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1B785A-53D3-476D-8B72-B1F999D732E3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9812614-2989-4BAD-A8DC-1E2A7A075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785A-53D3-476D-8B72-B1F999D732E3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2614-2989-4BAD-A8DC-1E2A7A075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785A-53D3-476D-8B72-B1F999D732E3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2614-2989-4BAD-A8DC-1E2A7A075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785A-53D3-476D-8B72-B1F999D732E3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2614-2989-4BAD-A8DC-1E2A7A075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1B785A-53D3-476D-8B72-B1F999D732E3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2614-2989-4BAD-A8DC-1E2A7A075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785A-53D3-476D-8B72-B1F999D732E3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2614-2989-4BAD-A8DC-1E2A7A075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785A-53D3-476D-8B72-B1F999D732E3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2614-2989-4BAD-A8DC-1E2A7A075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1B785A-53D3-476D-8B72-B1F999D732E3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2614-2989-4BAD-A8DC-1E2A7A075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785A-53D3-476D-8B72-B1F999D732E3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2614-2989-4BAD-A8DC-1E2A7A075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1B785A-53D3-476D-8B72-B1F999D732E3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2614-2989-4BAD-A8DC-1E2A7A075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1B785A-53D3-476D-8B72-B1F999D732E3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2614-2989-4BAD-A8DC-1E2A7A075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F1B785A-53D3-476D-8B72-B1F999D732E3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9812614-2989-4BAD-A8DC-1E2A7A075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priroda.ru/animals_les7.php" TargetMode="External"/><Relationship Id="rId13" Type="http://schemas.openxmlformats.org/officeDocument/2006/relationships/hyperlink" Target="http://www.mypriroda.ru/animals_les12.php" TargetMode="External"/><Relationship Id="rId3" Type="http://schemas.openxmlformats.org/officeDocument/2006/relationships/hyperlink" Target="http://www.mypriroda.ru/animals_les2.php" TargetMode="External"/><Relationship Id="rId7" Type="http://schemas.openxmlformats.org/officeDocument/2006/relationships/hyperlink" Target="http://www.mypriroda.ru/animals_les6.php" TargetMode="External"/><Relationship Id="rId12" Type="http://schemas.openxmlformats.org/officeDocument/2006/relationships/hyperlink" Target="http://www.mypriroda.ru/animals_les11.php" TargetMode="External"/><Relationship Id="rId2" Type="http://schemas.openxmlformats.org/officeDocument/2006/relationships/hyperlink" Target="http://www.mypriroda.ru/animals_les1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priroda.ru/animals_les5.php" TargetMode="External"/><Relationship Id="rId11" Type="http://schemas.openxmlformats.org/officeDocument/2006/relationships/hyperlink" Target="http://www.mypriroda.ru/animals_les10.php" TargetMode="External"/><Relationship Id="rId5" Type="http://schemas.openxmlformats.org/officeDocument/2006/relationships/hyperlink" Target="http://www.mypriroda.ru/animals_les4.php" TargetMode="External"/><Relationship Id="rId15" Type="http://schemas.openxmlformats.org/officeDocument/2006/relationships/image" Target="../media/image2.png"/><Relationship Id="rId10" Type="http://schemas.openxmlformats.org/officeDocument/2006/relationships/hyperlink" Target="http://www.mypriroda.ru/animals_les9.php" TargetMode="External"/><Relationship Id="rId4" Type="http://schemas.openxmlformats.org/officeDocument/2006/relationships/hyperlink" Target="http://www.mypriroda.ru/animals_les3.php" TargetMode="External"/><Relationship Id="rId9" Type="http://schemas.openxmlformats.org/officeDocument/2006/relationships/hyperlink" Target="http://www.mypriroda.ru/animals_les8.php" TargetMode="External"/><Relationship Id="rId14" Type="http://schemas.openxmlformats.org/officeDocument/2006/relationships/hyperlink" Target="http://www.mypriroda.ru/animals_les13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Артемьевой Анастасии </a:t>
            </a:r>
            <a:r>
              <a:rPr lang="ru-RU" smtClean="0"/>
              <a:t>и Дерновой Полины </a:t>
            </a:r>
            <a:r>
              <a:rPr lang="ru-RU" dirty="0" smtClean="0"/>
              <a:t>4 «А» класса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Животные леса </a:t>
            </a:r>
            <a:r>
              <a:rPr lang="ru-RU" dirty="0" err="1" smtClean="0"/>
              <a:t>россии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4723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zmmu.msu.ru/bats/rusbats/pictures/nnoc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10103155" cy="7535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2424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Заяц-Беляк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8100" y="1556792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Длина тела 40-75 см, масса от 2,5 до 5,5 кг. Голова относительно большая, широкая, с тупой закругленной мордой, уши длинные; глаза расположены по бокам головы и широко расставлены, задние ноги длиннее передних. Окраска тела летом бурая или рыжевато-бурая, зимой - белая. Кончики ушей черные круглый год. Заяц-беляк широко распространен в лесной зоне Восточной Европы, Азии и Северной Америки</a:t>
            </a:r>
          </a:p>
        </p:txBody>
      </p:sp>
      <p:pic>
        <p:nvPicPr>
          <p:cNvPr id="10242" name="Picture 2" descr="Заяц-беля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3918006" cy="2570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6490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аяц-беля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468544" cy="7260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991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 обыкновенная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84784"/>
            <a:ext cx="639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Белка - типичный лесной зверек длина тела 20-30 см, масса до 1 кг. Тело удлиненное с пушистым хвостом, длина которого лишь ненамного меньше туловища. На концах ушей кисточки. У северных белок мех летом рыжий, а зимой светло-серый; после осенней линьки мех становится гуще. Обыкновенная белка распространена на всей территории нашей страны, акклиматизирована в Крыму, на Кавказе и Тянь-Шане</a:t>
            </a:r>
          </a:p>
        </p:txBody>
      </p:sp>
      <p:pic>
        <p:nvPicPr>
          <p:cNvPr id="12290" name="Picture 2" descr="Б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799942" cy="2690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7226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iurus vulgaris, белка на дере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363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Бурундук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7614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Зверек немного меньше белки. Длина его тела 13-16 см, хвоста - 10-11 см. Уши небольшие, без кисточек; хорошо развиты защечные мешки, которые открываются в углах рта. Задние ноги чуть длиннее передних. Хвост менее пушист, чем у белки.</a:t>
            </a:r>
          </a:p>
          <a:p>
            <a:r>
              <a:rPr lang="ru-RU" dirty="0"/>
              <a:t>Общий тон окраски рыжевато-серый, брюшко серовато-белое. Вдоль спины проходит 5 черных полос. Бурундук на территории нашей страны распространен в лесах Сибири, Дальнего Востока, включая Сахалин, </a:t>
            </a:r>
            <a:r>
              <a:rPr lang="ru-RU" dirty="0" err="1"/>
              <a:t>Шантарские</a:t>
            </a:r>
            <a:r>
              <a:rPr lang="ru-RU" dirty="0"/>
              <a:t> и Курильские острова.</a:t>
            </a:r>
          </a:p>
        </p:txBody>
      </p:sp>
      <p:pic>
        <p:nvPicPr>
          <p:cNvPr id="14338" name="Picture 2" descr="Бурунд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46644"/>
            <a:ext cx="3050348" cy="3111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74112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zoovet.ru/pet/m1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62"/>
            <a:ext cx="9144000" cy="6906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783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Такие животные входят в леса России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276225" y="1364932"/>
          <a:ext cx="8591550" cy="4804410"/>
        </p:xfrm>
        <a:graphic>
          <a:graphicData uri="http://schemas.openxmlformats.org/drawingml/2006/table">
            <a:tbl>
              <a:tblPr/>
              <a:tblGrid>
                <a:gridCol w="8591550"/>
              </a:tblGrid>
              <a:tr h="0">
                <a:tc>
                  <a:txBody>
                    <a:bodyPr/>
                    <a:lstStyle/>
                    <a:p>
                      <a:r>
                        <a:rPr lang="ru-RU" b="0" u="none" strike="noStrike">
                          <a:solidFill>
                            <a:srgbClr val="BA0202"/>
                          </a:solidFill>
                          <a:effectLst/>
                          <a:latin typeface="Arvo"/>
                          <a:hlinkClick r:id="rId2" tooltip="Ёж обыкновенный"/>
                        </a:rPr>
                        <a:t> Обыкновенный ёж</a:t>
                      </a:r>
                      <a:endParaRPr lang="ru-RU">
                        <a:effectLst/>
                        <a:latin typeface="Arvo"/>
                      </a:endParaRPr>
                    </a:p>
                  </a:txBody>
                  <a:tcPr marL="0" marR="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B54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u="none" strike="noStrike">
                          <a:solidFill>
                            <a:srgbClr val="BA0202"/>
                          </a:solidFill>
                          <a:effectLst/>
                          <a:latin typeface="Arvo"/>
                          <a:hlinkClick r:id="rId3" tooltip="Обыкновенная бурозубка"/>
                        </a:rPr>
                        <a:t> Обыкновенная бурозубка</a:t>
                      </a:r>
                      <a:endParaRPr lang="ru-RU">
                        <a:effectLst/>
                        <a:latin typeface="Arvo"/>
                      </a:endParaRPr>
                    </a:p>
                  </a:txBody>
                  <a:tcPr marL="0" marR="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B54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u="none" strike="noStrike">
                          <a:solidFill>
                            <a:srgbClr val="BA0202"/>
                          </a:solidFill>
                          <a:effectLst/>
                          <a:latin typeface="Arvo"/>
                          <a:hlinkClick r:id="rId4" tooltip="Ушан"/>
                        </a:rPr>
                        <a:t> Ушан</a:t>
                      </a:r>
                      <a:endParaRPr lang="ru-RU">
                        <a:effectLst/>
                        <a:latin typeface="Arvo"/>
                      </a:endParaRPr>
                    </a:p>
                  </a:txBody>
                  <a:tcPr marL="0" marR="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B54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u="none" strike="noStrike">
                          <a:solidFill>
                            <a:srgbClr val="BA0202"/>
                          </a:solidFill>
                          <a:effectLst/>
                          <a:latin typeface="Arvo"/>
                          <a:hlinkClick r:id="rId5" tooltip="Рыжая вечерница"/>
                        </a:rPr>
                        <a:t> Рыжая вечерница</a:t>
                      </a:r>
                      <a:endParaRPr lang="ru-RU">
                        <a:effectLst/>
                        <a:latin typeface="Arvo"/>
                      </a:endParaRPr>
                    </a:p>
                  </a:txBody>
                  <a:tcPr marL="0" marR="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B54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u="none" strike="noStrike">
                          <a:solidFill>
                            <a:srgbClr val="BA0202"/>
                          </a:solidFill>
                          <a:effectLst/>
                          <a:latin typeface="Arvo"/>
                          <a:hlinkClick r:id="rId6" tooltip="Заяц"/>
                        </a:rPr>
                        <a:t> Заяц-беляк</a:t>
                      </a:r>
                      <a:endParaRPr lang="ru-RU">
                        <a:effectLst/>
                        <a:latin typeface="Arvo"/>
                      </a:endParaRPr>
                    </a:p>
                  </a:txBody>
                  <a:tcPr marL="0" marR="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B54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u="none" strike="noStrike">
                          <a:solidFill>
                            <a:srgbClr val="BA0202"/>
                          </a:solidFill>
                          <a:effectLst/>
                          <a:latin typeface="Arvo"/>
                          <a:hlinkClick r:id="rId7" tooltip="Белка"/>
                        </a:rPr>
                        <a:t> Белка обыкновенная</a:t>
                      </a:r>
                      <a:endParaRPr lang="ru-RU">
                        <a:effectLst/>
                        <a:latin typeface="Arvo"/>
                      </a:endParaRPr>
                    </a:p>
                  </a:txBody>
                  <a:tcPr marL="0" marR="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B54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u="none" strike="noStrike">
                          <a:solidFill>
                            <a:srgbClr val="BA0202"/>
                          </a:solidFill>
                          <a:effectLst/>
                          <a:latin typeface="Arvo"/>
                          <a:hlinkClick r:id="rId8" tooltip="Бурундук"/>
                        </a:rPr>
                        <a:t> Бурундук</a:t>
                      </a:r>
                      <a:endParaRPr lang="ru-RU">
                        <a:effectLst/>
                        <a:latin typeface="Arvo"/>
                      </a:endParaRPr>
                    </a:p>
                  </a:txBody>
                  <a:tcPr marL="0" marR="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B54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u="none" strike="noStrike">
                          <a:solidFill>
                            <a:srgbClr val="BA0202"/>
                          </a:solidFill>
                          <a:effectLst/>
                          <a:latin typeface="Arvo"/>
                          <a:hlinkClick r:id="rId9" tooltip="Лесная соня"/>
                        </a:rPr>
                        <a:t> Лесная соня</a:t>
                      </a:r>
                      <a:endParaRPr lang="ru-RU">
                        <a:effectLst/>
                        <a:latin typeface="Arvo"/>
                      </a:endParaRPr>
                    </a:p>
                  </a:txBody>
                  <a:tcPr marL="0" marR="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B54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u="none" strike="noStrike">
                          <a:solidFill>
                            <a:srgbClr val="BA0202"/>
                          </a:solidFill>
                          <a:effectLst/>
                          <a:latin typeface="Arvo"/>
                          <a:hlinkClick r:id="rId10" tooltip="Мышь"/>
                        </a:rPr>
                        <a:t> Лесная мышь</a:t>
                      </a:r>
                      <a:endParaRPr lang="ru-RU">
                        <a:effectLst/>
                        <a:latin typeface="Arvo"/>
                      </a:endParaRPr>
                    </a:p>
                  </a:txBody>
                  <a:tcPr marL="0" marR="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B54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u="none" strike="noStrike">
                          <a:solidFill>
                            <a:srgbClr val="BA0202"/>
                          </a:solidFill>
                          <a:effectLst/>
                          <a:latin typeface="Arvo"/>
                          <a:hlinkClick r:id="rId11" tooltip="Рыжая полевка"/>
                        </a:rPr>
                        <a:t> Рыжая полевка</a:t>
                      </a:r>
                      <a:endParaRPr lang="ru-RU">
                        <a:effectLst/>
                        <a:latin typeface="Arvo"/>
                      </a:endParaRPr>
                    </a:p>
                  </a:txBody>
                  <a:tcPr marL="0" marR="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B54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u="none" strike="noStrike">
                          <a:solidFill>
                            <a:srgbClr val="BA0202"/>
                          </a:solidFill>
                          <a:effectLst/>
                          <a:latin typeface="Arvo"/>
                          <a:hlinkClick r:id="rId12" tooltip="Волк"/>
                        </a:rPr>
                        <a:t> Волк</a:t>
                      </a:r>
                      <a:endParaRPr lang="ru-RU">
                        <a:effectLst/>
                        <a:latin typeface="Arvo"/>
                      </a:endParaRPr>
                    </a:p>
                  </a:txBody>
                  <a:tcPr marL="0" marR="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B54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u="none" strike="noStrike">
                          <a:solidFill>
                            <a:srgbClr val="BA0202"/>
                          </a:solidFill>
                          <a:effectLst/>
                          <a:latin typeface="Arvo"/>
                          <a:hlinkClick r:id="rId13" tooltip="Лисица"/>
                        </a:rPr>
                        <a:t> Лисица</a:t>
                      </a:r>
                      <a:endParaRPr lang="ru-RU">
                        <a:effectLst/>
                        <a:latin typeface="Arvo"/>
                      </a:endParaRPr>
                    </a:p>
                  </a:txBody>
                  <a:tcPr marL="0" marR="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B54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u="none" strike="noStrike" dirty="0">
                          <a:solidFill>
                            <a:srgbClr val="BA0202"/>
                          </a:solidFill>
                          <a:effectLst/>
                          <a:latin typeface="Arvo"/>
                          <a:hlinkClick r:id="rId14" tooltip="Енотовидная собака"/>
                        </a:rPr>
                        <a:t> Енотовидная собака</a:t>
                      </a:r>
                      <a:endParaRPr lang="ru-RU" dirty="0">
                        <a:effectLst/>
                        <a:latin typeface="Arvo"/>
                      </a:endParaRPr>
                    </a:p>
                  </a:txBody>
                  <a:tcPr marL="0" marR="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18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B548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://www.mypriroda.ru/images/nex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5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ypriroda.ru/images/nex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5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mypriroda.ru/images/nex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5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ypriroda.ru/images/nex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5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mypriroda.ru/images/nex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5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ypriroda.ru/images/nex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5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mypriroda.ru/images/nex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5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ypriroda.ru/images/nex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5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mypriroda.ru/images/nex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5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ypriroda.ru/images/nex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5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mypriroda.ru/images/nex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5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ypriroda.ru/images/nex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5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mypriroda.ru/images/nex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5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7140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Обыкновенный ёж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Ёж небольшой зверек, длина его тела около 30 см, масса 700-800 г. Тело грузное, на коротких ногах, сверху и с боков покрыто иглами с шерстью. Морда вытянутая и заостренная. В окраске преобладают бурые и серовато-бурые тона. Панцирь из игл окрашен в буроватый цвет и испещрен беловатыми штрихами. Распространен обыкновенный ёж в Европе и на Дальнем Востоке.</a:t>
            </a:r>
          </a:p>
          <a:p>
            <a:r>
              <a:rPr lang="ru-RU" dirty="0"/>
              <a:t>Ёж обитает в смешанных и лиственных лесах, предпочитая опушки, вырубки, заросли кустарников. Этот зверек ведет одиночный сумеречный, </a:t>
            </a:r>
          </a:p>
          <a:p>
            <a:endParaRPr lang="ru-RU" dirty="0"/>
          </a:p>
        </p:txBody>
      </p:sp>
      <p:pic>
        <p:nvPicPr>
          <p:cNvPr id="2050" name="Picture 2" descr="Ёж обыкнове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4109442" cy="227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5269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ypriroda.ru/im/animals_les/ej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616024"/>
            <a:ext cx="10081120" cy="7461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087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8591550" cy="1066801"/>
          </a:xfrm>
        </p:spPr>
        <p:txBody>
          <a:bodyPr/>
          <a:lstStyle/>
          <a:p>
            <a:r>
              <a:rPr lang="ru-RU" dirty="0" smtClean="0"/>
              <a:t>Обыкновенный Бурозубка</a:t>
            </a:r>
            <a:endParaRPr lang="ru-RU" dirty="0"/>
          </a:p>
        </p:txBody>
      </p:sp>
      <p:pic>
        <p:nvPicPr>
          <p:cNvPr id="4098" name="Picture 2" descr="Бурозубка обыкновен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825785" cy="2470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199" y="141277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Маленький зверек, длина тела 6-9 см, хвоста 3,5-5 см, масса от 8 до 15 г. Внешне зверек походит на мышь или полевку, однако имеет заостренную мордочку с вытянутым хоботком, небольшими ушами и крошечными глазками. Мех бархатистый, сверху темно-бурый или коричневый, а снизу более светлый. Окраска зимнего меха более темная. Обыкновенная бурозубка широко распространена на территории нашей страны, кроме Нижнего Поволжья и Крайнего Севера.</a:t>
            </a:r>
          </a:p>
        </p:txBody>
      </p:sp>
    </p:spTree>
    <p:extLst>
      <p:ext uri="{BB962C8B-B14F-4D97-AF65-F5344CB8AC3E}">
        <p14:creationId xmlns="" xmlns:p14="http://schemas.microsoft.com/office/powerpoint/2010/main" val="3177053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jivotnyemira.info/wp-content/uploads/2012/10/172-300x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62094"/>
            <a:ext cx="1018862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061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Ушан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Зверек небольшого размера. Длина тела 50-60 мм. Уши огромные, равные длине тела. Крылья широкие и короткие. Мех густой. Окраска верха - от палево-желтоватой до темной, буро-коричневой. Низ тела светлый. Ушан распространен в северной и средней части Европы. На территории нашей страны обитает в ее европейской части (кроме северных областей), на юге Сибири и Дальнем Востоке.</a:t>
            </a:r>
            <a:endParaRPr lang="ru-RU" dirty="0"/>
          </a:p>
        </p:txBody>
      </p:sp>
      <p:pic>
        <p:nvPicPr>
          <p:cNvPr id="6" name="Picture 4" descr="Уш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1" y="3501008"/>
            <a:ext cx="3793171" cy="3095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1258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zmmu.msu.ru/bats/rusbats/pictures/pau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836"/>
            <a:ext cx="1003164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1899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РЫЖАЯ ВЕЧЕРНИЦА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07588"/>
            <a:ext cx="7038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Одна из крупных летучих мышей. Длина тела 61-64 мм, хвоста - 46-54 мм. Крыло узкое и длинное. Окраска верха палево-рыжая или коричневая. Низ тела несколько светлее. </a:t>
            </a:r>
            <a:br>
              <a:rPr lang="ru-RU" dirty="0" smtClean="0"/>
            </a:br>
            <a:r>
              <a:rPr lang="ru-RU" dirty="0" smtClean="0"/>
              <a:t>Рыжая вечерница распространена в Западной и Восточной Европе, Средней Азии и на Алтае.</a:t>
            </a:r>
          </a:p>
          <a:p>
            <a:r>
              <a:rPr lang="ru-RU" dirty="0" smtClean="0"/>
              <a:t>Живет в лиственных лесах со старыми деревьями, в парках и садах. Поселяются эти мыши в дуплах старых лип, тополей, образуя небольшие группы из 30-35 особей.</a:t>
            </a:r>
            <a:endParaRPr lang="ru-RU" dirty="0"/>
          </a:p>
        </p:txBody>
      </p:sp>
      <p:pic>
        <p:nvPicPr>
          <p:cNvPr id="6" name="Picture 2" descr="Рыжая вечер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95624"/>
            <a:ext cx="2990475" cy="3038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3132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50</TotalTime>
  <Words>294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Soho</vt:lpstr>
      <vt:lpstr>Животные леса россии</vt:lpstr>
      <vt:lpstr>Такие животные входят в леса России</vt:lpstr>
      <vt:lpstr>Обыкновенный ёж</vt:lpstr>
      <vt:lpstr>Слайд 4</vt:lpstr>
      <vt:lpstr>Обыкновенный Бурозубка</vt:lpstr>
      <vt:lpstr>Слайд 6</vt:lpstr>
      <vt:lpstr>Ушан</vt:lpstr>
      <vt:lpstr>Слайд 8</vt:lpstr>
      <vt:lpstr>РЫЖАЯ ВЕЧЕРНИЦА</vt:lpstr>
      <vt:lpstr>Слайд 10</vt:lpstr>
      <vt:lpstr>Заяц-Беляк</vt:lpstr>
      <vt:lpstr>Слайд 12</vt:lpstr>
      <vt:lpstr>Белка обыкновенная</vt:lpstr>
      <vt:lpstr>Слайд 14</vt:lpstr>
      <vt:lpstr>Бурундук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леса россии</dc:title>
  <dc:creator>литература</dc:creator>
  <cp:lastModifiedBy>Анастасия</cp:lastModifiedBy>
  <cp:revision>7</cp:revision>
  <dcterms:created xsi:type="dcterms:W3CDTF">2013-11-21T07:14:44Z</dcterms:created>
  <dcterms:modified xsi:type="dcterms:W3CDTF">2013-12-28T14:55:51Z</dcterms:modified>
</cp:coreProperties>
</file>