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72" r:id="rId9"/>
    <p:sldId id="262" r:id="rId10"/>
    <p:sldId id="263" r:id="rId11"/>
    <p:sldId id="265" r:id="rId12"/>
    <p:sldId id="264" r:id="rId13"/>
    <p:sldId id="266" r:id="rId14"/>
    <p:sldId id="274" r:id="rId15"/>
    <p:sldId id="273" r:id="rId16"/>
    <p:sldId id="26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6600"/>
    <a:srgbClr val="CC3300"/>
    <a:srgbClr val="0066FF"/>
    <a:srgbClr val="FFFFFF"/>
    <a:srgbClr val="FF9999"/>
    <a:srgbClr val="FFFF6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4" autoAdjust="0"/>
    <p:restoredTop sz="9466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564AA-2A23-4248-ACC7-3446A27A3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93746"/>
      </p:ext>
    </p:extLst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F9ADE-40AD-4D06-9AE0-3A9B4D4BA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63520"/>
      </p:ext>
    </p:extLst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55E8C-D4A9-4C1E-A621-AC7FC0F08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97768"/>
      </p:ext>
    </p:extLst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D1279-3098-4ABC-9EC3-F5A59A718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5726"/>
      </p:ext>
    </p:extLst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BEDE1-C757-4AE1-891F-5B63506FD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746775"/>
      </p:ext>
    </p:extLst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E735B-DB43-4E6A-A362-6B3A5D618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224696"/>
      </p:ext>
    </p:extLst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CCDBA-2530-412D-ADBC-9DDC7738D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81071"/>
      </p:ext>
    </p:extLst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12472-FC45-47AC-BE32-DF47F1251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80598"/>
      </p:ext>
    </p:extLst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A4EF6-EE3B-443A-BB99-B2C7865E5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43533"/>
      </p:ext>
    </p:extLst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FC7C1-7454-448B-A655-844907BC7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044333"/>
      </p:ext>
    </p:extLst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06D0C-F744-4AE4-B035-6A3261379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49830"/>
      </p:ext>
    </p:extLst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327A5-74EE-43C4-AEB4-CEC6D7D1A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13995"/>
      </p:ext>
    </p:extLst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FFBDD9D-400F-4BF0-ACC4-EEACB36E0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spd="med">
    <p:fade/>
    <p:sndAc>
      <p:stSnd>
        <p:snd r:embed="rId14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s-katana-dogs.ru/zvezda_foto/zv2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6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2804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25400">
                <a:solidFill>
                  <a:srgbClr val="993300"/>
                </a:solidFill>
                <a:round/>
                <a:headEnd/>
                <a:tailEnd/>
              </a:ln>
              <a:solidFill>
                <a:srgbClr val="FFFFCC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3116"/>
            <a:ext cx="8715436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28575">
                  <a:solidFill>
                    <a:schemeClr val="accent4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many Houses does </a:t>
            </a:r>
          </a:p>
          <a:p>
            <a:pPr algn="ctr">
              <a:defRPr/>
            </a:pPr>
            <a:r>
              <a:rPr lang="en-US" sz="5400" b="1" dirty="0">
                <a:ln w="28575">
                  <a:solidFill>
                    <a:schemeClr val="accent4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British Parliament</a:t>
            </a:r>
          </a:p>
          <a:p>
            <a:pPr algn="ctr">
              <a:defRPr/>
            </a:pPr>
            <a:r>
              <a:rPr lang="en-US" sz="5400" b="1" dirty="0">
                <a:ln w="28575">
                  <a:solidFill>
                    <a:schemeClr val="accent4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consist of?</a:t>
            </a:r>
            <a:endParaRPr lang="ru-RU" sz="5400" b="1" dirty="0">
              <a:ln w="28575">
                <a:solidFill>
                  <a:schemeClr val="accent4"/>
                </a:solidFill>
              </a:ln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u="sng" smtClean="0">
                <a:solidFill>
                  <a:srgbClr val="993300"/>
                </a:solidFill>
                <a:latin typeface="Monotype Corsiva" pitchFamily="66" charset="0"/>
              </a:rPr>
              <a:t>The House of Commons</a:t>
            </a:r>
            <a:endParaRPr lang="ru-RU" b="1" u="sng" smtClean="0">
              <a:solidFill>
                <a:srgbClr val="993300"/>
              </a:solidFill>
              <a:latin typeface="Monotype Corsiva" pitchFamily="66" charset="0"/>
            </a:endParaRPr>
          </a:p>
        </p:txBody>
      </p:sp>
      <p:pic>
        <p:nvPicPr>
          <p:cNvPr id="26632" name="Picture 8" descr="Лорд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7750" y="1214438"/>
            <a:ext cx="3636963" cy="4608512"/>
          </a:xfrm>
          <a:noFill/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71500" y="1285875"/>
            <a:ext cx="4176713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>
                <a:latin typeface="Monotype Corsiva" pitchFamily="66" charset="0"/>
              </a:rPr>
              <a:t>Members of the House of Commons (MPs) are elected every five years. They represent all the people of the country. </a:t>
            </a:r>
            <a:endParaRPr lang="ru-RU" sz="4000" b="1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77813"/>
            <a:ext cx="8075612" cy="2790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People vote for an MP. And the party which has the most MPs wins the election and forms the government . Their  leader becomes the Prime Minister .</a:t>
            </a:r>
            <a:endPara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3" y="2857500"/>
            <a:ext cx="4176712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692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b="1" u="sng" smtClean="0">
                <a:solidFill>
                  <a:srgbClr val="993300"/>
                </a:solidFill>
                <a:latin typeface="Monotype Corsiva" pitchFamily="66" charset="0"/>
              </a:rPr>
              <a:t>The House of Lords</a:t>
            </a:r>
            <a:endParaRPr lang="ru-RU" b="1" u="sng" smtClean="0">
              <a:solidFill>
                <a:srgbClr val="993300"/>
              </a:solidFill>
              <a:latin typeface="Monotype Corsiva" pitchFamily="66" charset="0"/>
            </a:endParaRPr>
          </a:p>
        </p:txBody>
      </p:sp>
      <p:pic>
        <p:nvPicPr>
          <p:cNvPr id="29703" name="Picture 7" descr="Com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9188" y="1000125"/>
            <a:ext cx="3743325" cy="4803775"/>
          </a:xfrm>
          <a:noFill/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28625" y="1071563"/>
            <a:ext cx="44640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b="1">
                <a:latin typeface="Monotype Corsiva" pitchFamily="66" charset="0"/>
              </a:rPr>
              <a:t>The House of Lords consists of hereditary peers and life peers.</a:t>
            </a:r>
          </a:p>
          <a:p>
            <a:pPr eaLnBrk="1" hangingPunct="1"/>
            <a:r>
              <a:rPr lang="en-GB" sz="3600" b="1">
                <a:latin typeface="Monotype Corsiva" pitchFamily="66" charset="0"/>
              </a:rPr>
              <a:t>Hereditary peers inherit their title from their relatives. Life peers get the title for their personal achievements.</a:t>
            </a:r>
            <a:endParaRPr lang="ru-RU" sz="3600" b="1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357313" y="3357563"/>
            <a:ext cx="6696075" cy="2719387"/>
          </a:xfrm>
        </p:spPr>
        <p:txBody>
          <a:bodyPr/>
          <a:lstStyle/>
          <a:p>
            <a:pPr algn="l" eaLnBrk="1" hangingPunct="1"/>
            <a:r>
              <a:rPr lang="en-US" sz="4000" b="1" smtClean="0">
                <a:solidFill>
                  <a:schemeClr val="tx1"/>
                </a:solidFill>
                <a:latin typeface="Monotype Corsiva" pitchFamily="66" charset="0"/>
              </a:rPr>
              <a:t>In the House of Lords Ladies and Lords talk about bills before they become laws and sometimes suggest changes to the House of Commons</a:t>
            </a:r>
            <a:r>
              <a:rPr lang="en-US" sz="460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  <a:endParaRPr lang="ru-RU" sz="460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33797" name="Picture 5" descr="Дома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813" y="357188"/>
            <a:ext cx="7620000" cy="3000375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1571625" y="5072063"/>
            <a:ext cx="33575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>
                <a:latin typeface="Monotype Corsiva" pitchFamily="66" charset="0"/>
              </a:rPr>
              <a:t>Gordon Brown </a:t>
            </a:r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2428860" y="500042"/>
            <a:ext cx="49672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 pitchFamily="66" charset="0"/>
              </a:rPr>
              <a:t>Prime Minister</a:t>
            </a:r>
            <a:endParaRPr lang="ru-RU" sz="3600" b="1" u="sng" kern="10" dirty="0">
              <a:ln w="6350">
                <a:solidFill>
                  <a:schemeClr val="tx1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38" y="1357313"/>
            <a:ext cx="33575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The Prime Minister is the head of the government in the United Kingdom</a:t>
            </a:r>
            <a:endParaRPr lang="ru-RU" sz="3600" dirty="0">
              <a:solidFill>
                <a:schemeClr val="tx2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500188"/>
            <a:ext cx="44402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u="sng" smtClean="0">
                <a:solidFill>
                  <a:srgbClr val="993300"/>
                </a:solidFill>
                <a:latin typeface="Monotype Corsiva" pitchFamily="66" charset="0"/>
              </a:rPr>
              <a:t>Margaret Thatcher </a:t>
            </a:r>
            <a:endParaRPr lang="ru-RU" sz="4800" b="1" u="sng" smtClean="0">
              <a:solidFill>
                <a:srgbClr val="993300"/>
              </a:solidFill>
              <a:latin typeface="Monotype Corsiva" pitchFamily="66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428750"/>
            <a:ext cx="3375025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" y="1857375"/>
            <a:ext cx="4214813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"The Iron Lady"? Was one of the UK,s most powerful and competent Prime Minister? From 1979 to 1990</a:t>
            </a:r>
            <a:endParaRPr lang="ru-RU" sz="3600" dirty="0">
              <a:solidFill>
                <a:schemeClr val="tx2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848600" cy="9525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993300"/>
                </a:solidFill>
                <a:latin typeface="Monotype Corsiva" pitchFamily="66" charset="0"/>
              </a:rPr>
              <a:t>Answer the question</a:t>
            </a:r>
            <a:endParaRPr lang="ru-RU" b="1" u="sng" smtClean="0">
              <a:solidFill>
                <a:srgbClr val="993300"/>
              </a:solidFill>
              <a:latin typeface="Monotype Corsiva" pitchFamily="66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71625"/>
            <a:ext cx="8424862" cy="5168900"/>
          </a:xfrm>
        </p:spPr>
        <p:txBody>
          <a:bodyPr/>
          <a:lstStyle/>
          <a:p>
            <a:pPr marL="742950" indent="-7429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b="1" dirty="0" smtClean="0">
                <a:latin typeface="Monotype Corsiva" pitchFamily="66" charset="0"/>
              </a:rPr>
              <a:t>Who is the head of state in the UK?</a:t>
            </a:r>
          </a:p>
          <a:p>
            <a:pPr marL="742950" indent="-7429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b="1" dirty="0" smtClean="0">
                <a:latin typeface="Monotype Corsiva" pitchFamily="66" charset="0"/>
              </a:rPr>
              <a:t>Who is the head of the government in the UK?</a:t>
            </a:r>
          </a:p>
          <a:p>
            <a:pPr marL="742950" indent="-7429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How many Houses does the British  Parliament consist of? </a:t>
            </a:r>
            <a:endParaRPr lang="ru-RU" b="1" dirty="0" smtClean="0">
              <a:solidFill>
                <a:schemeClr val="tx2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  <a:p>
            <a:pPr marL="742950" indent="-7429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b="1" dirty="0" smtClean="0">
                <a:latin typeface="Monotype Corsiva" pitchFamily="66" charset="0"/>
              </a:rPr>
              <a:t>Which Houses represents the people of Britain?</a:t>
            </a:r>
          </a:p>
          <a:p>
            <a:pPr marL="742950" indent="-7429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b="1" dirty="0" smtClean="0">
                <a:latin typeface="Monotype Corsiva" pitchFamily="66" charset="0"/>
              </a:rPr>
              <a:t>What are the members of the Houses of Commons called?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25" y="285750"/>
            <a:ext cx="4464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i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Цели урока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2060575"/>
            <a:ext cx="7572375" cy="338455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Ознакомимся с политическим устройством Великобритании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Закрепим изученный страноведческого материала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Познакомимся с лексикой по теме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88913"/>
            <a:ext cx="5545137" cy="882650"/>
          </a:xfrm>
        </p:spPr>
        <p:txBody>
          <a:bodyPr/>
          <a:lstStyle/>
          <a:p>
            <a:pPr eaLnBrk="1" hangingPunct="1"/>
            <a:r>
              <a:rPr lang="ru-RU" b="1" u="sng" smtClean="0">
                <a:solidFill>
                  <a:srgbClr val="993300"/>
                </a:solidFill>
                <a:latin typeface="Monotype Corsiva" pitchFamily="66" charset="0"/>
              </a:rPr>
              <a:t>Этапы урока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071563"/>
            <a:ext cx="8064500" cy="41052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b="1" smtClean="0">
                <a:latin typeface="Monotype Corsiva" pitchFamily="66" charset="0"/>
              </a:rPr>
              <a:t>Организационный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b="1" smtClean="0">
                <a:latin typeface="Monotype Corsiva" pitchFamily="66" charset="0"/>
              </a:rPr>
              <a:t>Речевая разминка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b="1" smtClean="0">
                <a:latin typeface="Monotype Corsiva" pitchFamily="66" charset="0"/>
              </a:rPr>
              <a:t>Проверка домашнего задания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b="1" smtClean="0">
                <a:latin typeface="Monotype Corsiva" pitchFamily="66" charset="0"/>
              </a:rPr>
              <a:t>Аудирование, работа с текстом по теме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b="1" smtClean="0">
                <a:latin typeface="Monotype Corsiva" pitchFamily="66" charset="0"/>
              </a:rPr>
              <a:t>Изучение нового страноведческого материала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b="1" smtClean="0">
                <a:latin typeface="Monotype Corsiva" pitchFamily="66" charset="0"/>
              </a:rPr>
              <a:t>Закрепление изученного страноведческого материала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b="1" smtClean="0">
                <a:latin typeface="Monotype Corsiva" pitchFamily="66" charset="0"/>
              </a:rPr>
              <a:t>Подведение итогов урока, формулировка домашнего задания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2988" y="260350"/>
            <a:ext cx="7056437" cy="792163"/>
          </a:xfrm>
        </p:spPr>
        <p:txBody>
          <a:bodyPr/>
          <a:lstStyle/>
          <a:p>
            <a:pPr eaLnBrk="1" hangingPunct="1"/>
            <a:r>
              <a:rPr lang="ru-RU" b="1" u="sng" smtClean="0">
                <a:solidFill>
                  <a:srgbClr val="993300"/>
                </a:solidFill>
                <a:latin typeface="Monotype Corsiva" pitchFamily="66" charset="0"/>
              </a:rPr>
              <a:t>Речевая разминка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1500" y="928688"/>
            <a:ext cx="7993063" cy="447675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Monotype Corsiva" pitchFamily="66" charset="0"/>
              </a:rPr>
              <a:t>Работа с новыми словами по теме урока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71500" y="1500188"/>
            <a:ext cx="3600450" cy="440055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To tease – </a:t>
            </a:r>
            <a:r>
              <a:rPr lang="ru-RU" sz="2800" dirty="0">
                <a:latin typeface="Monotype Corsiva" pitchFamily="66" charset="0"/>
              </a:rPr>
              <a:t>дразнить</a:t>
            </a: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To elect</a:t>
            </a:r>
            <a:r>
              <a:rPr lang="ru-RU" sz="2800" dirty="0">
                <a:latin typeface="Monotype Corsiva" pitchFamily="66" charset="0"/>
              </a:rPr>
              <a:t> – избирать </a:t>
            </a: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To vote – </a:t>
            </a:r>
            <a:r>
              <a:rPr lang="ru-RU" sz="2800" dirty="0">
                <a:latin typeface="Monotype Corsiva" pitchFamily="66" charset="0"/>
              </a:rPr>
              <a:t>голосовать</a:t>
            </a: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To approve – </a:t>
            </a:r>
            <a:r>
              <a:rPr lang="ru-RU" sz="2800" dirty="0">
                <a:latin typeface="Monotype Corsiva" pitchFamily="66" charset="0"/>
              </a:rPr>
              <a:t>одобрять</a:t>
            </a: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To inherit</a:t>
            </a:r>
            <a:r>
              <a:rPr lang="ru-RU" sz="2800" dirty="0">
                <a:latin typeface="Monotype Corsiva" pitchFamily="66" charset="0"/>
              </a:rPr>
              <a:t> – наследовать</a:t>
            </a:r>
            <a:endParaRPr lang="en-US" sz="2800" dirty="0">
              <a:latin typeface="Monotype Corsiva" pitchFamily="66" charset="0"/>
            </a:endParaRP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To represent – </a:t>
            </a:r>
            <a:r>
              <a:rPr lang="ru-RU" sz="2800" dirty="0">
                <a:latin typeface="Monotype Corsiva" pitchFamily="66" charset="0"/>
              </a:rPr>
              <a:t>представлять (кого – либо)</a:t>
            </a:r>
            <a:r>
              <a:rPr lang="en-US" sz="2800" dirty="0">
                <a:latin typeface="Monotype Corsiva" pitchFamily="66" charset="0"/>
              </a:rPr>
              <a:t> </a:t>
            </a:r>
            <a:endParaRPr lang="ru-RU" sz="2800" dirty="0">
              <a:latin typeface="Monotype Corsiva" pitchFamily="66" charset="0"/>
            </a:endParaRP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A peer</a:t>
            </a:r>
            <a:r>
              <a:rPr lang="ru-RU" sz="2800" dirty="0">
                <a:latin typeface="Monotype Corsiva" pitchFamily="66" charset="0"/>
              </a:rPr>
              <a:t> - пэр</a:t>
            </a:r>
            <a:endParaRPr lang="en-US" sz="2800" dirty="0">
              <a:latin typeface="Monotype Corsiva" pitchFamily="66" charset="0"/>
            </a:endParaRPr>
          </a:p>
          <a:p>
            <a:pPr>
              <a:defRPr/>
            </a:pP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429125" y="1500188"/>
            <a:ext cx="4321175" cy="440055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Personal achievements</a:t>
            </a:r>
            <a:r>
              <a:rPr lang="ru-RU" sz="2800" dirty="0">
                <a:latin typeface="Monotype Corsiva" pitchFamily="66" charset="0"/>
              </a:rPr>
              <a:t> – личные достижения</a:t>
            </a:r>
            <a:endParaRPr lang="en-US" sz="2800" dirty="0">
              <a:latin typeface="Monotype Corsiva" pitchFamily="66" charset="0"/>
            </a:endParaRP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Law - </a:t>
            </a:r>
            <a:r>
              <a:rPr lang="ru-RU" sz="2800" dirty="0">
                <a:latin typeface="Monotype Corsiva" pitchFamily="66" charset="0"/>
              </a:rPr>
              <a:t>закон</a:t>
            </a:r>
            <a:endParaRPr lang="en-US" sz="2800" dirty="0">
              <a:latin typeface="Monotype Corsiva" pitchFamily="66" charset="0"/>
            </a:endParaRP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State</a:t>
            </a:r>
            <a:r>
              <a:rPr lang="ru-RU" sz="2800" dirty="0">
                <a:latin typeface="Monotype Corsiva" pitchFamily="66" charset="0"/>
              </a:rPr>
              <a:t> – государство</a:t>
            </a:r>
            <a:endParaRPr lang="en-US" sz="2800" dirty="0">
              <a:latin typeface="Monotype Corsiva" pitchFamily="66" charset="0"/>
            </a:endParaRPr>
          </a:p>
          <a:p>
            <a:pPr>
              <a:defRPr/>
            </a:pPr>
            <a:r>
              <a:rPr lang="en-US" sz="2800">
                <a:latin typeface="Monotype Corsiva" pitchFamily="66" charset="0"/>
              </a:rPr>
              <a:t>Common</a:t>
            </a:r>
            <a:r>
              <a:rPr lang="ru-RU" sz="2800">
                <a:latin typeface="Monotype Corsiva" pitchFamily="66" charset="0"/>
              </a:rPr>
              <a:t>– </a:t>
            </a:r>
            <a:r>
              <a:rPr lang="ru-RU" sz="2800" dirty="0">
                <a:latin typeface="Monotype Corsiva" pitchFamily="66" charset="0"/>
              </a:rPr>
              <a:t>община</a:t>
            </a: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To consist of– </a:t>
            </a:r>
            <a:r>
              <a:rPr lang="ru-RU" sz="2800" dirty="0">
                <a:latin typeface="Monotype Corsiva" pitchFamily="66" charset="0"/>
              </a:rPr>
              <a:t>состоять (из чего – либо)</a:t>
            </a: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At least – </a:t>
            </a:r>
            <a:r>
              <a:rPr lang="ru-RU" sz="2800" dirty="0">
                <a:latin typeface="Monotype Corsiva" pitchFamily="66" charset="0"/>
              </a:rPr>
              <a:t>по меньшей мере</a:t>
            </a: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To be called-</a:t>
            </a:r>
            <a:r>
              <a:rPr lang="ru-RU" sz="2800" dirty="0">
                <a:latin typeface="Monotype Corsiva" pitchFamily="66" charset="0"/>
              </a:rPr>
              <a:t> называется</a:t>
            </a:r>
          </a:p>
          <a:p>
            <a:pPr>
              <a:defRPr/>
            </a:pPr>
            <a:endParaRPr lang="ru-RU" sz="2800" dirty="0">
              <a:latin typeface="Tahoma" pitchFamily="34" charset="0"/>
            </a:endParaRPr>
          </a:p>
        </p:txBody>
      </p:sp>
      <p:pic>
        <p:nvPicPr>
          <p:cNvPr id="8" name="011 - Unit 2, Lessons 5,6, Exercise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42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42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365" grpId="0" build="p"/>
      <p:bldP spid="15366" grpId="0" animBg="1"/>
      <p:bldP spid="153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1571625" y="3500438"/>
            <a:ext cx="7858125" cy="228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Monotype Corsiva" pitchFamily="66" charset="0"/>
              </a:rPr>
              <a:t>Parliament</a:t>
            </a:r>
            <a:r>
              <a:rPr lang="ru-RU" b="1" smtClean="0">
                <a:latin typeface="Monotype Corsiva" pitchFamily="66" charset="0"/>
              </a:rPr>
              <a:t> </a:t>
            </a:r>
            <a:r>
              <a:rPr lang="ru-RU" smtClean="0">
                <a:latin typeface="Monotype Corsiva" pitchFamily="66" charset="0"/>
              </a:rPr>
              <a:t>– парламент</a:t>
            </a:r>
            <a:endParaRPr lang="en-US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en-US" b="1" smtClean="0">
                <a:latin typeface="Monotype Corsiva" pitchFamily="66" charset="0"/>
              </a:rPr>
              <a:t>House of Lords</a:t>
            </a:r>
            <a:r>
              <a:rPr lang="ru-RU" smtClean="0">
                <a:latin typeface="Monotype Corsiva" pitchFamily="66" charset="0"/>
              </a:rPr>
              <a:t> – палата Лордов</a:t>
            </a:r>
            <a:endParaRPr lang="ru-RU" smtClean="0">
              <a:latin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b="1" smtClean="0">
                <a:latin typeface="Monotype Corsiva" pitchFamily="66" charset="0"/>
              </a:rPr>
              <a:t>Prime Minister</a:t>
            </a:r>
            <a:r>
              <a:rPr lang="ru-RU" smtClean="0">
                <a:latin typeface="Monotype Corsiva" pitchFamily="66" charset="0"/>
              </a:rPr>
              <a:t> – премьер-министр</a:t>
            </a:r>
            <a:endParaRPr lang="en-US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en-US" b="1" smtClean="0">
                <a:latin typeface="Monotype Corsiva" pitchFamily="66" charset="0"/>
              </a:rPr>
              <a:t>House of Commons</a:t>
            </a:r>
            <a:r>
              <a:rPr lang="ru-RU" smtClean="0">
                <a:latin typeface="Monotype Corsiva" pitchFamily="66" charset="0"/>
              </a:rPr>
              <a:t> – палата</a:t>
            </a:r>
            <a:r>
              <a:rPr lang="en-US" smtClean="0">
                <a:latin typeface="Monotype Corsiva" pitchFamily="66" charset="0"/>
              </a:rPr>
              <a:t>  </a:t>
            </a:r>
            <a:r>
              <a:rPr lang="ru-RU" smtClean="0">
                <a:latin typeface="Monotype Corsiva" pitchFamily="66" charset="0"/>
              </a:rPr>
              <a:t>общин</a:t>
            </a:r>
          </a:p>
          <a:p>
            <a:pPr eaLnBrk="1" hangingPunct="1"/>
            <a:endParaRPr lang="en-US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6147" name="Рисунок 9" descr="0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500063"/>
            <a:ext cx="240030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642938"/>
            <a:ext cx="3643313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143375" y="571500"/>
            <a:ext cx="2471738" cy="725488"/>
          </a:xfrm>
        </p:spPr>
        <p:txBody>
          <a:bodyPr/>
          <a:lstStyle/>
          <a:p>
            <a:pPr algn="l" eaLnBrk="1" hangingPunct="1"/>
            <a:r>
              <a:rPr lang="en-US" sz="3600" b="1" u="sng" smtClean="0">
                <a:solidFill>
                  <a:srgbClr val="993300"/>
                </a:solidFill>
                <a:latin typeface="Monotype Corsiva" pitchFamily="66" charset="0"/>
              </a:rPr>
              <a:t>Ex. 3 p. 50</a:t>
            </a:r>
            <a:endParaRPr lang="ru-RU" sz="3600" b="1" u="sng" smtClean="0">
              <a:solidFill>
                <a:srgbClr val="993300"/>
              </a:solidFill>
              <a:latin typeface="Monotype Corsiva" pitchFamily="66" charset="0"/>
            </a:endParaRP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4813" y="1857375"/>
            <a:ext cx="4429125" cy="3322638"/>
          </a:xfrm>
          <a:noFill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92893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12 - Unit 2, Lessons 5,6, Exercise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785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2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214813" y="571500"/>
            <a:ext cx="4679950" cy="331152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3600" b="1" smtClean="0">
                <a:solidFill>
                  <a:srgbClr val="CC3300"/>
                </a:solidFill>
                <a:latin typeface="Monotype Corsiva" pitchFamily="66" charset="0"/>
              </a:rPr>
              <a:t>The Queen is the head of state. 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3600" b="1" smtClean="0">
                <a:solidFill>
                  <a:srgbClr val="CC3300"/>
                </a:solidFill>
                <a:latin typeface="Monotype Corsiva" pitchFamily="66" charset="0"/>
              </a:rPr>
              <a:t>Nowadays the Queen is Elizabeth II.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3600" b="1" smtClean="0">
                <a:solidFill>
                  <a:srgbClr val="CC3300"/>
                </a:solidFill>
                <a:latin typeface="Monotype Corsiva" pitchFamily="66" charset="0"/>
              </a:rPr>
              <a:t>Before a bill becomes law the Queen has to say</a:t>
            </a:r>
          </a:p>
          <a:p>
            <a:pPr algn="l" eaLnBrk="1" hangingPunct="1">
              <a:spcBef>
                <a:spcPct val="0"/>
              </a:spcBef>
            </a:pPr>
            <a:endParaRPr lang="ru-RU" sz="4000" b="1" smtClean="0">
              <a:solidFill>
                <a:srgbClr val="CC3300"/>
              </a:solidFill>
              <a:latin typeface="Monotype Corsiva" pitchFamily="66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00063" y="4643438"/>
            <a:ext cx="828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>
                <a:solidFill>
                  <a:srgbClr val="993300"/>
                </a:solidFill>
                <a:latin typeface="Monotype Corsiva" pitchFamily="66" charset="0"/>
              </a:rPr>
              <a:t>“</a:t>
            </a:r>
            <a:r>
              <a:rPr lang="en-US" sz="4000" b="1">
                <a:solidFill>
                  <a:srgbClr val="993300"/>
                </a:solidFill>
                <a:latin typeface="Monotype Corsiva" pitchFamily="66" charset="0"/>
              </a:rPr>
              <a:t>La Reine le Veut</a:t>
            </a:r>
            <a:r>
              <a:rPr lang="en-GB" sz="4000" b="1">
                <a:solidFill>
                  <a:srgbClr val="993300"/>
                </a:solidFill>
                <a:latin typeface="Monotype Corsiva" pitchFamily="66" charset="0"/>
              </a:rPr>
              <a:t>”</a:t>
            </a:r>
            <a:r>
              <a:rPr lang="ru-RU" sz="4000" b="1">
                <a:solidFill>
                  <a:srgbClr val="993300"/>
                </a:solidFill>
                <a:latin typeface="Monotype Corsiva" pitchFamily="66" charset="0"/>
              </a:rPr>
              <a:t> </a:t>
            </a:r>
            <a:r>
              <a:rPr lang="en-GB" sz="4000" b="1">
                <a:solidFill>
                  <a:srgbClr val="993300"/>
                </a:solidFill>
                <a:latin typeface="Monotype Corsiva" pitchFamily="66" charset="0"/>
              </a:rPr>
              <a:t>- “The Queen wishes </a:t>
            </a:r>
            <a:r>
              <a:rPr lang="en-GB" sz="4000" b="1">
                <a:solidFill>
                  <a:schemeClr val="bg1"/>
                </a:solidFill>
                <a:latin typeface="Monotype Corsiva" pitchFamily="66" charset="0"/>
              </a:rPr>
              <a:t>it”</a:t>
            </a:r>
            <a:endParaRPr lang="ru-RU" sz="4000" b="1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" name="Picture 7" descr="Картинка 4 из 1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428625"/>
            <a:ext cx="2770187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/>
      <p:bldP spid="174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642938" y="1000125"/>
            <a:ext cx="78581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u="sng">
                <a:solidFill>
                  <a:srgbClr val="993300"/>
                </a:solidFill>
                <a:latin typeface="Monotype Corsiva" pitchFamily="66" charset="0"/>
              </a:rPr>
              <a:t>How many Houses does the British  Parliament consist of? </a:t>
            </a:r>
            <a:endParaRPr lang="ru-RU" sz="4800" u="sng">
              <a:solidFill>
                <a:srgbClr val="9933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38" y="2928938"/>
            <a:ext cx="8001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>
                <a:solidFill>
                  <a:srgbClr val="C00000"/>
                </a:solidFill>
                <a:latin typeface="Monotype Corsiva" pitchFamily="66" charset="0"/>
              </a:rPr>
              <a:t>The British  Parliament consist of two Houses: the Houses of Lords and Houses of Commons. </a:t>
            </a:r>
            <a:endParaRPr lang="ru-RU" sz="480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GB" sz="3600" b="1" u="sng" smtClean="0">
                <a:solidFill>
                  <a:srgbClr val="993300"/>
                </a:solidFill>
                <a:latin typeface="Monotype Corsiva" pitchFamily="66" charset="0"/>
              </a:rPr>
              <a:t>The British Parliament consists of two parts:</a:t>
            </a:r>
            <a:r>
              <a:rPr lang="en-GB" sz="3600" u="sng" smtClean="0">
                <a:latin typeface="Monotype Corsiva" pitchFamily="66" charset="0"/>
              </a:rPr>
              <a:t> </a:t>
            </a:r>
            <a:endParaRPr lang="ru-RU" sz="3600" u="sng" smtClean="0">
              <a:latin typeface="Monotype Corsiva" pitchFamily="66" charset="0"/>
            </a:endParaRPr>
          </a:p>
        </p:txBody>
      </p:sp>
      <p:pic>
        <p:nvPicPr>
          <p:cNvPr id="22561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1285875"/>
            <a:ext cx="5905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538</TotalTime>
  <Words>441</Words>
  <Application>Microsoft Office PowerPoint</Application>
  <PresentationFormat>Экран (4:3)</PresentationFormat>
  <Paragraphs>61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Цели урока</vt:lpstr>
      <vt:lpstr>Этапы урока</vt:lpstr>
      <vt:lpstr>Речевая разминка</vt:lpstr>
      <vt:lpstr>Презентация PowerPoint</vt:lpstr>
      <vt:lpstr>Ex. 3 p. 50</vt:lpstr>
      <vt:lpstr>Презентация PowerPoint</vt:lpstr>
      <vt:lpstr>Презентация PowerPoint</vt:lpstr>
      <vt:lpstr>The British Parliament consists of two parts: </vt:lpstr>
      <vt:lpstr>The House of Commons</vt:lpstr>
      <vt:lpstr>People vote for an MP. And the party which has the most MPs wins the election and forms the government . Their  leader becomes the Prime Minister .</vt:lpstr>
      <vt:lpstr>The House of Lords</vt:lpstr>
      <vt:lpstr>In the House of Lords Ladies and Lords talk about bills before they become laws and sometimes suggest changes to the House of Commons.</vt:lpstr>
      <vt:lpstr>Презентация PowerPoint</vt:lpstr>
      <vt:lpstr>Margaret Thatcher </vt:lpstr>
      <vt:lpstr>Answer the question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дом</cp:lastModifiedBy>
  <cp:revision>44</cp:revision>
  <dcterms:created xsi:type="dcterms:W3CDTF">1601-01-01T00:00:00Z</dcterms:created>
  <dcterms:modified xsi:type="dcterms:W3CDTF">2013-03-09T07:14:40Z</dcterms:modified>
</cp:coreProperties>
</file>