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1" r:id="rId5"/>
    <p:sldId id="258" r:id="rId6"/>
    <p:sldId id="260" r:id="rId7"/>
    <p:sldId id="262" r:id="rId8"/>
    <p:sldId id="263" r:id="rId9"/>
    <p:sldId id="264" r:id="rId10"/>
    <p:sldId id="265"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6E9C855-0AFB-4736-B471-1C71101A2748}" type="datetimeFigureOut">
              <a:rPr lang="ru-RU"/>
              <a:pPr>
                <a:defRPr/>
              </a:pPr>
              <a:t>09.03.2013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9B5C707-8DFB-4333-AB3F-4D31DEE571C6}" type="slidenum">
              <a:rPr lang="ru-RU"/>
              <a:pPr>
                <a:defRPr/>
              </a:pPr>
              <a:t>‹#›</a:t>
            </a:fld>
            <a:endParaRPr lang="ru-RU"/>
          </a:p>
        </p:txBody>
      </p:sp>
    </p:spTree>
    <p:extLst>
      <p:ext uri="{BB962C8B-B14F-4D97-AF65-F5344CB8AC3E}">
        <p14:creationId xmlns:p14="http://schemas.microsoft.com/office/powerpoint/2010/main" val="384767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76360C-323C-4283-990F-274251C934F6}" type="datetimeFigureOut">
              <a:rPr lang="ru-RU"/>
              <a:pPr>
                <a:defRPr/>
              </a:pPr>
              <a:t>09.03.2013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F55E21-4EBC-4C96-9691-3598358E311F}" type="slidenum">
              <a:rPr lang="ru-RU"/>
              <a:pPr>
                <a:defRPr/>
              </a:pPr>
              <a:t>‹#›</a:t>
            </a:fld>
            <a:endParaRPr lang="ru-RU"/>
          </a:p>
        </p:txBody>
      </p:sp>
    </p:spTree>
    <p:extLst>
      <p:ext uri="{BB962C8B-B14F-4D97-AF65-F5344CB8AC3E}">
        <p14:creationId xmlns:p14="http://schemas.microsoft.com/office/powerpoint/2010/main" val="39446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99B5C7-6484-408F-9BCC-E154C2DAE449}" type="datetimeFigureOut">
              <a:rPr lang="ru-RU"/>
              <a:pPr>
                <a:defRPr/>
              </a:pPr>
              <a:t>09.03.2013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631A2A-65D2-4615-BBEA-88CB92E89FAE}" type="slidenum">
              <a:rPr lang="ru-RU"/>
              <a:pPr>
                <a:defRPr/>
              </a:pPr>
              <a:t>‹#›</a:t>
            </a:fld>
            <a:endParaRPr lang="ru-RU"/>
          </a:p>
        </p:txBody>
      </p:sp>
    </p:spTree>
    <p:extLst>
      <p:ext uri="{BB962C8B-B14F-4D97-AF65-F5344CB8AC3E}">
        <p14:creationId xmlns:p14="http://schemas.microsoft.com/office/powerpoint/2010/main" val="377441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44E0A02-A7FD-403C-9E60-E34BD711230F}" type="datetimeFigureOut">
              <a:rPr lang="ru-RU"/>
              <a:pPr>
                <a:defRPr/>
              </a:pPr>
              <a:t>09.03.2013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264D757-1ED0-432A-BB8E-CC6C996B623F}" type="slidenum">
              <a:rPr lang="ru-RU"/>
              <a:pPr>
                <a:defRPr/>
              </a:pPr>
              <a:t>‹#›</a:t>
            </a:fld>
            <a:endParaRPr lang="ru-RU"/>
          </a:p>
        </p:txBody>
      </p:sp>
    </p:spTree>
    <p:extLst>
      <p:ext uri="{BB962C8B-B14F-4D97-AF65-F5344CB8AC3E}">
        <p14:creationId xmlns:p14="http://schemas.microsoft.com/office/powerpoint/2010/main" val="356136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EC40702-DFB5-4BA6-A2A3-2B0B1303F146}" type="datetimeFigureOut">
              <a:rPr lang="ru-RU"/>
              <a:pPr>
                <a:defRPr/>
              </a:pPr>
              <a:t>09.03.2013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10631A-D6E4-4204-A56D-E2D262CA2220}" type="slidenum">
              <a:rPr lang="ru-RU"/>
              <a:pPr>
                <a:defRPr/>
              </a:pPr>
              <a:t>‹#›</a:t>
            </a:fld>
            <a:endParaRPr lang="ru-RU"/>
          </a:p>
        </p:txBody>
      </p:sp>
    </p:spTree>
    <p:extLst>
      <p:ext uri="{BB962C8B-B14F-4D97-AF65-F5344CB8AC3E}">
        <p14:creationId xmlns:p14="http://schemas.microsoft.com/office/powerpoint/2010/main" val="20341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3633245-530A-4E07-B39F-70B62C6C7A65}" type="datetimeFigureOut">
              <a:rPr lang="ru-RU"/>
              <a:pPr>
                <a:defRPr/>
              </a:pPr>
              <a:t>09.03.2013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4317547-53B9-4227-985D-68F3E7BB7C0E}" type="slidenum">
              <a:rPr lang="ru-RU"/>
              <a:pPr>
                <a:defRPr/>
              </a:pPr>
              <a:t>‹#›</a:t>
            </a:fld>
            <a:endParaRPr lang="ru-RU"/>
          </a:p>
        </p:txBody>
      </p:sp>
    </p:spTree>
    <p:extLst>
      <p:ext uri="{BB962C8B-B14F-4D97-AF65-F5344CB8AC3E}">
        <p14:creationId xmlns:p14="http://schemas.microsoft.com/office/powerpoint/2010/main" val="185523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6198F75-562D-41ED-A337-2FAC2E21D236}" type="datetimeFigureOut">
              <a:rPr lang="ru-RU"/>
              <a:pPr>
                <a:defRPr/>
              </a:pPr>
              <a:t>09.03.2013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7AE8D65-9A2B-4AF8-A5EE-EA17B784977C}" type="slidenum">
              <a:rPr lang="ru-RU"/>
              <a:pPr>
                <a:defRPr/>
              </a:pPr>
              <a:t>‹#›</a:t>
            </a:fld>
            <a:endParaRPr lang="ru-RU"/>
          </a:p>
        </p:txBody>
      </p:sp>
    </p:spTree>
    <p:extLst>
      <p:ext uri="{BB962C8B-B14F-4D97-AF65-F5344CB8AC3E}">
        <p14:creationId xmlns:p14="http://schemas.microsoft.com/office/powerpoint/2010/main" val="301773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68DE5E8-A718-4909-AD83-A82A15018A8E}" type="datetimeFigureOut">
              <a:rPr lang="ru-RU"/>
              <a:pPr>
                <a:defRPr/>
              </a:pPr>
              <a:t>09.03.2013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BA4AF7B-8D04-4C68-B8B6-A9A162500570}" type="slidenum">
              <a:rPr lang="ru-RU"/>
              <a:pPr>
                <a:defRPr/>
              </a:pPr>
              <a:t>‹#›</a:t>
            </a:fld>
            <a:endParaRPr lang="ru-RU"/>
          </a:p>
        </p:txBody>
      </p:sp>
    </p:spTree>
    <p:extLst>
      <p:ext uri="{BB962C8B-B14F-4D97-AF65-F5344CB8AC3E}">
        <p14:creationId xmlns:p14="http://schemas.microsoft.com/office/powerpoint/2010/main" val="180102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C602D1B-B418-4882-BD37-32DEAA61D3BB}" type="datetimeFigureOut">
              <a:rPr lang="ru-RU"/>
              <a:pPr>
                <a:defRPr/>
              </a:pPr>
              <a:t>09.03.2013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51ADBED-7DE6-4F92-B621-9386B3099A17}" type="slidenum">
              <a:rPr lang="ru-RU"/>
              <a:pPr>
                <a:defRPr/>
              </a:pPr>
              <a:t>‹#›</a:t>
            </a:fld>
            <a:endParaRPr lang="ru-RU"/>
          </a:p>
        </p:txBody>
      </p:sp>
    </p:spTree>
    <p:extLst>
      <p:ext uri="{BB962C8B-B14F-4D97-AF65-F5344CB8AC3E}">
        <p14:creationId xmlns:p14="http://schemas.microsoft.com/office/powerpoint/2010/main" val="27755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1D4C033-B9FF-4A9F-A58D-206C17684F23}" type="datetimeFigureOut">
              <a:rPr lang="ru-RU"/>
              <a:pPr>
                <a:defRPr/>
              </a:pPr>
              <a:t>09.03.2013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7440400-B59B-42FA-B625-02D81D0E77A8}" type="slidenum">
              <a:rPr lang="ru-RU"/>
              <a:pPr>
                <a:defRPr/>
              </a:pPr>
              <a:t>‹#›</a:t>
            </a:fld>
            <a:endParaRPr lang="ru-RU"/>
          </a:p>
        </p:txBody>
      </p:sp>
    </p:spTree>
    <p:extLst>
      <p:ext uri="{BB962C8B-B14F-4D97-AF65-F5344CB8AC3E}">
        <p14:creationId xmlns:p14="http://schemas.microsoft.com/office/powerpoint/2010/main" val="424694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062628F-FAA7-478B-B4C9-3731FB668A60}" type="datetimeFigureOut">
              <a:rPr lang="ru-RU"/>
              <a:pPr>
                <a:defRPr/>
              </a:pPr>
              <a:t>09.03.2013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8E0B2BA-DC10-4C7C-BCB2-46EF1B7D203A}" type="slidenum">
              <a:rPr lang="ru-RU"/>
              <a:pPr>
                <a:defRPr/>
              </a:pPr>
              <a:t>‹#›</a:t>
            </a:fld>
            <a:endParaRPr lang="ru-RU"/>
          </a:p>
        </p:txBody>
      </p:sp>
    </p:spTree>
    <p:extLst>
      <p:ext uri="{BB962C8B-B14F-4D97-AF65-F5344CB8AC3E}">
        <p14:creationId xmlns:p14="http://schemas.microsoft.com/office/powerpoint/2010/main" val="49763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126A6FA-864B-4281-A56F-1C40493A20D1}" type="datetimeFigureOut">
              <a:rPr lang="ru-RU"/>
              <a:pPr>
                <a:defRPr/>
              </a:pPr>
              <a:t>09.03.2013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8C357C9-14DF-4A99-B508-E78EE73BB8B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75" y="571500"/>
            <a:ext cx="6786563" cy="1327150"/>
          </a:xfrm>
        </p:spPr>
        <p:txBody>
          <a:bodyPr rtlCol="0">
            <a:normAutofit/>
          </a:bodyPr>
          <a:lstStyle/>
          <a:p>
            <a:pPr eaLnBrk="1" fontAlgn="auto" hangingPunct="1">
              <a:spcAft>
                <a:spcPts val="0"/>
              </a:spcAft>
              <a:defRPr/>
            </a:pPr>
            <a:r>
              <a:rPr lang="en-US" b="1" i="1" u="sng" dirty="0" smtClean="0">
                <a:solidFill>
                  <a:schemeClr val="accent5">
                    <a:lumMod val="50000"/>
                  </a:schemeClr>
                </a:solidFill>
                <a:latin typeface="Georgia" pitchFamily="18" charset="0"/>
              </a:rPr>
              <a:t>History of Australia</a:t>
            </a:r>
            <a:endParaRPr lang="ru-RU" i="1" u="sng" dirty="0" smtClean="0">
              <a:solidFill>
                <a:schemeClr val="accent5">
                  <a:lumMod val="50000"/>
                </a:schemeClr>
              </a:solidFill>
              <a:latin typeface="Georgia" pitchFamily="18" charset="0"/>
            </a:endParaRPr>
          </a:p>
        </p:txBody>
      </p:sp>
      <p:pic>
        <p:nvPicPr>
          <p:cNvPr id="2051" name="Picture 3"/>
          <p:cNvPicPr>
            <a:picLocks noChangeAspect="1" noChangeArrowheads="1"/>
          </p:cNvPicPr>
          <p:nvPr/>
        </p:nvPicPr>
        <p:blipFill>
          <a:blip r:embed="rId2" cstate="email">
            <a:lum bright="20000" contrast="36000"/>
            <a:extLst>
              <a:ext uri="{28A0092B-C50C-407E-A947-70E740481C1C}">
                <a14:useLocalDpi xmlns:a14="http://schemas.microsoft.com/office/drawing/2010/main"/>
              </a:ext>
            </a:extLst>
          </a:blip>
          <a:srcRect/>
          <a:stretch>
            <a:fillRect/>
          </a:stretch>
        </p:blipFill>
        <p:spPr bwMode="auto">
          <a:xfrm>
            <a:off x="1928813" y="1928813"/>
            <a:ext cx="52578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74638"/>
            <a:ext cx="8258175" cy="939800"/>
          </a:xfrm>
        </p:spPr>
        <p:txBody>
          <a:bodyPr rtlCol="0">
            <a:normAutofit/>
          </a:bodyPr>
          <a:lstStyle/>
          <a:p>
            <a:pPr eaLnBrk="1" fontAlgn="auto" hangingPunct="1">
              <a:spcAft>
                <a:spcPts val="0"/>
              </a:spcAft>
              <a:defRPr/>
            </a:pPr>
            <a:r>
              <a:rPr lang="en-US" b="1" i="1" u="sng" dirty="0" smtClean="0">
                <a:solidFill>
                  <a:schemeClr val="tx2">
                    <a:lumMod val="50000"/>
                  </a:schemeClr>
                </a:solidFill>
                <a:latin typeface="Georgia" pitchFamily="18" charset="0"/>
              </a:rPr>
              <a:t>The national anthem</a:t>
            </a:r>
            <a:endParaRPr lang="ru-RU" b="1" i="1" u="sng" dirty="0" smtClean="0">
              <a:solidFill>
                <a:schemeClr val="tx2">
                  <a:lumMod val="50000"/>
                </a:schemeClr>
              </a:solidFill>
              <a:latin typeface="Georgia" pitchFamily="18" charset="0"/>
            </a:endParaRPr>
          </a:p>
        </p:txBody>
      </p:sp>
      <p:pic>
        <p:nvPicPr>
          <p:cNvPr id="7" name="lisa and jessica - advance australia fair (the veronica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642938" y="5929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82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71938" y="571500"/>
            <a:ext cx="4714875" cy="5754688"/>
          </a:xfrm>
          <a:prstGeom prst="rect">
            <a:avLst/>
          </a:prstGeom>
          <a:ln>
            <a:solidFill>
              <a:schemeClr val="accent1">
                <a:lumMod val="50000"/>
              </a:schemeClr>
            </a:solidFill>
          </a:ln>
        </p:spPr>
        <p:txBody>
          <a:bodyPr>
            <a:spAutoFit/>
          </a:bodyPr>
          <a:lstStyle/>
          <a:p>
            <a:pPr algn="ctr" fontAlgn="auto">
              <a:spcBef>
                <a:spcPts val="0"/>
              </a:spcBef>
              <a:spcAft>
                <a:spcPts val="0"/>
              </a:spcAft>
              <a:defRPr/>
            </a:pPr>
            <a:r>
              <a:rPr lang="ru-RU" sz="1600" b="1" u="sng" dirty="0">
                <a:latin typeface="Georgia" pitchFamily="18" charset="0"/>
              </a:rPr>
              <a:t>Народный гимн Австралии</a:t>
            </a:r>
            <a:endParaRPr lang="en-US" sz="1600" b="1" u="sng" dirty="0">
              <a:latin typeface="Georgia" pitchFamily="18" charset="0"/>
            </a:endParaRPr>
          </a:p>
          <a:p>
            <a:pPr fontAlgn="auto">
              <a:spcBef>
                <a:spcPts val="0"/>
              </a:spcBef>
              <a:spcAft>
                <a:spcPts val="0"/>
              </a:spcAft>
              <a:defRPr/>
            </a:pPr>
            <a:r>
              <a:rPr lang="ru-RU" sz="1600" dirty="0">
                <a:latin typeface="Georgia" pitchFamily="18" charset="0"/>
              </a:rPr>
              <a:t>Когда-то в Австралии было много бродяг. Они бродили по всей стране, находя то там, то тут временный приют, немного работы и пропитание. Они подрабатывали горняками, стригалями, пастухами. В свои скитания они обычно брали только самое необходимое – чайник, рубаха, бельишко, одеяло. Узелок, завернутый в это самое одеяло, назывался </a:t>
            </a:r>
            <a:r>
              <a:rPr lang="ru-RU" sz="1600" dirty="0" err="1">
                <a:latin typeface="Georgia" pitchFamily="18" charset="0"/>
              </a:rPr>
              <a:t>свэг</a:t>
            </a:r>
            <a:r>
              <a:rPr lang="ru-RU" sz="1600" dirty="0">
                <a:latin typeface="Georgia" pitchFamily="18" charset="0"/>
              </a:rPr>
              <a:t>. А бродяга с узелком – </a:t>
            </a:r>
            <a:r>
              <a:rPr lang="ru-RU" sz="1600" dirty="0" err="1">
                <a:latin typeface="Georgia" pitchFamily="18" charset="0"/>
              </a:rPr>
              <a:t>свэгменом</a:t>
            </a:r>
            <a:r>
              <a:rPr lang="ru-RU" sz="1600" dirty="0">
                <a:latin typeface="Georgia" pitchFamily="18" charset="0"/>
              </a:rPr>
              <a:t>. Но у узелка было еще одно название, скорее даже, прозвище - Матильда!</a:t>
            </a:r>
          </a:p>
          <a:p>
            <a:pPr fontAlgn="auto">
              <a:spcBef>
                <a:spcPts val="0"/>
              </a:spcBef>
              <a:spcAft>
                <a:spcPts val="0"/>
              </a:spcAft>
              <a:defRPr/>
            </a:pPr>
            <a:r>
              <a:rPr lang="ru-RU" sz="1600" i="1" dirty="0">
                <a:latin typeface="Georgia" pitchFamily="18" charset="0"/>
              </a:rPr>
              <a:t>…Вы те, кто бродит по дорогам, покрытым пылью,</a:t>
            </a:r>
            <a:br>
              <a:rPr lang="ru-RU" sz="1600" i="1" dirty="0">
                <a:latin typeface="Georgia" pitchFamily="18" charset="0"/>
              </a:rPr>
            </a:br>
            <a:r>
              <a:rPr lang="ru-RU" sz="1600" i="1" dirty="0">
                <a:latin typeface="Georgia" pitchFamily="18" charset="0"/>
              </a:rPr>
              <a:t>Таща свой </a:t>
            </a:r>
            <a:r>
              <a:rPr lang="ru-RU" sz="1600" i="1" dirty="0" err="1">
                <a:latin typeface="Georgia" pitchFamily="18" charset="0"/>
              </a:rPr>
              <a:t>свэг</a:t>
            </a:r>
            <a:r>
              <a:rPr lang="ru-RU" sz="1600" i="1" dirty="0">
                <a:latin typeface="Georgia" pitchFamily="18" charset="0"/>
              </a:rPr>
              <a:t>, </a:t>
            </a:r>
            <a:r>
              <a:rPr lang="ru-RU" sz="1600" i="1" dirty="0" err="1">
                <a:latin typeface="Georgia" pitchFamily="18" charset="0"/>
              </a:rPr>
              <a:t>свой</a:t>
            </a:r>
            <a:r>
              <a:rPr lang="ru-RU" sz="1600" i="1" dirty="0">
                <a:latin typeface="Georgia" pitchFamily="18" charset="0"/>
              </a:rPr>
              <a:t> дырявый </a:t>
            </a:r>
            <a:r>
              <a:rPr lang="ru-RU" sz="1600" i="1" dirty="0" err="1">
                <a:latin typeface="Georgia" pitchFamily="18" charset="0"/>
              </a:rPr>
              <a:t>свэг</a:t>
            </a:r>
            <a:r>
              <a:rPr lang="ru-RU" sz="1600" i="1" dirty="0">
                <a:latin typeface="Georgia" pitchFamily="18" charset="0"/>
              </a:rPr>
              <a:t> на край земли,</a:t>
            </a:r>
            <a:br>
              <a:rPr lang="ru-RU" sz="1600" i="1" dirty="0">
                <a:latin typeface="Georgia" pitchFamily="18" charset="0"/>
              </a:rPr>
            </a:br>
            <a:r>
              <a:rPr lang="ru-RU" sz="1600" i="1" dirty="0">
                <a:latin typeface="Georgia" pitchFamily="18" charset="0"/>
              </a:rPr>
              <a:t>Там высоко над вами сияет Южный Крест.</a:t>
            </a:r>
            <a:br>
              <a:rPr lang="ru-RU" sz="1600" i="1" dirty="0">
                <a:latin typeface="Georgia" pitchFamily="18" charset="0"/>
              </a:rPr>
            </a:br>
            <a:r>
              <a:rPr lang="ru-RU" sz="1600" i="1" dirty="0">
                <a:latin typeface="Georgia" pitchFamily="18" charset="0"/>
              </a:rPr>
              <a:t>Кто со мной? - Вальсирующая Матильда, моя дорогая!..</a:t>
            </a:r>
          </a:p>
          <a:p>
            <a:pPr fontAlgn="auto">
              <a:spcBef>
                <a:spcPts val="0"/>
              </a:spcBef>
              <a:spcAft>
                <a:spcPts val="0"/>
              </a:spcAft>
              <a:defRPr/>
            </a:pPr>
            <a:r>
              <a:rPr lang="ru-RU" sz="1600" dirty="0">
                <a:latin typeface="Georgia" pitchFamily="18" charset="0"/>
              </a:rPr>
              <a:t>Покачивающийся за спиной на длинной палке узелок – все время сопровождает путника, и все время пляшет, вальсирует у него за плечами. Отсюда и название.</a:t>
            </a:r>
          </a:p>
        </p:txBody>
      </p:sp>
      <p:pic>
        <p:nvPicPr>
          <p:cNvPr id="1229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0063" y="571500"/>
            <a:ext cx="3481387"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4ZcyULDkH5_1237531105.7tonne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28688" y="5857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147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3438" y="642938"/>
            <a:ext cx="3786187" cy="5262562"/>
          </a:xfrm>
          <a:prstGeom prst="rect">
            <a:avLst/>
          </a:prstGeom>
          <a:ln>
            <a:solidFill>
              <a:schemeClr val="tx2"/>
            </a:solidFill>
          </a:ln>
        </p:spPr>
        <p:txBody>
          <a:bodyPr>
            <a:spAutoFit/>
          </a:bodyPr>
          <a:lstStyle/>
          <a:p>
            <a:pPr algn="ctr" fontAlgn="auto">
              <a:spcBef>
                <a:spcPts val="0"/>
              </a:spcBef>
              <a:spcAft>
                <a:spcPts val="0"/>
              </a:spcAft>
              <a:defRPr/>
            </a:pPr>
            <a:r>
              <a:rPr lang="en-US" sz="2800" dirty="0">
                <a:solidFill>
                  <a:schemeClr val="accent5">
                    <a:lumMod val="50000"/>
                  </a:schemeClr>
                </a:solidFill>
                <a:latin typeface="+mn-lt"/>
              </a:rPr>
              <a:t>The consensus among scholars for the arrival of humans of Australia is placed at 40,000 to 50,000 years ago, but possibly as early as 70,000 years ago. The earliest human remains found to date are that of </a:t>
            </a:r>
            <a:r>
              <a:rPr lang="en-US" sz="2800" dirty="0" err="1">
                <a:solidFill>
                  <a:schemeClr val="accent5">
                    <a:lumMod val="50000"/>
                  </a:schemeClr>
                </a:solidFill>
                <a:latin typeface="+mn-lt"/>
              </a:rPr>
              <a:t>Mungo</a:t>
            </a:r>
            <a:r>
              <a:rPr lang="en-US" sz="2800" dirty="0">
                <a:solidFill>
                  <a:schemeClr val="accent5">
                    <a:lumMod val="50000"/>
                  </a:schemeClr>
                </a:solidFill>
                <a:latin typeface="+mn-lt"/>
              </a:rPr>
              <a:t> Man which have been dated at about 40,000 years old.</a:t>
            </a:r>
            <a:endParaRPr lang="ru-RU" sz="2800" dirty="0">
              <a:solidFill>
                <a:schemeClr val="accent5">
                  <a:lumMod val="50000"/>
                </a:schemeClr>
              </a:solidFill>
              <a:latin typeface="+mn-lt"/>
            </a:endParaRPr>
          </a:p>
        </p:txBody>
      </p:sp>
      <p:pic>
        <p:nvPicPr>
          <p:cNvPr id="3075" name="Picture 2"/>
          <p:cNvPicPr>
            <a:picLocks noChangeAspect="1" noChangeArrowheads="1"/>
          </p:cNvPicPr>
          <p:nvPr/>
        </p:nvPicPr>
        <p:blipFill>
          <a:blip r:embed="rId2">
            <a:lum bright="10000" contrast="20000"/>
            <a:extLst>
              <a:ext uri="{28A0092B-C50C-407E-A947-70E740481C1C}">
                <a14:useLocalDpi xmlns:a14="http://schemas.microsoft.com/office/drawing/2010/main"/>
              </a:ext>
            </a:extLst>
          </a:blip>
          <a:srcRect/>
          <a:stretch>
            <a:fillRect/>
          </a:stretch>
        </p:blipFill>
        <p:spPr bwMode="auto">
          <a:xfrm>
            <a:off x="500063" y="500063"/>
            <a:ext cx="3857625"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28625" y="500063"/>
            <a:ext cx="4643438" cy="3482975"/>
          </a:xfrm>
          <a:noFill/>
        </p:spPr>
      </p:pic>
      <p:sp>
        <p:nvSpPr>
          <p:cNvPr id="5" name="TextBox 4"/>
          <p:cNvSpPr txBox="1"/>
          <p:nvPr/>
        </p:nvSpPr>
        <p:spPr>
          <a:xfrm>
            <a:off x="642938" y="4286250"/>
            <a:ext cx="8001000" cy="1570038"/>
          </a:xfrm>
          <a:prstGeom prst="rect">
            <a:avLst/>
          </a:prstGeom>
          <a:noFill/>
          <a:ln>
            <a:solidFill>
              <a:srgbClr val="002060"/>
            </a:solidFill>
          </a:ln>
        </p:spPr>
        <p:txBody>
          <a:bodyPr>
            <a:spAutoFit/>
          </a:bodyPr>
          <a:lstStyle/>
          <a:p>
            <a:pPr algn="ctr" fontAlgn="auto">
              <a:spcBef>
                <a:spcPts val="0"/>
              </a:spcBef>
              <a:spcAft>
                <a:spcPts val="0"/>
              </a:spcAft>
              <a:defRPr/>
            </a:pPr>
            <a:r>
              <a:rPr lang="en-US" sz="3200" i="1" dirty="0">
                <a:solidFill>
                  <a:schemeClr val="accent5">
                    <a:lumMod val="50000"/>
                  </a:schemeClr>
                </a:solidFill>
                <a:latin typeface="Georgia" pitchFamily="18" charset="0"/>
              </a:rPr>
              <a:t>Captain James Cook discovered Australia in 1770. He landed south of present day Sydney in New South Wales. </a:t>
            </a:r>
            <a:endParaRPr lang="ru-RU" sz="3200" i="1" dirty="0">
              <a:solidFill>
                <a:schemeClr val="accent5">
                  <a:lumMod val="50000"/>
                </a:schemeClr>
              </a:solidFill>
              <a:latin typeface="Georgia" pitchFamily="18" charset="0"/>
            </a:endParaRPr>
          </a:p>
        </p:txBody>
      </p:sp>
      <p:pic>
        <p:nvPicPr>
          <p:cNvPr id="4100" name="Picture 3"/>
          <p:cNvPicPr>
            <a:picLocks noChangeAspect="1" noChangeArrowheads="1"/>
          </p:cNvPicPr>
          <p:nvPr/>
        </p:nvPicPr>
        <p:blipFill>
          <a:blip r:embed="rId3" cstate="email">
            <a:lum bright="12000" contrast="18000"/>
            <a:extLst>
              <a:ext uri="{28A0092B-C50C-407E-A947-70E740481C1C}">
                <a14:useLocalDpi xmlns:a14="http://schemas.microsoft.com/office/drawing/2010/main"/>
              </a:ext>
            </a:extLst>
          </a:blip>
          <a:srcRect/>
          <a:stretch>
            <a:fillRect/>
          </a:stretch>
        </p:blipFill>
        <p:spPr bwMode="auto">
          <a:xfrm>
            <a:off x="6000750" y="563563"/>
            <a:ext cx="27368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Прямоугольник 6"/>
          <p:cNvSpPr>
            <a:spLocks noChangeArrowheads="1"/>
          </p:cNvSpPr>
          <p:nvPr/>
        </p:nvSpPr>
        <p:spPr bwMode="auto">
          <a:xfrm>
            <a:off x="6000750" y="3357563"/>
            <a:ext cx="2714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u="sng">
                <a:solidFill>
                  <a:schemeClr val="bg1"/>
                </a:solidFill>
                <a:latin typeface="Calibri" pitchFamily="34" charset="0"/>
              </a:rPr>
              <a:t>Captain James Cook, R.N. - 1778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63" y="500063"/>
            <a:ext cx="40005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0" y="500063"/>
            <a:ext cx="373380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857750" y="4643438"/>
            <a:ext cx="3714750" cy="1570037"/>
          </a:xfrm>
          <a:prstGeom prst="rect">
            <a:avLst/>
          </a:prstGeom>
          <a:noFill/>
          <a:ln>
            <a:solidFill>
              <a:schemeClr val="accent1">
                <a:lumMod val="50000"/>
              </a:schemeClr>
            </a:solidFill>
          </a:ln>
        </p:spPr>
        <p:txBody>
          <a:bodyPr>
            <a:spAutoFit/>
          </a:bodyPr>
          <a:lstStyle/>
          <a:p>
            <a:pPr algn="ctr" fontAlgn="auto">
              <a:spcBef>
                <a:spcPts val="0"/>
              </a:spcBef>
              <a:spcAft>
                <a:spcPts val="0"/>
              </a:spcAft>
              <a:defRPr/>
            </a:pPr>
            <a:r>
              <a:rPr lang="en-US" sz="3200" i="1" dirty="0">
                <a:solidFill>
                  <a:schemeClr val="accent5">
                    <a:lumMod val="50000"/>
                  </a:schemeClr>
                </a:solidFill>
                <a:latin typeface="Georgia" pitchFamily="18" charset="0"/>
              </a:rPr>
              <a:t>First  settlers were greeted by the Aborigines.</a:t>
            </a:r>
            <a:endParaRPr lang="ru-RU" sz="3200" i="1" dirty="0">
              <a:solidFill>
                <a:schemeClr val="accent5">
                  <a:lumMod val="50000"/>
                </a:schemeClr>
              </a:solidFill>
              <a:latin typeface="Georgia" pitchFamily="18" charset="0"/>
            </a:endParaRPr>
          </a:p>
        </p:txBody>
      </p:sp>
      <p:pic>
        <p:nvPicPr>
          <p:cNvPr id="512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063" y="3643313"/>
            <a:ext cx="4027487"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063" y="571500"/>
            <a:ext cx="37147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063" y="4000500"/>
            <a:ext cx="37687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357688" y="642938"/>
            <a:ext cx="4357687" cy="3046412"/>
          </a:xfrm>
          <a:prstGeom prst="rect">
            <a:avLst/>
          </a:prstGeom>
          <a:ln>
            <a:solidFill>
              <a:schemeClr val="accent1">
                <a:lumMod val="50000"/>
              </a:schemeClr>
            </a:solidFill>
          </a:ln>
        </p:spPr>
        <p:txBody>
          <a:bodyPr>
            <a:spAutoFit/>
          </a:bodyPr>
          <a:lstStyle/>
          <a:p>
            <a:pPr algn="ctr" fontAlgn="auto">
              <a:spcBef>
                <a:spcPts val="0"/>
              </a:spcBef>
              <a:spcAft>
                <a:spcPts val="0"/>
              </a:spcAft>
              <a:defRPr/>
            </a:pPr>
            <a:r>
              <a:rPr lang="en-US" sz="2400" dirty="0">
                <a:solidFill>
                  <a:schemeClr val="accent5">
                    <a:lumMod val="50000"/>
                  </a:schemeClr>
                </a:solidFill>
                <a:latin typeface="Georgia" pitchFamily="18" charset="0"/>
              </a:rPr>
              <a:t>The British Crown Colony of New South Wales started with the establishment of a settlement at Sydney Cove by </a:t>
            </a:r>
            <a:r>
              <a:rPr lang="en-US" sz="2400" u="sng" dirty="0">
                <a:solidFill>
                  <a:schemeClr val="accent5">
                    <a:lumMod val="50000"/>
                  </a:schemeClr>
                </a:solidFill>
                <a:latin typeface="Georgia" pitchFamily="18" charset="0"/>
              </a:rPr>
              <a:t>Captain Arthur Phillip </a:t>
            </a:r>
            <a:r>
              <a:rPr lang="en-US" sz="2400" dirty="0">
                <a:solidFill>
                  <a:schemeClr val="accent5">
                    <a:lumMod val="50000"/>
                  </a:schemeClr>
                </a:solidFill>
                <a:latin typeface="Georgia" pitchFamily="18" charset="0"/>
              </a:rPr>
              <a:t>on 26 January 1788. This date later became Australia's national day, Australia Day</a:t>
            </a:r>
            <a:r>
              <a:rPr lang="en-US" sz="2400" dirty="0">
                <a:latin typeface="+mn-lt"/>
              </a:rPr>
              <a:t>.</a:t>
            </a:r>
            <a:endParaRPr lang="ru-RU" sz="2400" dirty="0">
              <a:latin typeface="+mn-lt"/>
            </a:endParaRPr>
          </a:p>
        </p:txBody>
      </p:sp>
      <p:sp>
        <p:nvSpPr>
          <p:cNvPr id="8" name="TextBox 7"/>
          <p:cNvSpPr txBox="1"/>
          <p:nvPr/>
        </p:nvSpPr>
        <p:spPr>
          <a:xfrm>
            <a:off x="4500563" y="5000625"/>
            <a:ext cx="4143375" cy="1200150"/>
          </a:xfrm>
          <a:prstGeom prst="rect">
            <a:avLst/>
          </a:prstGeom>
          <a:noFill/>
          <a:ln>
            <a:solidFill>
              <a:schemeClr val="accent1">
                <a:lumMod val="50000"/>
              </a:schemeClr>
            </a:solidFill>
          </a:ln>
        </p:spPr>
        <p:txBody>
          <a:bodyPr>
            <a:spAutoFit/>
          </a:bodyPr>
          <a:lstStyle/>
          <a:p>
            <a:pPr fontAlgn="auto">
              <a:spcBef>
                <a:spcPts val="0"/>
              </a:spcBef>
              <a:spcAft>
                <a:spcPts val="0"/>
              </a:spcAft>
              <a:defRPr/>
            </a:pPr>
            <a:r>
              <a:rPr lang="en-US" sz="2400" dirty="0">
                <a:solidFill>
                  <a:schemeClr val="accent5">
                    <a:lumMod val="50000"/>
                  </a:schemeClr>
                </a:solidFill>
                <a:latin typeface="Georgia" pitchFamily="18" charset="0"/>
              </a:rPr>
              <a:t>England's solution to crowded prisons was to send prisoners to the far colonies</a:t>
            </a:r>
            <a:endParaRPr lang="ru-RU" sz="2400" dirty="0">
              <a:solidFill>
                <a:schemeClr val="accent5">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07418" y="785813"/>
            <a:ext cx="4214812" cy="2828925"/>
          </a:xfrm>
          <a:noFill/>
        </p:spPr>
      </p:pic>
      <p:pic>
        <p:nvPicPr>
          <p:cNvPr id="717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625" y="785813"/>
            <a:ext cx="37115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42938" y="3929063"/>
            <a:ext cx="8072437" cy="2308225"/>
          </a:xfrm>
          <a:prstGeom prst="rect">
            <a:avLst/>
          </a:prstGeom>
          <a:noFill/>
          <a:ln>
            <a:solidFill>
              <a:schemeClr val="accent1">
                <a:lumMod val="50000"/>
              </a:schemeClr>
            </a:solidFill>
          </a:ln>
        </p:spPr>
        <p:txBody>
          <a:bodyPr>
            <a:spAutoFit/>
          </a:bodyPr>
          <a:lstStyle/>
          <a:p>
            <a:pPr algn="ctr" fontAlgn="auto">
              <a:spcBef>
                <a:spcPts val="0"/>
              </a:spcBef>
              <a:spcAft>
                <a:spcPts val="0"/>
              </a:spcAft>
              <a:defRPr/>
            </a:pPr>
            <a:r>
              <a:rPr lang="en-US" sz="3600" i="1" dirty="0">
                <a:solidFill>
                  <a:schemeClr val="accent5">
                    <a:lumMod val="50000"/>
                  </a:schemeClr>
                </a:solidFill>
                <a:latin typeface="Georgia" pitchFamily="18" charset="0"/>
              </a:rPr>
              <a:t>In 1851 gold was discovered about 300 km west of Sydney. </a:t>
            </a:r>
          </a:p>
          <a:p>
            <a:pPr algn="ctr" fontAlgn="auto">
              <a:spcBef>
                <a:spcPts val="0"/>
              </a:spcBef>
              <a:spcAft>
                <a:spcPts val="0"/>
              </a:spcAft>
              <a:defRPr/>
            </a:pPr>
            <a:r>
              <a:rPr lang="en-US" sz="3600" i="1" dirty="0">
                <a:solidFill>
                  <a:schemeClr val="accent5">
                    <a:lumMod val="50000"/>
                  </a:schemeClr>
                </a:solidFill>
                <a:latin typeface="Georgia" pitchFamily="18" charset="0"/>
              </a:rPr>
              <a:t>People rushed to the gold field to find their fortunes.</a:t>
            </a:r>
            <a:endParaRPr lang="ru-RU" sz="3600" i="1" dirty="0">
              <a:solidFill>
                <a:schemeClr val="accent5">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 y="642938"/>
            <a:ext cx="29051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6188" y="714375"/>
            <a:ext cx="4794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85813" y="4786313"/>
            <a:ext cx="7715250" cy="1077912"/>
          </a:xfrm>
          <a:prstGeom prst="rect">
            <a:avLst/>
          </a:prstGeom>
          <a:noFill/>
          <a:ln>
            <a:solidFill>
              <a:schemeClr val="accent1">
                <a:lumMod val="50000"/>
              </a:schemeClr>
            </a:solidFill>
          </a:ln>
        </p:spPr>
        <p:txBody>
          <a:bodyPr>
            <a:spAutoFit/>
          </a:bodyPr>
          <a:lstStyle/>
          <a:p>
            <a:pPr algn="ctr" fontAlgn="auto">
              <a:spcBef>
                <a:spcPts val="0"/>
              </a:spcBef>
              <a:spcAft>
                <a:spcPts val="0"/>
              </a:spcAft>
              <a:defRPr/>
            </a:pPr>
            <a:r>
              <a:rPr lang="en-US" sz="3200" dirty="0">
                <a:solidFill>
                  <a:schemeClr val="accent5">
                    <a:lumMod val="50000"/>
                  </a:schemeClr>
                </a:solidFill>
                <a:latin typeface="Georgia" pitchFamily="18" charset="0"/>
              </a:rPr>
              <a:t>Ned Kelly was a famous bushranger. He was a very clever outlaw. </a:t>
            </a:r>
            <a:endParaRPr lang="ru-RU" sz="3200" dirty="0">
              <a:solidFill>
                <a:schemeClr val="accent5">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7313" y="500063"/>
            <a:ext cx="659765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71563" y="4714875"/>
            <a:ext cx="7143750" cy="1816100"/>
          </a:xfrm>
          <a:prstGeom prst="rect">
            <a:avLst/>
          </a:prstGeom>
          <a:noFill/>
          <a:ln>
            <a:solidFill>
              <a:schemeClr val="accent1">
                <a:lumMod val="50000"/>
              </a:schemeClr>
            </a:solidFill>
          </a:ln>
        </p:spPr>
        <p:txBody>
          <a:bodyPr>
            <a:spAutoFit/>
          </a:bodyPr>
          <a:lstStyle/>
          <a:p>
            <a:pPr algn="ctr" fontAlgn="auto">
              <a:spcBef>
                <a:spcPts val="0"/>
              </a:spcBef>
              <a:spcAft>
                <a:spcPts val="0"/>
              </a:spcAft>
              <a:defRPr/>
            </a:pPr>
            <a:r>
              <a:rPr lang="en-US" sz="2800" i="1" dirty="0">
                <a:solidFill>
                  <a:schemeClr val="accent5">
                    <a:lumMod val="50000"/>
                  </a:schemeClr>
                </a:solidFill>
                <a:latin typeface="Georgia" pitchFamily="18" charset="0"/>
              </a:rPr>
              <a:t>In 1901 Australia became a nation within the British Empire under Queen Victoria's rule. It was called the Commonwealth of Australia</a:t>
            </a:r>
            <a:endParaRPr lang="ru-RU" sz="2800" i="1" dirty="0">
              <a:solidFill>
                <a:schemeClr val="accent5">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43438" y="487363"/>
            <a:ext cx="4071937" cy="5632450"/>
          </a:xfrm>
          <a:prstGeom prst="rect">
            <a:avLst/>
          </a:prstGeom>
          <a:ln>
            <a:solidFill>
              <a:schemeClr val="accent1">
                <a:lumMod val="50000"/>
              </a:schemeClr>
            </a:solidFill>
          </a:ln>
        </p:spPr>
        <p:txBody>
          <a:bodyPr>
            <a:spAutoFit/>
          </a:bodyPr>
          <a:lstStyle/>
          <a:p>
            <a:pPr algn="ctr" fontAlgn="auto">
              <a:spcBef>
                <a:spcPts val="0"/>
              </a:spcBef>
              <a:spcAft>
                <a:spcPts val="0"/>
              </a:spcAft>
              <a:defRPr/>
            </a:pPr>
            <a:r>
              <a:rPr lang="en-US" sz="2400" dirty="0">
                <a:solidFill>
                  <a:schemeClr val="tx2">
                    <a:lumMod val="50000"/>
                  </a:schemeClr>
                </a:solidFill>
                <a:latin typeface="Georgia" pitchFamily="18" charset="0"/>
              </a:rPr>
              <a:t>Australia's independence and sovereign nation status was officially recognized by all world nations when the Charter and Articles of the League of Nations legally became International Law in January 1920. British rule ceased at that point. No ruling British Monarch has held any valid legal power of authority since. Australia also became a foundation member state of the United Nations in 1945.</a:t>
            </a:r>
            <a:endParaRPr lang="ru-RU" sz="2400" dirty="0">
              <a:solidFill>
                <a:schemeClr val="tx2">
                  <a:lumMod val="50000"/>
                </a:schemeClr>
              </a:solidFill>
              <a:latin typeface="Georgia" pitchFamily="18" charset="0"/>
            </a:endParaRPr>
          </a:p>
        </p:txBody>
      </p:sp>
      <p:pic>
        <p:nvPicPr>
          <p:cNvPr id="10243"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7188" y="428625"/>
            <a:ext cx="38989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7188" y="3068638"/>
            <a:ext cx="45005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370</Words>
  <Application>Microsoft Office PowerPoint</Application>
  <PresentationFormat>Экран (4:3)</PresentationFormat>
  <Paragraphs>17</Paragraphs>
  <Slides>11</Slides>
  <Notes>0</Notes>
  <HiddenSlides>0</HiddenSlides>
  <MMClips>2</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Georgia</vt:lpstr>
      <vt:lpstr>Тема Office</vt:lpstr>
      <vt:lpstr>History of Australia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national anthem</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Australia's Unique History</dc:title>
  <dc:creator>*************</dc:creator>
  <cp:lastModifiedBy>дом</cp:lastModifiedBy>
  <cp:revision>51</cp:revision>
  <dcterms:created xsi:type="dcterms:W3CDTF">2009-10-21T13:35:02Z</dcterms:created>
  <dcterms:modified xsi:type="dcterms:W3CDTF">2013-03-09T07:36:05Z</dcterms:modified>
</cp:coreProperties>
</file>