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0" r:id="rId7"/>
    <p:sldId id="261" r:id="rId8"/>
    <p:sldId id="262" r:id="rId9"/>
    <p:sldId id="263" r:id="rId10"/>
    <p:sldId id="265"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68998EB-1420-45C4-B3C4-32841254B12D}" type="datetimeFigureOut">
              <a:rPr lang="ru-RU"/>
              <a:pPr>
                <a:defRPr/>
              </a:pPr>
              <a:t>09.03.2013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416BA5-DC7E-499C-8497-BBB3577BD80F}" type="slidenum">
              <a:rPr lang="ru-RU"/>
              <a:pPr>
                <a:defRPr/>
              </a:pPr>
              <a:t>‹#›</a:t>
            </a:fld>
            <a:endParaRPr lang="ru-RU"/>
          </a:p>
        </p:txBody>
      </p:sp>
    </p:spTree>
    <p:extLst>
      <p:ext uri="{BB962C8B-B14F-4D97-AF65-F5344CB8AC3E}">
        <p14:creationId xmlns:p14="http://schemas.microsoft.com/office/powerpoint/2010/main" val="113564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668386B-A42F-447F-B112-7CF5B603E251}" type="datetimeFigureOut">
              <a:rPr lang="ru-RU"/>
              <a:pPr>
                <a:defRPr/>
              </a:pPr>
              <a:t>09.03.2013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F327BD-138D-4B84-8A1F-44B8524A2A56}" type="slidenum">
              <a:rPr lang="ru-RU"/>
              <a:pPr>
                <a:defRPr/>
              </a:pPr>
              <a:t>‹#›</a:t>
            </a:fld>
            <a:endParaRPr lang="ru-RU"/>
          </a:p>
        </p:txBody>
      </p:sp>
    </p:spTree>
    <p:extLst>
      <p:ext uri="{BB962C8B-B14F-4D97-AF65-F5344CB8AC3E}">
        <p14:creationId xmlns:p14="http://schemas.microsoft.com/office/powerpoint/2010/main" val="425083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5B24CE0-BD6B-42E3-A6D7-1C5AA35AB933}" type="datetimeFigureOut">
              <a:rPr lang="ru-RU"/>
              <a:pPr>
                <a:defRPr/>
              </a:pPr>
              <a:t>09.03.2013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141709-31F8-437C-AA1E-6BEED6596CC6}" type="slidenum">
              <a:rPr lang="ru-RU"/>
              <a:pPr>
                <a:defRPr/>
              </a:pPr>
              <a:t>‹#›</a:t>
            </a:fld>
            <a:endParaRPr lang="ru-RU"/>
          </a:p>
        </p:txBody>
      </p:sp>
    </p:spTree>
    <p:extLst>
      <p:ext uri="{BB962C8B-B14F-4D97-AF65-F5344CB8AC3E}">
        <p14:creationId xmlns:p14="http://schemas.microsoft.com/office/powerpoint/2010/main" val="16165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B1BBD85-073D-4FF9-B10B-99B85C9687F1}" type="datetimeFigureOut">
              <a:rPr lang="ru-RU"/>
              <a:pPr>
                <a:defRPr/>
              </a:pPr>
              <a:t>09.03.2013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7283B3-3042-4346-B926-6A6324214511}" type="slidenum">
              <a:rPr lang="ru-RU"/>
              <a:pPr>
                <a:defRPr/>
              </a:pPr>
              <a:t>‹#›</a:t>
            </a:fld>
            <a:endParaRPr lang="ru-RU"/>
          </a:p>
        </p:txBody>
      </p:sp>
    </p:spTree>
    <p:extLst>
      <p:ext uri="{BB962C8B-B14F-4D97-AF65-F5344CB8AC3E}">
        <p14:creationId xmlns:p14="http://schemas.microsoft.com/office/powerpoint/2010/main" val="396230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4439A97-AAC2-470F-9B08-F4EF81FDA37F}" type="datetimeFigureOut">
              <a:rPr lang="ru-RU"/>
              <a:pPr>
                <a:defRPr/>
              </a:pPr>
              <a:t>09.03.2013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49859C5-20A4-4A0D-BCF5-1B74833378C8}" type="slidenum">
              <a:rPr lang="ru-RU"/>
              <a:pPr>
                <a:defRPr/>
              </a:pPr>
              <a:t>‹#›</a:t>
            </a:fld>
            <a:endParaRPr lang="ru-RU"/>
          </a:p>
        </p:txBody>
      </p:sp>
    </p:spTree>
    <p:extLst>
      <p:ext uri="{BB962C8B-B14F-4D97-AF65-F5344CB8AC3E}">
        <p14:creationId xmlns:p14="http://schemas.microsoft.com/office/powerpoint/2010/main" val="285776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A71B757-C48E-48F7-BA66-BCA20E8D6111}" type="datetimeFigureOut">
              <a:rPr lang="ru-RU"/>
              <a:pPr>
                <a:defRPr/>
              </a:pPr>
              <a:t>09.03.2013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72B5D9F-23FF-4091-B114-628A1F127845}" type="slidenum">
              <a:rPr lang="ru-RU"/>
              <a:pPr>
                <a:defRPr/>
              </a:pPr>
              <a:t>‹#›</a:t>
            </a:fld>
            <a:endParaRPr lang="ru-RU"/>
          </a:p>
        </p:txBody>
      </p:sp>
    </p:spTree>
    <p:extLst>
      <p:ext uri="{BB962C8B-B14F-4D97-AF65-F5344CB8AC3E}">
        <p14:creationId xmlns:p14="http://schemas.microsoft.com/office/powerpoint/2010/main" val="4213572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F6869F6-74B9-4A63-927D-6AAE133A1268}" type="datetimeFigureOut">
              <a:rPr lang="ru-RU"/>
              <a:pPr>
                <a:defRPr/>
              </a:pPr>
              <a:t>09.03.2013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FFF6141-069A-490A-8420-A95761865E28}" type="slidenum">
              <a:rPr lang="ru-RU"/>
              <a:pPr>
                <a:defRPr/>
              </a:pPr>
              <a:t>‹#›</a:t>
            </a:fld>
            <a:endParaRPr lang="ru-RU"/>
          </a:p>
        </p:txBody>
      </p:sp>
    </p:spTree>
    <p:extLst>
      <p:ext uri="{BB962C8B-B14F-4D97-AF65-F5344CB8AC3E}">
        <p14:creationId xmlns:p14="http://schemas.microsoft.com/office/powerpoint/2010/main" val="276014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4C4178C-5881-482C-BD49-560A8335E970}" type="datetimeFigureOut">
              <a:rPr lang="ru-RU"/>
              <a:pPr>
                <a:defRPr/>
              </a:pPr>
              <a:t>09.03.2013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EEC55B0-5C7C-4F2E-98E5-EDC499A1606B}" type="slidenum">
              <a:rPr lang="ru-RU"/>
              <a:pPr>
                <a:defRPr/>
              </a:pPr>
              <a:t>‹#›</a:t>
            </a:fld>
            <a:endParaRPr lang="ru-RU"/>
          </a:p>
        </p:txBody>
      </p:sp>
    </p:spTree>
    <p:extLst>
      <p:ext uri="{BB962C8B-B14F-4D97-AF65-F5344CB8AC3E}">
        <p14:creationId xmlns:p14="http://schemas.microsoft.com/office/powerpoint/2010/main" val="77865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2821562-5B62-42DB-912D-B32FF1EFA476}" type="datetimeFigureOut">
              <a:rPr lang="ru-RU"/>
              <a:pPr>
                <a:defRPr/>
              </a:pPr>
              <a:t>09.03.2013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D9868FF-BBF0-4897-B27D-DAED33B904C1}" type="slidenum">
              <a:rPr lang="ru-RU"/>
              <a:pPr>
                <a:defRPr/>
              </a:pPr>
              <a:t>‹#›</a:t>
            </a:fld>
            <a:endParaRPr lang="ru-RU"/>
          </a:p>
        </p:txBody>
      </p:sp>
    </p:spTree>
    <p:extLst>
      <p:ext uri="{BB962C8B-B14F-4D97-AF65-F5344CB8AC3E}">
        <p14:creationId xmlns:p14="http://schemas.microsoft.com/office/powerpoint/2010/main" val="21682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5AE15F5-325F-4E0C-ADA9-FDE2FA78D4CE}" type="datetimeFigureOut">
              <a:rPr lang="ru-RU"/>
              <a:pPr>
                <a:defRPr/>
              </a:pPr>
              <a:t>09.03.2013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058EB3B-444D-4E19-9A77-8F45895C435F}" type="slidenum">
              <a:rPr lang="ru-RU"/>
              <a:pPr>
                <a:defRPr/>
              </a:pPr>
              <a:t>‹#›</a:t>
            </a:fld>
            <a:endParaRPr lang="ru-RU"/>
          </a:p>
        </p:txBody>
      </p:sp>
    </p:spTree>
    <p:extLst>
      <p:ext uri="{BB962C8B-B14F-4D97-AF65-F5344CB8AC3E}">
        <p14:creationId xmlns:p14="http://schemas.microsoft.com/office/powerpoint/2010/main" val="288635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01C3916-2520-44F2-B94F-4D7006512690}" type="datetimeFigureOut">
              <a:rPr lang="ru-RU"/>
              <a:pPr>
                <a:defRPr/>
              </a:pPr>
              <a:t>09.03.2013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D91AC1B-9345-4504-8464-EBA7C6548895}" type="slidenum">
              <a:rPr lang="ru-RU"/>
              <a:pPr>
                <a:defRPr/>
              </a:pPr>
              <a:t>‹#›</a:t>
            </a:fld>
            <a:endParaRPr lang="ru-RU"/>
          </a:p>
        </p:txBody>
      </p:sp>
    </p:spTree>
    <p:extLst>
      <p:ext uri="{BB962C8B-B14F-4D97-AF65-F5344CB8AC3E}">
        <p14:creationId xmlns:p14="http://schemas.microsoft.com/office/powerpoint/2010/main" val="236959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CE9D131-36D9-47B9-B70A-BA5C041944B1}" type="datetimeFigureOut">
              <a:rPr lang="ru-RU"/>
              <a:pPr>
                <a:defRPr/>
              </a:pPr>
              <a:t>09.03.2013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1692983-C3C1-4452-ADE9-27FE7472E81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7.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7.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hyperlink" Target="http://en.wikipedia.org/wiki/Melbourne_city_centre" TargetMode="Externa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50" y="1214438"/>
            <a:ext cx="8172450" cy="2227262"/>
          </a:xfrm>
        </p:spPr>
        <p:txBody>
          <a:bodyPr rtlCol="0">
            <a:normAutofit/>
          </a:bodyPr>
          <a:lstStyle/>
          <a:p>
            <a:pPr fontAlgn="auto">
              <a:spcAft>
                <a:spcPts val="0"/>
              </a:spcAft>
              <a:defRPr/>
            </a:pPr>
            <a:r>
              <a:rPr lang="en-US" sz="4800" b="1" i="1" u="sng" dirty="0" smtClean="0">
                <a:solidFill>
                  <a:schemeClr val="accent5">
                    <a:lumMod val="50000"/>
                  </a:schemeClr>
                </a:solidFill>
                <a:latin typeface="Georgia" pitchFamily="18" charset="0"/>
              </a:rPr>
              <a:t>Capital Cities of Australia</a:t>
            </a:r>
            <a:endParaRPr lang="ru-RU" sz="4800" b="1" i="1" u="sng" dirty="0">
              <a:solidFill>
                <a:schemeClr val="accent5">
                  <a:lumMod val="50000"/>
                </a:schemeClr>
              </a:solidFill>
              <a:latin typeface="Georgia" pitchFamily="18" charset="0"/>
            </a:endParaRP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3643313"/>
            <a:ext cx="311467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3643313"/>
            <a:ext cx="35242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1625" y="1428750"/>
            <a:ext cx="6143625" cy="5046663"/>
          </a:xfrm>
        </p:spPr>
      </p:pic>
      <p:sp>
        <p:nvSpPr>
          <p:cNvPr id="2" name="Заголовок 1"/>
          <p:cNvSpPr>
            <a:spLocks noGrp="1"/>
          </p:cNvSpPr>
          <p:nvPr>
            <p:ph type="title"/>
          </p:nvPr>
        </p:nvSpPr>
        <p:spPr>
          <a:xfrm>
            <a:off x="1285875" y="274638"/>
            <a:ext cx="6572250" cy="582612"/>
          </a:xfrm>
        </p:spPr>
        <p:txBody>
          <a:bodyPr rtlCol="0">
            <a:normAutofit fontScale="90000"/>
          </a:bodyPr>
          <a:lstStyle/>
          <a:p>
            <a:pPr fontAlgn="auto">
              <a:spcAft>
                <a:spcPts val="0"/>
              </a:spcAft>
              <a:defRPr/>
            </a:pPr>
            <a:r>
              <a:rPr lang="en-US" sz="3600" b="1" i="1" u="sng" dirty="0" smtClean="0">
                <a:solidFill>
                  <a:srgbClr val="0070C0"/>
                </a:solidFill>
                <a:latin typeface="Georgia" pitchFamily="18" charset="0"/>
              </a:rPr>
              <a:t>Locate the </a:t>
            </a:r>
            <a:r>
              <a:rPr lang="en-US" sz="3600" b="1" i="1" u="sng" dirty="0" err="1" smtClean="0">
                <a:solidFill>
                  <a:srgbClr val="0070C0"/>
                </a:solidFill>
                <a:latin typeface="Georgia" pitchFamily="18" charset="0"/>
              </a:rPr>
              <a:t>citieson</a:t>
            </a:r>
            <a:r>
              <a:rPr lang="en-US" sz="3600" b="1" i="1" u="sng" dirty="0" smtClean="0">
                <a:solidFill>
                  <a:srgbClr val="0070C0"/>
                </a:solidFill>
                <a:latin typeface="Georgia" pitchFamily="18" charset="0"/>
              </a:rPr>
              <a:t> the map</a:t>
            </a:r>
            <a:endParaRPr lang="ru-RU" sz="3600" b="1" i="1" u="sng" dirty="0">
              <a:solidFill>
                <a:srgbClr val="0070C0"/>
              </a:solidFill>
              <a:latin typeface="Georgia" pitchFamily="18" charset="0"/>
            </a:endParaRPr>
          </a:p>
        </p:txBody>
      </p:sp>
      <p:sp>
        <p:nvSpPr>
          <p:cNvPr id="5" name="5-конечная звезда 4"/>
          <p:cNvSpPr/>
          <p:nvPr/>
        </p:nvSpPr>
        <p:spPr>
          <a:xfrm>
            <a:off x="5572125" y="5357813"/>
            <a:ext cx="214313" cy="2143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5-конечная звезда 5"/>
          <p:cNvSpPr/>
          <p:nvPr/>
        </p:nvSpPr>
        <p:spPr>
          <a:xfrm>
            <a:off x="4857750" y="4857750"/>
            <a:ext cx="214313" cy="2143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5-конечная звезда 6"/>
          <p:cNvSpPr/>
          <p:nvPr/>
        </p:nvSpPr>
        <p:spPr>
          <a:xfrm>
            <a:off x="6143625" y="5000625"/>
            <a:ext cx="214313" cy="2143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5-конечная звезда 7"/>
          <p:cNvSpPr/>
          <p:nvPr/>
        </p:nvSpPr>
        <p:spPr>
          <a:xfrm>
            <a:off x="6357938" y="4572000"/>
            <a:ext cx="214312" cy="2143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5-конечная звезда 8"/>
          <p:cNvSpPr/>
          <p:nvPr/>
        </p:nvSpPr>
        <p:spPr>
          <a:xfrm>
            <a:off x="6072188" y="3357563"/>
            <a:ext cx="214312" cy="2143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5-конечная звезда 9"/>
          <p:cNvSpPr/>
          <p:nvPr/>
        </p:nvSpPr>
        <p:spPr>
          <a:xfrm>
            <a:off x="2428875" y="4857750"/>
            <a:ext cx="214313" cy="2143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5-конечная звезда 10"/>
          <p:cNvSpPr/>
          <p:nvPr/>
        </p:nvSpPr>
        <p:spPr>
          <a:xfrm>
            <a:off x="3786188" y="2214563"/>
            <a:ext cx="214312" cy="2143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TextBox 11"/>
          <p:cNvSpPr txBox="1">
            <a:spLocks noChangeArrowheads="1"/>
          </p:cNvSpPr>
          <p:nvPr/>
        </p:nvSpPr>
        <p:spPr bwMode="auto">
          <a:xfrm>
            <a:off x="3357563" y="1785938"/>
            <a:ext cx="12858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200" u="sng">
                <a:latin typeface="Georgia" pitchFamily="18" charset="0"/>
              </a:rPr>
              <a:t>Darwin</a:t>
            </a:r>
            <a:endParaRPr lang="ru-RU" sz="2200" u="sng">
              <a:latin typeface="Georgia" pitchFamily="18" charset="0"/>
            </a:endParaRPr>
          </a:p>
        </p:txBody>
      </p:sp>
      <p:sp>
        <p:nvSpPr>
          <p:cNvPr id="13" name="TextBox 12"/>
          <p:cNvSpPr txBox="1">
            <a:spLocks noChangeArrowheads="1"/>
          </p:cNvSpPr>
          <p:nvPr/>
        </p:nvSpPr>
        <p:spPr bwMode="auto">
          <a:xfrm>
            <a:off x="6357938" y="3214688"/>
            <a:ext cx="1500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200" u="sng">
                <a:latin typeface="Georgia" pitchFamily="18" charset="0"/>
              </a:rPr>
              <a:t>Brisbane</a:t>
            </a:r>
            <a:endParaRPr lang="ru-RU" sz="2200" u="sng">
              <a:latin typeface="Georgia" pitchFamily="18" charset="0"/>
            </a:endParaRPr>
          </a:p>
        </p:txBody>
      </p:sp>
      <p:sp>
        <p:nvSpPr>
          <p:cNvPr id="14" name="TextBox 13"/>
          <p:cNvSpPr txBox="1">
            <a:spLocks noChangeArrowheads="1"/>
          </p:cNvSpPr>
          <p:nvPr/>
        </p:nvSpPr>
        <p:spPr bwMode="auto">
          <a:xfrm>
            <a:off x="6643688" y="4357688"/>
            <a:ext cx="1571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200" u="sng">
                <a:latin typeface="Georgia" pitchFamily="18" charset="0"/>
              </a:rPr>
              <a:t>Sidney </a:t>
            </a:r>
            <a:endParaRPr lang="ru-RU" sz="2200" u="sng">
              <a:latin typeface="Georgia" pitchFamily="18" charset="0"/>
            </a:endParaRPr>
          </a:p>
        </p:txBody>
      </p:sp>
      <p:sp>
        <p:nvSpPr>
          <p:cNvPr id="15" name="TextBox 14"/>
          <p:cNvSpPr txBox="1">
            <a:spLocks noChangeArrowheads="1"/>
          </p:cNvSpPr>
          <p:nvPr/>
        </p:nvSpPr>
        <p:spPr bwMode="auto">
          <a:xfrm>
            <a:off x="6500813" y="5000625"/>
            <a:ext cx="1643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200" u="sng">
                <a:latin typeface="Georgia" pitchFamily="18" charset="0"/>
              </a:rPr>
              <a:t>Canberra</a:t>
            </a:r>
            <a:r>
              <a:rPr lang="en-US" sz="2400" u="sng">
                <a:latin typeface="Georgia" pitchFamily="18" charset="0"/>
              </a:rPr>
              <a:t> </a:t>
            </a:r>
            <a:endParaRPr lang="ru-RU" sz="2400" u="sng">
              <a:latin typeface="Georgia" pitchFamily="18" charset="0"/>
            </a:endParaRPr>
          </a:p>
        </p:txBody>
      </p:sp>
      <p:sp>
        <p:nvSpPr>
          <p:cNvPr id="16" name="TextBox 15"/>
          <p:cNvSpPr txBox="1">
            <a:spLocks noChangeArrowheads="1"/>
          </p:cNvSpPr>
          <p:nvPr/>
        </p:nvSpPr>
        <p:spPr bwMode="auto">
          <a:xfrm>
            <a:off x="5715000" y="6072188"/>
            <a:ext cx="13573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200" u="sng">
                <a:latin typeface="Georgia" pitchFamily="18" charset="0"/>
              </a:rPr>
              <a:t>Hobart</a:t>
            </a:r>
            <a:endParaRPr lang="ru-RU" sz="2200" u="sng">
              <a:latin typeface="Georgia" pitchFamily="18" charset="0"/>
            </a:endParaRPr>
          </a:p>
        </p:txBody>
      </p:sp>
      <p:sp>
        <p:nvSpPr>
          <p:cNvPr id="17" name="TextBox 16"/>
          <p:cNvSpPr txBox="1">
            <a:spLocks noChangeArrowheads="1"/>
          </p:cNvSpPr>
          <p:nvPr/>
        </p:nvSpPr>
        <p:spPr bwMode="auto">
          <a:xfrm>
            <a:off x="4500563" y="5000625"/>
            <a:ext cx="1785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200" u="sng">
                <a:latin typeface="Georgia" pitchFamily="18" charset="0"/>
              </a:rPr>
              <a:t>Melbourne</a:t>
            </a:r>
            <a:r>
              <a:rPr lang="en-US" sz="2400" u="sng">
                <a:latin typeface="Georgia" pitchFamily="18" charset="0"/>
              </a:rPr>
              <a:t> </a:t>
            </a:r>
            <a:endParaRPr lang="ru-RU" sz="2400" u="sng">
              <a:latin typeface="Georgia" pitchFamily="18" charset="0"/>
            </a:endParaRPr>
          </a:p>
        </p:txBody>
      </p:sp>
      <p:sp>
        <p:nvSpPr>
          <p:cNvPr id="18" name="TextBox 17"/>
          <p:cNvSpPr txBox="1">
            <a:spLocks noChangeArrowheads="1"/>
          </p:cNvSpPr>
          <p:nvPr/>
        </p:nvSpPr>
        <p:spPr bwMode="auto">
          <a:xfrm>
            <a:off x="4143375" y="4286250"/>
            <a:ext cx="16430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200" u="sng">
                <a:latin typeface="Georgia" pitchFamily="18" charset="0"/>
              </a:rPr>
              <a:t>Adelaide</a:t>
            </a:r>
            <a:endParaRPr lang="ru-RU" sz="2200" u="sng">
              <a:latin typeface="Georgia" pitchFamily="18" charset="0"/>
            </a:endParaRPr>
          </a:p>
        </p:txBody>
      </p:sp>
      <p:sp>
        <p:nvSpPr>
          <p:cNvPr id="19" name="5-конечная звезда 18"/>
          <p:cNvSpPr/>
          <p:nvPr/>
        </p:nvSpPr>
        <p:spPr>
          <a:xfrm>
            <a:off x="5786438" y="6000750"/>
            <a:ext cx="214312" cy="2143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TextBox 19"/>
          <p:cNvSpPr txBox="1">
            <a:spLocks noChangeArrowheads="1"/>
          </p:cNvSpPr>
          <p:nvPr/>
        </p:nvSpPr>
        <p:spPr bwMode="auto">
          <a:xfrm>
            <a:off x="2143125" y="4429125"/>
            <a:ext cx="12144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200" u="sng">
                <a:latin typeface="Georgia" pitchFamily="18" charset="0"/>
              </a:rPr>
              <a:t>Perth</a:t>
            </a:r>
            <a:endParaRPr lang="ru-RU" sz="2200" u="sng">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par>
                                <p:cTn id="26" presetID="9" presetClass="entr" presetSubtype="0" fill="hold" grpId="1"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P spid="16" grpId="0"/>
      <p:bldP spid="17" grpId="0"/>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88" y="4929188"/>
            <a:ext cx="8501062" cy="1571625"/>
          </a:xfrm>
          <a:ln>
            <a:solidFill>
              <a:schemeClr val="tx2">
                <a:lumMod val="60000"/>
                <a:lumOff val="40000"/>
              </a:schemeClr>
            </a:solidFill>
          </a:ln>
        </p:spPr>
        <p:txBody>
          <a:bodyPr rtlCol="0">
            <a:normAutofit/>
          </a:bodyPr>
          <a:lstStyle/>
          <a:p>
            <a:pPr fontAlgn="auto">
              <a:spcAft>
                <a:spcPts val="0"/>
              </a:spcAft>
              <a:buFont typeface="Arial" pitchFamily="34" charset="0"/>
              <a:buNone/>
              <a:defRPr/>
            </a:pPr>
            <a:r>
              <a:rPr lang="en-US" sz="2400" b="1" i="1" dirty="0" smtClean="0">
                <a:solidFill>
                  <a:schemeClr val="tx1"/>
                </a:solidFill>
                <a:latin typeface="Georgia" pitchFamily="18" charset="0"/>
              </a:rPr>
              <a:t>Adelaide</a:t>
            </a:r>
            <a:r>
              <a:rPr lang="en-US" sz="2400" i="1" dirty="0" smtClean="0">
                <a:solidFill>
                  <a:schemeClr val="tx1"/>
                </a:solidFill>
                <a:latin typeface="Georgia" pitchFamily="18" charset="0"/>
              </a:rPr>
              <a:t> (pronounced /</a:t>
            </a:r>
            <a:r>
              <a:rPr lang="en-US" sz="2400" i="1" dirty="0" err="1" smtClean="0">
                <a:solidFill>
                  <a:schemeClr val="tx1"/>
                </a:solidFill>
                <a:latin typeface="Georgia" pitchFamily="18" charset="0"/>
              </a:rPr>
              <a:t>ædəleɪd</a:t>
            </a:r>
            <a:r>
              <a:rPr lang="en-US" sz="2400" i="1" dirty="0" smtClean="0">
                <a:solidFill>
                  <a:schemeClr val="tx1"/>
                </a:solidFill>
                <a:latin typeface="Georgia" pitchFamily="18" charset="0"/>
              </a:rPr>
              <a:t>/) is the capital and most populous city of the Australian state of South Australia, and is the fifth-largest city in Australia, with a population of more than 1.1 million.</a:t>
            </a:r>
            <a:endParaRPr lang="ru-RU" sz="2400" i="1" dirty="0">
              <a:solidFill>
                <a:schemeClr val="tx1"/>
              </a:solidFill>
              <a:latin typeface="Georgia" pitchFamily="18" charset="0"/>
            </a:endParaRPr>
          </a:p>
        </p:txBody>
      </p:sp>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285875"/>
            <a:ext cx="364331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1258888"/>
            <a:ext cx="3983037"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38" y="2857500"/>
            <a:ext cx="304323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6"/>
          <p:cNvSpPr txBox="1">
            <a:spLocks noChangeArrowheads="1"/>
          </p:cNvSpPr>
          <p:nvPr/>
        </p:nvSpPr>
        <p:spPr bwMode="auto">
          <a:xfrm>
            <a:off x="1785938" y="285750"/>
            <a:ext cx="5000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b="1" i="1" u="sng">
                <a:solidFill>
                  <a:srgbClr val="0070C0"/>
                </a:solidFill>
                <a:latin typeface="Georgia" pitchFamily="18" charset="0"/>
              </a:rPr>
              <a:t>Adelaide</a:t>
            </a:r>
            <a:endParaRPr lang="ru-RU" sz="4000" b="1" i="1" u="sng">
              <a:solidFill>
                <a:srgbClr val="0070C0"/>
              </a:solidFill>
              <a:latin typeface="Georgia" pitchFamily="18" charset="0"/>
            </a:endParaRPr>
          </a:p>
        </p:txBody>
      </p:sp>
      <p:pic>
        <p:nvPicPr>
          <p:cNvPr id="8" name="ad000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6215063" y="5000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217"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75" y="274638"/>
            <a:ext cx="6429375" cy="582612"/>
          </a:xfrm>
        </p:spPr>
        <p:txBody>
          <a:bodyPr rtlCol="0">
            <a:normAutofit fontScale="90000"/>
          </a:bodyPr>
          <a:lstStyle/>
          <a:p>
            <a:pPr fontAlgn="auto">
              <a:spcAft>
                <a:spcPts val="0"/>
              </a:spcAft>
              <a:defRPr/>
            </a:pPr>
            <a:r>
              <a:rPr lang="en-US" b="1" i="1" u="sng" dirty="0" smtClean="0">
                <a:solidFill>
                  <a:srgbClr val="0070C0"/>
                </a:solidFill>
                <a:latin typeface="Georgia" pitchFamily="18" charset="0"/>
              </a:rPr>
              <a:t>Brisbane</a:t>
            </a:r>
            <a:endParaRPr lang="ru-RU" b="1" i="1" u="sng" dirty="0">
              <a:solidFill>
                <a:srgbClr val="0070C0"/>
              </a:solidFill>
              <a:latin typeface="Georgia" pitchFamily="18" charset="0"/>
            </a:endParaRPr>
          </a:p>
        </p:txBody>
      </p:sp>
      <p:pic>
        <p:nvPicPr>
          <p:cNvPr id="40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643063"/>
            <a:ext cx="260191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25" y="1785938"/>
            <a:ext cx="296545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125" y="1500188"/>
            <a:ext cx="2114550"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500063" y="4857750"/>
            <a:ext cx="8215312" cy="1446213"/>
          </a:xfrm>
          <a:prstGeom prst="rect">
            <a:avLst/>
          </a:prstGeom>
          <a:ln>
            <a:solidFill>
              <a:schemeClr val="tx2">
                <a:lumMod val="60000"/>
                <a:lumOff val="40000"/>
              </a:schemeClr>
            </a:solidFill>
          </a:ln>
        </p:spPr>
        <p:txBody>
          <a:bodyPr>
            <a:spAutoFit/>
          </a:bodyPr>
          <a:lstStyle/>
          <a:p>
            <a:pPr fontAlgn="auto">
              <a:spcBef>
                <a:spcPts val="0"/>
              </a:spcBef>
              <a:spcAft>
                <a:spcPts val="0"/>
              </a:spcAft>
              <a:defRPr/>
            </a:pPr>
            <a:r>
              <a:rPr lang="en-US" sz="2200" b="1" i="1" dirty="0">
                <a:latin typeface="Georgia" pitchFamily="18" charset="0"/>
              </a:rPr>
              <a:t>Brisbane</a:t>
            </a:r>
            <a:r>
              <a:rPr lang="en-US" sz="2200" i="1" dirty="0">
                <a:latin typeface="Georgia" pitchFamily="18" charset="0"/>
              </a:rPr>
              <a:t> (pronounced /</a:t>
            </a:r>
            <a:r>
              <a:rPr lang="en-US" sz="2200" i="1" dirty="0" err="1">
                <a:latin typeface="Georgia" pitchFamily="18" charset="0"/>
              </a:rPr>
              <a:t>brɪzbən</a:t>
            </a:r>
            <a:r>
              <a:rPr lang="en-US" sz="2200" i="1" dirty="0">
                <a:latin typeface="Georgia" pitchFamily="18" charset="0"/>
              </a:rPr>
              <a:t>/ is the state capital of the Australian state of Queensland and is the largest city in that state. With an estimated population of approximately 2 million, it is also the third most populous city in Australia.</a:t>
            </a:r>
            <a:endParaRPr lang="ru-RU" sz="2200" i="1" dirty="0">
              <a:latin typeface="Georgia" pitchFamily="18" charset="0"/>
            </a:endParaRPr>
          </a:p>
        </p:txBody>
      </p:sp>
      <p:pic>
        <p:nvPicPr>
          <p:cNvPr id="8" name="br000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6143625" y="428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345"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38" y="214313"/>
            <a:ext cx="5643562" cy="654050"/>
          </a:xfrm>
        </p:spPr>
        <p:txBody>
          <a:bodyPr rtlCol="0">
            <a:normAutofit fontScale="90000"/>
          </a:bodyPr>
          <a:lstStyle/>
          <a:p>
            <a:pPr fontAlgn="auto">
              <a:spcAft>
                <a:spcPts val="0"/>
              </a:spcAft>
              <a:defRPr/>
            </a:pPr>
            <a:r>
              <a:rPr lang="en-US" b="1" i="1" u="sng" dirty="0" smtClean="0">
                <a:solidFill>
                  <a:srgbClr val="0070C0"/>
                </a:solidFill>
                <a:latin typeface="Georgia" pitchFamily="18" charset="0"/>
              </a:rPr>
              <a:t>Canberra</a:t>
            </a:r>
            <a:endParaRPr lang="ru-RU" b="1" i="1" u="sng" dirty="0">
              <a:solidFill>
                <a:srgbClr val="0070C0"/>
              </a:solidFill>
              <a:latin typeface="Georgia" pitchFamily="18" charset="0"/>
            </a:endParaRPr>
          </a:p>
        </p:txBody>
      </p:sp>
      <p:sp>
        <p:nvSpPr>
          <p:cNvPr id="4" name="Прямоугольник 3"/>
          <p:cNvSpPr/>
          <p:nvPr/>
        </p:nvSpPr>
        <p:spPr>
          <a:xfrm>
            <a:off x="142875" y="4500563"/>
            <a:ext cx="8858250" cy="2124075"/>
          </a:xfrm>
          <a:prstGeom prst="rect">
            <a:avLst/>
          </a:prstGeom>
          <a:ln>
            <a:solidFill>
              <a:schemeClr val="tx2">
                <a:lumMod val="60000"/>
                <a:lumOff val="40000"/>
              </a:schemeClr>
            </a:solidFill>
          </a:ln>
        </p:spPr>
        <p:txBody>
          <a:bodyPr>
            <a:spAutoFit/>
          </a:bodyPr>
          <a:lstStyle/>
          <a:p>
            <a:pPr algn="ctr" fontAlgn="auto">
              <a:spcBef>
                <a:spcPts val="0"/>
              </a:spcBef>
              <a:spcAft>
                <a:spcPts val="0"/>
              </a:spcAft>
              <a:defRPr/>
            </a:pPr>
            <a:r>
              <a:rPr lang="en-US" sz="2200" b="1" dirty="0">
                <a:latin typeface="Georgia" pitchFamily="18" charset="0"/>
              </a:rPr>
              <a:t>Canberra</a:t>
            </a:r>
            <a:r>
              <a:rPr lang="en-US" sz="2200" dirty="0">
                <a:latin typeface="Georgia" pitchFamily="18" charset="0"/>
              </a:rPr>
              <a:t> (pronounced /</a:t>
            </a:r>
            <a:r>
              <a:rPr lang="en-US" sz="2200" dirty="0" err="1">
                <a:latin typeface="Georgia" pitchFamily="18" charset="0"/>
              </a:rPr>
              <a:t>kænb</a:t>
            </a:r>
            <a:r>
              <a:rPr lang="en-US" sz="2200" dirty="0">
                <a:latin typeface="Georgia" pitchFamily="18" charset="0"/>
              </a:rPr>
              <a:t>(ə)</a:t>
            </a:r>
            <a:r>
              <a:rPr lang="en-US" sz="2200" dirty="0" err="1">
                <a:latin typeface="Georgia" pitchFamily="18" charset="0"/>
              </a:rPr>
              <a:t>rə</a:t>
            </a:r>
            <a:r>
              <a:rPr lang="en-US" sz="2200" dirty="0">
                <a:latin typeface="Georgia" pitchFamily="18" charset="0"/>
              </a:rPr>
              <a:t>, </a:t>
            </a:r>
            <a:r>
              <a:rPr lang="en-US" sz="2200" dirty="0" err="1">
                <a:latin typeface="Georgia" pitchFamily="18" charset="0"/>
              </a:rPr>
              <a:t>kænbɛrə</a:t>
            </a:r>
            <a:r>
              <a:rPr lang="en-US" sz="2200" dirty="0">
                <a:latin typeface="Georgia" pitchFamily="18" charset="0"/>
              </a:rPr>
              <a:t>/) is the capital city of Australia. With a population of over 345,000, it is Australia's largest inland city and the eighth largest Australian city overall. The city is located at the northern end of the Australian Capital Territory, 280 km (170 mi) south-west of Sydney, and 660 km (410 mi) north-east of Melbourne.</a:t>
            </a:r>
            <a:endParaRPr lang="ru-RU" sz="2200" dirty="0">
              <a:latin typeface="Georgia" pitchFamily="18" charset="0"/>
            </a:endParaRPr>
          </a:p>
        </p:txBody>
      </p:sp>
      <p:pic>
        <p:nvPicPr>
          <p:cNvPr id="5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643063"/>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813" y="1571625"/>
            <a:ext cx="3433762"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n000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500813" y="428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35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38" y="274638"/>
            <a:ext cx="5429250" cy="439737"/>
          </a:xfrm>
        </p:spPr>
        <p:txBody>
          <a:bodyPr rtlCol="0">
            <a:normAutofit fontScale="90000"/>
          </a:bodyPr>
          <a:lstStyle/>
          <a:p>
            <a:pPr fontAlgn="auto">
              <a:spcAft>
                <a:spcPts val="0"/>
              </a:spcAft>
              <a:defRPr/>
            </a:pPr>
            <a:r>
              <a:rPr lang="en-US" b="1" i="1" u="sng" dirty="0" smtClean="0">
                <a:solidFill>
                  <a:srgbClr val="0070C0"/>
                </a:solidFill>
                <a:latin typeface="Georgia" pitchFamily="18" charset="0"/>
              </a:rPr>
              <a:t>Darwin</a:t>
            </a:r>
            <a:endParaRPr lang="ru-RU" b="1" i="1" u="sng" dirty="0">
              <a:solidFill>
                <a:srgbClr val="0070C0"/>
              </a:solidFill>
              <a:latin typeface="Georgia" pitchFamily="18"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3714750"/>
            <a:ext cx="4127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3714750"/>
            <a:ext cx="385762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28625" y="1857375"/>
            <a:ext cx="8286750" cy="1570038"/>
          </a:xfrm>
          <a:prstGeom prst="rect">
            <a:avLst/>
          </a:prstGeom>
          <a:ln>
            <a:solidFill>
              <a:schemeClr val="tx2">
                <a:lumMod val="60000"/>
                <a:lumOff val="40000"/>
              </a:schemeClr>
            </a:solidFill>
          </a:ln>
        </p:spPr>
        <p:txBody>
          <a:bodyPr>
            <a:spAutoFit/>
          </a:bodyPr>
          <a:lstStyle/>
          <a:p>
            <a:pPr algn="ctr" fontAlgn="auto">
              <a:spcBef>
                <a:spcPct val="50000"/>
              </a:spcBef>
              <a:spcAft>
                <a:spcPts val="0"/>
              </a:spcAft>
              <a:defRPr/>
            </a:pPr>
            <a:r>
              <a:rPr lang="cs-CZ" sz="2400" i="1" dirty="0">
                <a:latin typeface="Georgia" pitchFamily="18" charset="0"/>
              </a:rPr>
              <a:t>It is the capital of NORTHERN TERRITORY. and the most populous city of Australia´s NorthernTerriory. It has a population of 109,478 (est. June 2004) and is located on Australia's far northern coastline. </a:t>
            </a:r>
          </a:p>
        </p:txBody>
      </p:sp>
      <p:pic>
        <p:nvPicPr>
          <p:cNvPr id="6" name="dr000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000750" y="428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28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88" y="214313"/>
            <a:ext cx="4714875" cy="582612"/>
          </a:xfrm>
        </p:spPr>
        <p:txBody>
          <a:bodyPr rtlCol="0">
            <a:normAutofit fontScale="90000"/>
          </a:bodyPr>
          <a:lstStyle/>
          <a:p>
            <a:pPr fontAlgn="auto">
              <a:spcAft>
                <a:spcPts val="0"/>
              </a:spcAft>
              <a:defRPr/>
            </a:pPr>
            <a:r>
              <a:rPr lang="en-US" sz="4800" b="1" u="sng" dirty="0" smtClean="0">
                <a:solidFill>
                  <a:srgbClr val="0070C0"/>
                </a:solidFill>
              </a:rPr>
              <a:t>Hobart</a:t>
            </a:r>
            <a:endParaRPr lang="ru-RU" sz="4800" b="1" u="sng" dirty="0">
              <a:solidFill>
                <a:srgbClr val="0070C0"/>
              </a:solidFill>
            </a:endParaRPr>
          </a:p>
        </p:txBody>
      </p:sp>
      <p:sp>
        <p:nvSpPr>
          <p:cNvPr id="4" name="Прямоугольник 3"/>
          <p:cNvSpPr/>
          <p:nvPr/>
        </p:nvSpPr>
        <p:spPr>
          <a:xfrm>
            <a:off x="214313" y="1357313"/>
            <a:ext cx="8643937" cy="1938337"/>
          </a:xfrm>
          <a:prstGeom prst="rect">
            <a:avLst/>
          </a:prstGeom>
          <a:ln>
            <a:solidFill>
              <a:schemeClr val="tx2">
                <a:lumMod val="60000"/>
                <a:lumOff val="40000"/>
              </a:schemeClr>
            </a:solidFill>
          </a:ln>
        </p:spPr>
        <p:txBody>
          <a:bodyPr>
            <a:spAutoFit/>
          </a:bodyPr>
          <a:lstStyle/>
          <a:p>
            <a:pPr algn="just" fontAlgn="auto">
              <a:spcBef>
                <a:spcPts val="0"/>
              </a:spcBef>
              <a:spcAft>
                <a:spcPts val="0"/>
              </a:spcAft>
              <a:defRPr/>
            </a:pPr>
            <a:r>
              <a:rPr lang="en-US" sz="2000" b="1" i="1" dirty="0">
                <a:latin typeface="Georgia" pitchFamily="18" charset="0"/>
              </a:rPr>
              <a:t>Hobart</a:t>
            </a:r>
            <a:r>
              <a:rPr lang="en-US" sz="2000" i="1" dirty="0">
                <a:latin typeface="Georgia" pitchFamily="18" charset="0"/>
              </a:rPr>
              <a:t> (pronounced /</a:t>
            </a:r>
            <a:r>
              <a:rPr lang="en-US" sz="2000" i="1" dirty="0" err="1">
                <a:latin typeface="Georgia" pitchFamily="18" charset="0"/>
              </a:rPr>
              <a:t>hoʊbɑr</a:t>
            </a:r>
            <a:r>
              <a:rPr lang="en-US" sz="2000" i="1" dirty="0">
                <a:latin typeface="Georgia" pitchFamily="18" charset="0"/>
              </a:rPr>
              <a:t>/) is the state capital and most populous city of the Australian island state of Tasmania. Founded in 1803 as a penal colony, Hobart is Australia's second oldest capital city after Sydney. The city is the financial and administrative heart of Tasmania, and also serves as the home port for both Australian and French Antarctic operations.</a:t>
            </a:r>
            <a:endParaRPr lang="ru-RU" sz="2000" i="1" dirty="0">
              <a:latin typeface="Georgia" pitchFamily="18" charset="0"/>
            </a:endParaRPr>
          </a:p>
        </p:txBody>
      </p:sp>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3429000"/>
            <a:ext cx="2081212"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4214813"/>
            <a:ext cx="32385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4214813"/>
            <a:ext cx="32258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hb000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5643563" y="428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345"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2428875" y="214313"/>
            <a:ext cx="4071938" cy="725487"/>
          </a:xfrm>
        </p:spPr>
        <p:txBody>
          <a:bodyPr/>
          <a:lstStyle/>
          <a:p>
            <a:r>
              <a:rPr lang="en-US" sz="5400" b="1" i="1" u="sng" smtClean="0">
                <a:solidFill>
                  <a:srgbClr val="0070C0"/>
                </a:solidFill>
              </a:rPr>
              <a:t>Perth</a:t>
            </a:r>
            <a:endParaRPr lang="ru-RU" sz="5400" b="1" i="1" u="sng" smtClean="0">
              <a:solidFill>
                <a:srgbClr val="0070C0"/>
              </a:solidFill>
            </a:endParaRPr>
          </a:p>
        </p:txBody>
      </p:sp>
      <p:pic>
        <p:nvPicPr>
          <p:cNvPr id="819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3714750"/>
            <a:ext cx="3643313"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3786188"/>
            <a:ext cx="3621087"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Прямоугольник 5"/>
          <p:cNvSpPr>
            <a:spLocks noChangeArrowheads="1"/>
          </p:cNvSpPr>
          <p:nvPr/>
        </p:nvSpPr>
        <p:spPr bwMode="auto">
          <a:xfrm>
            <a:off x="285750" y="1500188"/>
            <a:ext cx="8501063" cy="1938337"/>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en-US" sz="2400" b="1" i="1">
                <a:latin typeface="Georgia" pitchFamily="18" charset="0"/>
              </a:rPr>
              <a:t>Perth</a:t>
            </a:r>
            <a:r>
              <a:rPr lang="en-US" sz="2400" i="1">
                <a:latin typeface="Georgia" pitchFamily="18" charset="0"/>
              </a:rPr>
              <a:t> (pronounced /pɜθ/) is the capital and largest city of the Australian state of Western Australia. With a population of 1,650,000 (2009), Perth ranks fourth amongst the nation's cities, with a growth rate consistently above the national average</a:t>
            </a:r>
            <a:endParaRPr lang="ru-RU" sz="2400" i="1">
              <a:latin typeface="Georgia" pitchFamily="18" charset="0"/>
            </a:endParaRPr>
          </a:p>
        </p:txBody>
      </p:sp>
      <p:pic>
        <p:nvPicPr>
          <p:cNvPr id="7" name="Pr000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572125" y="5000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21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8938" y="274638"/>
            <a:ext cx="3286125" cy="725487"/>
          </a:xfrm>
        </p:spPr>
        <p:txBody>
          <a:bodyPr rtlCol="0">
            <a:normAutofit fontScale="90000"/>
          </a:bodyPr>
          <a:lstStyle/>
          <a:p>
            <a:pPr fontAlgn="auto">
              <a:spcAft>
                <a:spcPts val="0"/>
              </a:spcAft>
              <a:defRPr/>
            </a:pPr>
            <a:r>
              <a:rPr lang="en-US" b="1" i="1" u="sng" dirty="0" smtClean="0">
                <a:solidFill>
                  <a:srgbClr val="0070C0"/>
                </a:solidFill>
                <a:latin typeface="Georgia" pitchFamily="18" charset="0"/>
              </a:rPr>
              <a:t>Sydney</a:t>
            </a:r>
            <a:endParaRPr lang="ru-RU" b="1" i="1" u="sng" dirty="0">
              <a:solidFill>
                <a:srgbClr val="0070C0"/>
              </a:solidFill>
              <a:latin typeface="Georgia" pitchFamily="18" charset="0"/>
            </a:endParaRPr>
          </a:p>
        </p:txBody>
      </p:sp>
      <p:sp>
        <p:nvSpPr>
          <p:cNvPr id="9219" name="Прямоугольник 11"/>
          <p:cNvSpPr>
            <a:spLocks noChangeArrowheads="1"/>
          </p:cNvSpPr>
          <p:nvPr/>
        </p:nvSpPr>
        <p:spPr bwMode="auto">
          <a:xfrm>
            <a:off x="285750" y="1285875"/>
            <a:ext cx="8501063" cy="224631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en-US" sz="2000" b="1">
                <a:latin typeface="Georgia" pitchFamily="18" charset="0"/>
              </a:rPr>
              <a:t>Sydney</a:t>
            </a:r>
            <a:r>
              <a:rPr lang="en-US" sz="2000">
                <a:latin typeface="Georgia" pitchFamily="18" charset="0"/>
              </a:rPr>
              <a:t> (pronounced /sɪdni/) is the largest city in Australia, and the state capital of New South Wales. Sydney has a metropolitan area population of approximately 4.34 million and an area of approximately 12,000 square kilometres. Its inhabitants are called Sydneysiders, and Sydney is often called "the Harbour City". It is one of the most multicultural cities in the world, reflecting its role as a major destination for immigrants to Australia</a:t>
            </a:r>
            <a:endParaRPr lang="ru-RU" sz="2000">
              <a:latin typeface="Georgia" pitchFamily="18" charset="0"/>
            </a:endParaRPr>
          </a:p>
        </p:txBody>
      </p:sp>
      <p:pic>
        <p:nvPicPr>
          <p:cNvPr id="92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3714750"/>
            <a:ext cx="395287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3786188"/>
            <a:ext cx="330200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d000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929313" y="571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21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857375" y="214313"/>
            <a:ext cx="5715000" cy="796925"/>
          </a:xfrm>
        </p:spPr>
        <p:txBody>
          <a:bodyPr/>
          <a:lstStyle/>
          <a:p>
            <a:r>
              <a:rPr lang="en-US" b="1" u="sng" smtClean="0">
                <a:solidFill>
                  <a:srgbClr val="0070C0"/>
                </a:solidFill>
                <a:latin typeface="Georgia" pitchFamily="18" charset="0"/>
              </a:rPr>
              <a:t>Melbourne</a:t>
            </a:r>
            <a:endParaRPr lang="ru-RU" b="1" u="sng" smtClean="0">
              <a:solidFill>
                <a:srgbClr val="0070C0"/>
              </a:solidFill>
              <a:latin typeface="Georgia" pitchFamily="18" charset="0"/>
            </a:endParaRPr>
          </a:p>
        </p:txBody>
      </p:sp>
      <p:pic>
        <p:nvPicPr>
          <p:cNvPr id="102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571625"/>
            <a:ext cx="4024313"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1643063"/>
            <a:ext cx="3935412"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Прямоугольник 5"/>
          <p:cNvSpPr>
            <a:spLocks noChangeArrowheads="1"/>
          </p:cNvSpPr>
          <p:nvPr/>
        </p:nvSpPr>
        <p:spPr bwMode="auto">
          <a:xfrm>
            <a:off x="357188" y="4500563"/>
            <a:ext cx="8572500" cy="20320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b="1">
                <a:latin typeface="Calibri" pitchFamily="34" charset="0"/>
              </a:rPr>
              <a:t>Melbourne</a:t>
            </a:r>
            <a:r>
              <a:rPr lang="en-US">
                <a:latin typeface="Calibri" pitchFamily="34" charset="0"/>
              </a:rPr>
              <a:t> (pronounced /mɛlbən/, locally  is the capital and most populous city in the state of Victoria, and is the second most populous city in Australia. The Melbourne</a:t>
            </a:r>
            <a:r>
              <a:rPr lang="en-US">
                <a:latin typeface="Calibri" pitchFamily="34" charset="0"/>
                <a:hlinkClick r:id="rId6" tooltip="Melbourne city centre"/>
              </a:rPr>
              <a:t> </a:t>
            </a:r>
            <a:r>
              <a:rPr lang="en-US">
                <a:latin typeface="Calibri" pitchFamily="34" charset="0"/>
              </a:rPr>
              <a:t>city centre (also known as the "Central Business District", or "CBD") is the anchor of the greater geographical area and the Census statistical division known as the "Greater Melbourne metropolitan area" - which "Melbourne" is the common name. As of late 2009, it had an approximate population of 4 million. A resident of Melbourne is known as a "Melburnian".</a:t>
            </a:r>
          </a:p>
        </p:txBody>
      </p:sp>
      <p:pic>
        <p:nvPicPr>
          <p:cNvPr id="7" name="mb000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6643688" y="5000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0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493</Words>
  <Application>Microsoft Office PowerPoint</Application>
  <PresentationFormat>Экран (4:3)</PresentationFormat>
  <Paragraphs>26</Paragraphs>
  <Slides>10</Slides>
  <Notes>0</Notes>
  <HiddenSlides>0</HiddenSlides>
  <MMClips>8</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Calibri</vt:lpstr>
      <vt:lpstr>Arial</vt:lpstr>
      <vt:lpstr>Georgia</vt:lpstr>
      <vt:lpstr>Тема Office</vt:lpstr>
      <vt:lpstr>Capital Cities of Australia</vt:lpstr>
      <vt:lpstr>Презентация PowerPoint</vt:lpstr>
      <vt:lpstr>Brisbane</vt:lpstr>
      <vt:lpstr>Canberra</vt:lpstr>
      <vt:lpstr>Darwin</vt:lpstr>
      <vt:lpstr>Hobart</vt:lpstr>
      <vt:lpstr>Perth</vt:lpstr>
      <vt:lpstr>Sydney</vt:lpstr>
      <vt:lpstr>Melbourne</vt:lpstr>
      <vt:lpstr>Locate the citieson the map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домашний</dc:creator>
  <cp:lastModifiedBy>дом</cp:lastModifiedBy>
  <cp:revision>21</cp:revision>
  <dcterms:created xsi:type="dcterms:W3CDTF">2009-11-10T13:48:59Z</dcterms:created>
  <dcterms:modified xsi:type="dcterms:W3CDTF">2013-03-09T07:48:31Z</dcterms:modified>
</cp:coreProperties>
</file>