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75" r:id="rId20"/>
    <p:sldId id="276" r:id="rId21"/>
    <p:sldId id="277" r:id="rId22"/>
    <p:sldId id="279" r:id="rId23"/>
    <p:sldId id="280" r:id="rId24"/>
    <p:sldId id="27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422C16"/>
    <a:srgbClr val="0C788E"/>
    <a:srgbClr val="006666"/>
    <a:srgbClr val="008080"/>
    <a:srgbClr val="800000"/>
    <a:srgbClr val="6600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11" autoAdjust="0"/>
    <p:restoredTop sz="94652" autoAdjust="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ilverwater.clan.su/publ/1-1-0-4" TargetMode="External"/><Relationship Id="rId2" Type="http://schemas.openxmlformats.org/officeDocument/2006/relationships/hyperlink" Target="http://ag-aqua.ru/dom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Муниципальное общеобразовательное учреждение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«Междуреченская средняя общеобразовательная школа»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     Школьное научное общество учащихся «Эсперанто»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857224" y="1643050"/>
            <a:ext cx="7286676" cy="12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Серебряная вода :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миф или реальность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40" y="64886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Междуреченск 2013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335756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© ученица 9 класса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Поздеева</a:t>
            </a:r>
            <a:r>
              <a:rPr lang="ru-RU" dirty="0" smtClean="0">
                <a:solidFill>
                  <a:srgbClr val="0070C0"/>
                </a:solidFill>
              </a:rPr>
              <a:t> Виктория Олеговна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Руководитель: Жданова М.Н.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5. Определение кислотности воды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215238" cy="1714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392906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</a:t>
            </a:r>
            <a:r>
              <a:rPr lang="ru-RU" sz="14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400" dirty="0" smtClean="0">
                <a:solidFill>
                  <a:schemeClr val="bg1"/>
                </a:solidFill>
              </a:rPr>
              <a:t> В.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6. Определение ионов железа в воде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71744"/>
            <a:ext cx="4643470" cy="295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214554"/>
          <a:ext cx="78581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  <a:gridCol w="46434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Дистиллированная /       серебряная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6236" b="2297"/>
          <a:stretch>
            <a:fillRect/>
          </a:stretch>
        </p:blipFill>
        <p:spPr bwMode="auto">
          <a:xfrm>
            <a:off x="642910" y="2571744"/>
            <a:ext cx="3214710" cy="2928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43636" y="521495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</a:t>
            </a:r>
            <a:r>
              <a:rPr lang="ru-RU" sz="14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400" dirty="0" smtClean="0">
                <a:solidFill>
                  <a:schemeClr val="bg1"/>
                </a:solidFill>
              </a:rPr>
              <a:t> В.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521495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Еремина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7. Определение ионов хлора в воде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3547270" cy="276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44" y="471488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</a:t>
            </a:r>
            <a:r>
              <a:rPr lang="ru-RU" sz="14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400" dirty="0" smtClean="0">
                <a:solidFill>
                  <a:schemeClr val="bg1"/>
                </a:solidFill>
              </a:rPr>
              <a:t> В.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8. Определение ионов серебра  в воде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0" y="2500306"/>
          <a:ext cx="878687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719"/>
                <a:gridCol w="2196719"/>
                <a:gridCol w="2196719"/>
                <a:gridCol w="219671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Водопроводная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Серебряная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Дистиллированная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Ионы серебра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9. Изучение структуры воды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500306"/>
          <a:ext cx="871543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5145"/>
                <a:gridCol w="2905145"/>
                <a:gridCol w="2905145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Водопроводная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Серебряная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Дистиллированная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2921513" cy="21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9" y="3000372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43372" y="485776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Тураев В.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857760"/>
            <a:ext cx="1739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Тураев В.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4857760"/>
            <a:ext cx="1746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Тураев 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10. Изучение бактерицидных свойств воды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1-й день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85776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Тураев В.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F:\ШНОУ\ПРОЕКТЫ ШНОУ\ВОДА\Поздеева в\фото\300320132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6429420" cy="357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9256" y="635795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 фото </a:t>
            </a:r>
            <a:r>
              <a:rPr lang="ru-RU" sz="1400" dirty="0" err="1" smtClean="0"/>
              <a:t>Поздеева</a:t>
            </a:r>
            <a:r>
              <a:rPr lang="ru-RU" sz="1400" dirty="0" smtClean="0"/>
              <a:t> 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10. Изучение бактерицидных свойств воды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3-й день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85776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Тураев В.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F:\ШНОУ\ПРОЕКТЫ ШНОУ\ВОДА\Поздеева в\фото\01042013275.jpg"/>
          <p:cNvPicPr/>
          <p:nvPr/>
        </p:nvPicPr>
        <p:blipFill>
          <a:blip r:embed="rId2" cstate="print"/>
          <a:srcRect l="6779" r="6717"/>
          <a:stretch>
            <a:fillRect/>
          </a:stretch>
        </p:blipFill>
        <p:spPr bwMode="auto">
          <a:xfrm>
            <a:off x="1428728" y="3000372"/>
            <a:ext cx="6143668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6380" y="642939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 фото </a:t>
            </a:r>
            <a:r>
              <a:rPr lang="ru-RU" sz="1400" dirty="0" err="1" smtClean="0"/>
              <a:t>Поздеева</a:t>
            </a:r>
            <a:r>
              <a:rPr lang="ru-RU" sz="1400" dirty="0" smtClean="0"/>
              <a:t> 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10. Изучение бактерицидных свойств воды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4-й день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85776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Тураев В.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F:\ШНОУ\ПРОЕКТЫ ШНОУ\ВОДА\Поздеева в\фото\02042013277.jpg"/>
          <p:cNvPicPr/>
          <p:nvPr/>
        </p:nvPicPr>
        <p:blipFill>
          <a:blip r:embed="rId2" cstate="print"/>
          <a:srcRect l="4749" r="9218"/>
          <a:stretch>
            <a:fillRect/>
          </a:stretch>
        </p:blipFill>
        <p:spPr bwMode="auto">
          <a:xfrm>
            <a:off x="1643042" y="3071810"/>
            <a:ext cx="5929354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57818" y="635795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 фото </a:t>
            </a:r>
            <a:r>
              <a:rPr lang="ru-RU" sz="1400" dirty="0" err="1" smtClean="0"/>
              <a:t>Поздеева</a:t>
            </a:r>
            <a:r>
              <a:rPr lang="ru-RU" sz="1400" dirty="0" smtClean="0"/>
              <a:t> 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1. Ионы </a:t>
            </a:r>
            <a:r>
              <a:rPr lang="ru-RU" dirty="0" smtClean="0">
                <a:solidFill>
                  <a:srgbClr val="0070C0"/>
                </a:solidFill>
              </a:rPr>
              <a:t>серебра в воде не удалось обнаружить , возможно из-за очень низкой их концентрации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 marL="342900" lvl="1" indent="-342900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1614486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2. </a:t>
            </a:r>
            <a:r>
              <a:rPr lang="ru-RU" sz="3200" dirty="0" smtClean="0">
                <a:solidFill>
                  <a:srgbClr val="0070C0"/>
                </a:solidFill>
              </a:rPr>
              <a:t>Полученная вода отличается по органолептическим показателям от водопроводной воды  и дистиллированной (цвет, запах, привкус). </a:t>
            </a:r>
          </a:p>
          <a:p>
            <a:pPr marL="342900" lvl="1" indent="-342900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Цель:</a:t>
            </a:r>
            <a:r>
              <a:rPr lang="ru-RU" sz="2000" dirty="0" smtClean="0">
                <a:solidFill>
                  <a:srgbClr val="0070C0"/>
                </a:solidFill>
              </a:rPr>
              <a:t> изучить свойства «серебряной » воды. 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Задачи: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Изучить литературу о свойствах серебряной воды;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Найти информацию о способах получения серебряной воды;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Провести сравнительный органолептический и химический анализ серебряной воды с водопроводной и дистиллированной водой;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Изучить структуру серебряной, водопроводной и дистиллированной воды;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Изучить свойства серебряной воды в сравнении с водопроводной и дистиллированной водой.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3. </a:t>
            </a:r>
            <a:r>
              <a:rPr lang="ru-RU" sz="3200" dirty="0" smtClean="0">
                <a:solidFill>
                  <a:srgbClr val="0070C0"/>
                </a:solidFill>
              </a:rPr>
              <a:t>Химический анализ воды позволяет говорить о том, что в серебряной воде произошло уменьшение количества ионов железа, об этом свидетельствует окраска раствора. </a:t>
            </a:r>
            <a:endParaRPr lang="ru-RU" sz="3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4. </a:t>
            </a:r>
            <a:r>
              <a:rPr lang="ru-RU" sz="3200" dirty="0" smtClean="0">
                <a:solidFill>
                  <a:srgbClr val="0070C0"/>
                </a:solidFill>
              </a:rPr>
              <a:t>Структура серебряной воды похожа на структуру дистиллированной и очень сильно отличается от водопроводной, в которой присутствуют выраженные включения.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614486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5. </a:t>
            </a:r>
            <a:r>
              <a:rPr lang="ru-RU" sz="3200" dirty="0" smtClean="0"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solidFill>
                  <a:srgbClr val="0070C0"/>
                </a:solidFill>
              </a:rPr>
              <a:t>оследний </a:t>
            </a:r>
            <a:r>
              <a:rPr lang="ru-RU" sz="3200" dirty="0" smtClean="0">
                <a:solidFill>
                  <a:srgbClr val="0070C0"/>
                </a:solidFill>
              </a:rPr>
              <a:t>опыт позволяет утверждать, что серебряная вода действительно обладает бактерицидными свойствами.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614486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Следовательно, </a:t>
            </a:r>
            <a:r>
              <a:rPr lang="ru-RU" sz="3200" dirty="0" smtClean="0">
                <a:solidFill>
                  <a:srgbClr val="0070C0"/>
                </a:solidFill>
              </a:rPr>
              <a:t>серебряную воду, можно </a:t>
            </a:r>
            <a:r>
              <a:rPr lang="ru-RU" sz="3200" dirty="0" smtClean="0">
                <a:solidFill>
                  <a:srgbClr val="0070C0"/>
                </a:solidFill>
              </a:rPr>
              <a:t>использовать, как  ранозаживляющее и обеззараживающее средство.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Список использованной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61448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Дружинин С.В. Исследование воды и водоемов в условиях школы. М.: 2008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Диск. Биология 6-11 класс. Лабораторный практикум.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rgbClr val="0070C0"/>
                </a:solidFill>
              </a:rPr>
              <a:t>Кульский</a:t>
            </a:r>
            <a:r>
              <a:rPr lang="ru-RU" sz="2800" dirty="0" smtClean="0">
                <a:solidFill>
                  <a:srgbClr val="0070C0"/>
                </a:solidFill>
              </a:rPr>
              <a:t> Л.А. Серебряная вода. -Киев, 1987.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Химия и общество. Американское химическое общество. М.: «Мир»1995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u="sng" dirty="0" smtClean="0">
                <a:solidFill>
                  <a:srgbClr val="0070C0"/>
                </a:solidFill>
                <a:hlinkClick r:id="rId2"/>
              </a:rPr>
              <a:t>http://ag-aqua.ru/doma.html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u="sng" dirty="0" smtClean="0">
                <a:solidFill>
                  <a:srgbClr val="0070C0"/>
                </a:solidFill>
                <a:hlinkClick r:id="rId3"/>
              </a:rPr>
              <a:t>http://silverwater.clan.su/publ/1-1-0-4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342900" lvl="1" indent="-342900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x_72f5ad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Карл Вильгельм фон </a:t>
            </a:r>
            <a:r>
              <a:rPr lang="ru-RU" dirty="0" err="1" smtClean="0">
                <a:solidFill>
                  <a:srgbClr val="0070C0"/>
                </a:solidFill>
              </a:rPr>
              <a:t>Негели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arl_Wilhelm_von_Naegel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212878"/>
            <a:ext cx="3357586" cy="4500594"/>
          </a:xfrm>
        </p:spPr>
      </p:pic>
      <p:sp>
        <p:nvSpPr>
          <p:cNvPr id="8" name="TextBox 7"/>
          <p:cNvSpPr txBox="1"/>
          <p:nvPr/>
        </p:nvSpPr>
        <p:spPr>
          <a:xfrm>
            <a:off x="3929058" y="435769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Растворенное в воде серебро убивает бактерии.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 в домашних условиях получить серебряную воду?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1-й способ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2-й способ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SNAG0000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13182" y="2214554"/>
            <a:ext cx="405484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3" descr="af5f0b3568edc20f1cedf898f544732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2857520" cy="340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1. Определение прозрачности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5" y="2285992"/>
          <a:ext cx="7358115" cy="1964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705"/>
                <a:gridCol w="2452705"/>
                <a:gridCol w="2452705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Водопроводная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Серебряная 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Дистиллированная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2455296" cy="1868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428892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14620"/>
            <a:ext cx="2428892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428625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Еремина Р.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286256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</a:t>
            </a:r>
            <a:r>
              <a:rPr lang="ru-RU" sz="12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200" dirty="0" smtClean="0">
                <a:solidFill>
                  <a:schemeClr val="bg1"/>
                </a:solidFill>
              </a:rPr>
              <a:t> В.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4286256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</a:t>
            </a:r>
            <a:r>
              <a:rPr lang="ru-RU" sz="12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200" dirty="0" smtClean="0">
                <a:solidFill>
                  <a:schemeClr val="bg1"/>
                </a:solidFill>
              </a:rPr>
              <a:t> В.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2. Определение цвет (окраски)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5" y="2285992"/>
          <a:ext cx="7358115" cy="2175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705"/>
                <a:gridCol w="1190634"/>
                <a:gridCol w="3714776"/>
              </a:tblGrid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Водопроводная / дистиллированная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Серебряная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дистиллированная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J:\фото\DSC03890.JPG"/>
          <p:cNvPicPr>
            <a:picLocks noChangeAspect="1" noChangeArrowheads="1"/>
          </p:cNvPicPr>
          <p:nvPr/>
        </p:nvPicPr>
        <p:blipFill>
          <a:blip r:embed="rId2" cstate="print"/>
          <a:srcRect l="23676" t="31569" r="15950" b="8452"/>
          <a:stretch>
            <a:fillRect/>
          </a:stretch>
        </p:blipFill>
        <p:spPr bwMode="auto">
          <a:xfrm>
            <a:off x="785786" y="2928934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ШНОУ\ПРОЕКТЫ ШНОУ\ВОДА\РАЯ\фото\DSC03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3702658" cy="27146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85984" y="5286389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Еремина Р.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5286389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</a:t>
            </a:r>
            <a:r>
              <a:rPr lang="ru-RU" sz="14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400" dirty="0" smtClean="0">
                <a:solidFill>
                  <a:schemeClr val="bg1"/>
                </a:solidFill>
              </a:rPr>
              <a:t> В.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3. Определение запаха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214556"/>
          <a:ext cx="8858312" cy="4283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/>
                <a:gridCol w="785818"/>
                <a:gridCol w="642942"/>
                <a:gridCol w="1714512"/>
                <a:gridCol w="3643338"/>
              </a:tblGrid>
              <a:tr h="591915"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Исследуемая вода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en-US" sz="1800" b="0" dirty="0" err="1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t°C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Балл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Интенсивность запаха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Качественная характеристика </a:t>
                      </a:r>
                    </a:p>
                  </a:txBody>
                  <a:tcPr marL="68580" marR="68580" marT="0" marB="0"/>
                </a:tc>
              </a:tr>
              <a:tr h="591915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Водопроводная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Слабая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Запах, еле обнаруживаемый, но не привлекающий внимания потребителя</a:t>
                      </a:r>
                    </a:p>
                  </a:txBody>
                  <a:tcPr marL="68580" marR="68580" marT="0" marB="0"/>
                </a:tc>
              </a:tr>
              <a:tr h="591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2000" baseline="30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Отчетливая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Запах, сразу обращающий на себя внимание и делающий воду непригодной для питья.</a:t>
                      </a:r>
                    </a:p>
                  </a:txBody>
                  <a:tcPr marL="68580" marR="68580" marT="0" marB="0"/>
                </a:tc>
              </a:tr>
              <a:tr h="591915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Серебряная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Отсутствует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Отсутствие ощутимого запаха</a:t>
                      </a:r>
                    </a:p>
                  </a:txBody>
                  <a:tcPr marL="68580" marR="68580" marT="0" marB="0"/>
                </a:tc>
              </a:tr>
              <a:tr h="591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2000" baseline="30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Слабая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Запах, еле обнаруживаемый, но не привлекающий внимания потребителя</a:t>
                      </a:r>
                    </a:p>
                  </a:txBody>
                  <a:tcPr marL="68580" marR="68580" marT="0" marB="0"/>
                </a:tc>
              </a:tr>
              <a:tr h="591915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Дистиллированная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Отсутствие ощутимого запаха</a:t>
                      </a:r>
                    </a:p>
                  </a:txBody>
                  <a:tcPr marL="68580" marR="68580" marT="0" marB="0"/>
                </a:tc>
              </a:tr>
              <a:tr h="591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2000" baseline="30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Отсутствие ощутимого запаха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Методика исследования и результаты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4. Определение привкуса 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214556"/>
          <a:ext cx="8858312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/>
                <a:gridCol w="785818"/>
                <a:gridCol w="642942"/>
                <a:gridCol w="1714512"/>
                <a:gridCol w="3643338"/>
              </a:tblGrid>
              <a:tr h="591915"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Исследуемая вода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en-US" sz="1800" b="0" dirty="0" err="1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t°C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Балл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Интенсивность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вкуса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и привкуса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Качественная характеристика </a:t>
                      </a:r>
                    </a:p>
                  </a:txBody>
                  <a:tcPr marL="68580" marR="68580" marT="0" marB="0"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Водопроводная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Слабая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Вкус и привкус замечаются потребителем, если обратить на это его внимание</a:t>
                      </a:r>
                    </a:p>
                  </a:txBody>
                  <a:tcPr marL="68580" marR="68580" marT="0" marB="0"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Серебряная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Слабая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Вкус и привкус замечаются потребителем, если обратить на это его внимание</a:t>
                      </a:r>
                    </a:p>
                  </a:txBody>
                  <a:tcPr marL="68580" marR="68580" marT="0" marB="0"/>
                </a:tc>
              </a:tr>
              <a:tr h="5919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Дистиллированная </a:t>
                      </a:r>
                      <a:endParaRPr lang="ru-RU" sz="2000" kern="12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aseline="300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kern="1200" dirty="0" smtClean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80"/>
                        </a:spcBef>
                        <a:spcAft>
                          <a:spcPts val="1020"/>
                        </a:spcAft>
                      </a:pPr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Вкус и привкус не ощущаются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596</Words>
  <Application>Microsoft Office PowerPoint</Application>
  <PresentationFormat>Экран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Муниципальное общеобразовательное учреждение «Междуреченская средняя общеобразовательная школа»      Школьное научное общество учащихся «Эсперанто»</vt:lpstr>
      <vt:lpstr>Слайд 2</vt:lpstr>
      <vt:lpstr>Слайд 3</vt:lpstr>
      <vt:lpstr>Карл Вильгельм фон Негели</vt:lpstr>
      <vt:lpstr>Как в домашних условиях получить серебряную воду? </vt:lpstr>
      <vt:lpstr>Методика исследования и результаты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 </vt:lpstr>
      <vt:lpstr>Выводы:</vt:lpstr>
      <vt:lpstr>Выводы:</vt:lpstr>
      <vt:lpstr>Выводы:</vt:lpstr>
      <vt:lpstr>Выводы:</vt:lpstr>
      <vt:lpstr>Выводы:</vt:lpstr>
      <vt:lpstr>Выводы:</vt:lpstr>
      <vt:lpstr>Список использованной литературы: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химия</cp:lastModifiedBy>
  <cp:revision>612</cp:revision>
  <dcterms:created xsi:type="dcterms:W3CDTF">2010-05-23T14:28:12Z</dcterms:created>
  <dcterms:modified xsi:type="dcterms:W3CDTF">2013-05-07T11:37:04Z</dcterms:modified>
</cp:coreProperties>
</file>