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87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6D1FE-0CCF-4279-B898-DC7F3FB4FE2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30C39-12DE-47F0-91F6-CCD9D10CD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0E7F82-A27E-4DD7-A710-614BC1966BF1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6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urprosvet.ru/photos/photo29.html" TargetMode="External"/><Relationship Id="rId3" Type="http://schemas.openxmlformats.org/officeDocument/2006/relationships/hyperlink" Target="http://nugamedical.ru/grosbeak.html" TargetMode="External"/><Relationship Id="rId7" Type="http://schemas.openxmlformats.org/officeDocument/2006/relationships/hyperlink" Target="http://ryadom-s-nami.ru/zyablik-ptica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ihi.ru/2011/04/26/8785" TargetMode="External"/><Relationship Id="rId5" Type="http://schemas.openxmlformats.org/officeDocument/2006/relationships/hyperlink" Target="http://linzik.com/nauka-i-tehnika/5392-v-velikobritanii-vymirayut-kukushki.html" TargetMode="External"/><Relationship Id="rId4" Type="http://schemas.openxmlformats.org/officeDocument/2006/relationships/hyperlink" Target="http://www.bochkavpechatleniy.com/social/blog/7061/262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66c072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248" y="857232"/>
            <a:ext cx="464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      </a:t>
            </a:r>
            <a:r>
              <a:rPr lang="ru-RU" sz="3600" b="1" i="1" dirty="0" smtClean="0">
                <a:solidFill>
                  <a:srgbClr val="002060"/>
                </a:solidFill>
                <a:latin typeface="Book Antiqua" pitchFamily="18" charset="0"/>
              </a:rPr>
              <a:t>Птицы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Book Antiqua" pitchFamily="18" charset="0"/>
              </a:rPr>
              <a:t>широколиственных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Book Antiqua" pitchFamily="18" charset="0"/>
              </a:rPr>
              <a:t>         </a:t>
            </a:r>
            <a:r>
              <a:rPr lang="ru-RU" sz="3600" b="1" i="1" dirty="0" smtClean="0">
                <a:solidFill>
                  <a:srgbClr val="002060"/>
                </a:solidFill>
                <a:latin typeface="Book Antiqua" pitchFamily="18" charset="0"/>
              </a:rPr>
              <a:t>лесов </a:t>
            </a:r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     Занятие по экологии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              в 6 классе                         </a:t>
            </a:r>
            <a:endParaRPr lang="ru-RU" sz="36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3571876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Зейц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Алёна Альбертовна,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 МКС(К)ОУ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вида п.Сарс  Пермский край.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ccothraustes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857496"/>
            <a:ext cx="4700582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571480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</a:rPr>
              <a:t>ДУБОНОС </a:t>
            </a:r>
            <a:endParaRPr lang="ru-RU" sz="24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715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Verdana" pitchFamily="34" charset="0"/>
              </a:rPr>
              <a:t>Дубонос – птица с плотным телосложением, короткими сильными ногами, широкими крыльями и мощным толстым клювом. Излюбленный корм дубоноса – ядрышки косточек черёмухи и вишни. Стайка дубоносов, поселившаяся в </a:t>
            </a:r>
          </a:p>
          <a:p>
            <a:r>
              <a:rPr lang="ru-RU" sz="2000" dirty="0" smtClean="0">
                <a:latin typeface="Verdana" pitchFamily="34" charset="0"/>
              </a:rPr>
              <a:t>вишнёвом саду, - настоящее бедствие для садоводов.</a:t>
            </a:r>
          </a:p>
          <a:p>
            <a:r>
              <a:rPr lang="ru-RU" sz="2000" dirty="0" smtClean="0">
                <a:latin typeface="Verdana" pitchFamily="34" charset="0"/>
              </a:rPr>
              <a:t>Дубоносов трудно заметить</a:t>
            </a:r>
          </a:p>
          <a:p>
            <a:r>
              <a:rPr lang="ru-RU" sz="2000" dirty="0" smtClean="0">
                <a:latin typeface="Verdana" pitchFamily="34" charset="0"/>
              </a:rPr>
              <a:t>в кронах деревьев. </a:t>
            </a:r>
          </a:p>
          <a:p>
            <a:r>
              <a:rPr lang="ru-RU" sz="2000" dirty="0" smtClean="0">
                <a:latin typeface="Verdana" pitchFamily="34" charset="0"/>
              </a:rPr>
              <a:t>У самца дубоноса песня</a:t>
            </a:r>
          </a:p>
          <a:p>
            <a:r>
              <a:rPr lang="ru-RU" sz="2000" dirty="0" smtClean="0">
                <a:latin typeface="Verdana" pitchFamily="34" charset="0"/>
              </a:rPr>
              <a:t>незвучная, состоящая из</a:t>
            </a:r>
          </a:p>
          <a:p>
            <a:r>
              <a:rPr lang="ru-RU" sz="2000" dirty="0" smtClean="0">
                <a:latin typeface="Verdana" pitchFamily="34" charset="0"/>
              </a:rPr>
              <a:t>набора трескучих звуков.</a:t>
            </a:r>
          </a:p>
          <a:p>
            <a:r>
              <a:rPr lang="ru-RU" sz="2000" dirty="0" smtClean="0">
                <a:latin typeface="Verdana" pitchFamily="34" charset="0"/>
              </a:rPr>
              <a:t>Когда птицы перекликаются,</a:t>
            </a:r>
          </a:p>
          <a:p>
            <a:r>
              <a:rPr lang="ru-RU" sz="2000" dirty="0" smtClean="0">
                <a:latin typeface="Verdana" pitchFamily="34" charset="0"/>
              </a:rPr>
              <a:t>Они издают негромкое</a:t>
            </a:r>
          </a:p>
          <a:p>
            <a:r>
              <a:rPr lang="ru-RU" sz="2000" dirty="0" smtClean="0">
                <a:latin typeface="Verdana" pitchFamily="34" charset="0"/>
              </a:rPr>
              <a:t> «</a:t>
            </a:r>
            <a:r>
              <a:rPr lang="ru-RU" sz="2000" dirty="0" err="1" smtClean="0">
                <a:latin typeface="Verdana" pitchFamily="34" charset="0"/>
              </a:rPr>
              <a:t>цик</a:t>
            </a:r>
            <a:r>
              <a:rPr lang="ru-RU" sz="2000" dirty="0" smtClean="0">
                <a:latin typeface="Verdana" pitchFamily="34" charset="0"/>
              </a:rPr>
              <a:t> – </a:t>
            </a:r>
            <a:r>
              <a:rPr lang="ru-RU" sz="2000" dirty="0" err="1" smtClean="0">
                <a:latin typeface="Verdana" pitchFamily="34" charset="0"/>
              </a:rPr>
              <a:t>цик</a:t>
            </a:r>
            <a:r>
              <a:rPr lang="ru-RU" sz="2000" dirty="0" smtClean="0">
                <a:latin typeface="Verdana" pitchFamily="34" charset="0"/>
              </a:rPr>
              <a:t>».</a:t>
            </a:r>
            <a:endParaRPr lang="ru-RU" sz="2000" dirty="0">
              <a:latin typeface="Verdana" pitchFamily="34" charset="0"/>
            </a:endParaRPr>
          </a:p>
        </p:txBody>
      </p:sp>
      <p:pic>
        <p:nvPicPr>
          <p:cNvPr id="5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2471">
            <a:off x="8036763" y="324297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utterfly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51433">
            <a:off x="402216" y="5797133"/>
            <a:ext cx="688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_f_4ef9563c609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586" y="214291"/>
            <a:ext cx="3794287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ЛАЗОРЕВКА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428737"/>
            <a:ext cx="4857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Verdana" pitchFamily="34" charset="0"/>
              </a:rPr>
              <a:t>Своё название лазоревка получила из-за украшающей её</a:t>
            </a:r>
          </a:p>
          <a:p>
            <a:r>
              <a:rPr lang="ru-RU" sz="2000" dirty="0" smtClean="0">
                <a:latin typeface="Verdana" pitchFamily="34" charset="0"/>
              </a:rPr>
              <a:t>голову «шапочки»  небесно-голубого цвета. Как и все синицы, лазоревка предпочитает селиться в широколиственных лесах или фруктовых садах. Осенью синицы объединяются в стайки и начинают кочевать. В это время года они часто залетают в города и посёлки. Птицы доверчивы к людям, поэтому холодной зимой их можно увидеть сидящими на подоконниках домов или на кормушках.</a:t>
            </a:r>
            <a:endParaRPr lang="ru-RU" sz="2000" dirty="0">
              <a:latin typeface="Verdana" pitchFamily="34" charset="0"/>
            </a:endParaRPr>
          </a:p>
        </p:txBody>
      </p:sp>
      <p:pic>
        <p:nvPicPr>
          <p:cNvPr id="5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2471">
            <a:off x="7822449" y="5610709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utterfly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51433">
            <a:off x="330778" y="153556"/>
            <a:ext cx="688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1285860"/>
            <a:ext cx="87868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Дети запомнить должны и понять: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Гнезда у птичек нельзя разорять!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Если в траве увидали яйцо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Или  услышали  крики  птенцов,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 приближайтесь, не лезьте туда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не тревожьте ни птиц, ни гнезда.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620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</a:rPr>
              <a:t>     ПРАВИЛА ПОВЕДЕНИЯ В ЛЕСУ.</a:t>
            </a:r>
            <a:endParaRPr lang="ru-RU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495" y="1643050"/>
            <a:ext cx="868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Оберегайте птиц, не заглядывайте в их гнёзда, не трогайте яички.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500306"/>
            <a:ext cx="867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Verdana" pitchFamily="34" charset="0"/>
              </a:rPr>
              <a:t> Весной и в начале лета не берите в лес собаку, не шумите в лесу – </a:t>
            </a:r>
          </a:p>
          <a:p>
            <a:r>
              <a:rPr lang="ru-RU" dirty="0" smtClean="0">
                <a:latin typeface="Verdana" pitchFamily="34" charset="0"/>
              </a:rPr>
              <a:t>  ведь там подрастают птенцы.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9" y="37861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Verdana" pitchFamily="34" charset="0"/>
              </a:rPr>
              <a:t> Не подходите близко к гнёздам птиц. По вашим следам хищники   могут  отыскать и разорить гнёзда.</a:t>
            </a:r>
            <a:endParaRPr lang="ru-RU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072074"/>
            <a:ext cx="779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Не прикасайтесь к гнезду, иначе птицы – родители могут его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покинуть.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7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2471">
            <a:off x="7822450" y="538612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utterfly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751433">
            <a:off x="8338528" y="6085320"/>
            <a:ext cx="688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40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71480"/>
            <a:ext cx="4286280" cy="3110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2928934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ПТИЦЫ – ДРУЗЬЯ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РАСТЕНИЙ. ОНИ СПАСАЮТ ИХ ОТ НАСЕКОМЫХ – ВРЕДИТЕЛЕЙ.</a:t>
            </a:r>
            <a:endParaRPr lang="ru-RU" sz="24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4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2471">
            <a:off x="392898" y="5396395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2471">
            <a:off x="6322252" y="1895933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19617670">
            <a:off x="326430" y="3703985"/>
            <a:ext cx="1208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М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19964739">
            <a:off x="1961901" y="3711076"/>
            <a:ext cx="6731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 rot="20090629">
            <a:off x="2440421" y="2504562"/>
            <a:ext cx="7032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л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 rot="20531581">
            <a:off x="3579313" y="2637398"/>
            <a:ext cx="6731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ln>
                  <a:solidFill>
                    <a:sysClr val="windowText" lastClr="000000"/>
                  </a:solidFill>
                </a:ln>
                <a:solidFill>
                  <a:srgbClr val="66FF99"/>
                </a:solidFill>
                <a:latin typeface="Monotype Corsiva" pitchFamily="66" charset="0"/>
              </a:rPr>
              <a:t>о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20056234">
            <a:off x="3876193" y="1569154"/>
            <a:ext cx="6731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latin typeface="Monotype Corsiva" pitchFamily="66" charset="0"/>
              </a:rPr>
              <a:t>д</a:t>
            </a:r>
            <a:endParaRPr lang="ru-RU" sz="9600" b="1" dirty="0">
              <a:ln>
                <a:solidFill>
                  <a:sysClr val="windowText" lastClr="000000"/>
                </a:solidFill>
              </a:ln>
              <a:solidFill>
                <a:srgbClr val="FF9933"/>
              </a:solidFill>
              <a:latin typeface="Monotype Corsiva" pitchFamily="66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 rot="20046766">
            <a:off x="4945625" y="1656436"/>
            <a:ext cx="746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 err="1">
                <a:ln>
                  <a:solidFill>
                    <a:sysClr val="windowText" lastClr="000000"/>
                  </a:solidFill>
                </a:ln>
                <a:solidFill>
                  <a:srgbClr val="800080"/>
                </a:solidFill>
                <a:latin typeface="Monotype Corsiva" pitchFamily="66" charset="0"/>
              </a:rPr>
              <a:t>ц</a:t>
            </a:r>
            <a:endParaRPr lang="ru-RU" sz="9600" b="1" dirty="0">
              <a:ln>
                <a:solidFill>
                  <a:sysClr val="windowText" lastClr="000000"/>
                </a:solidFill>
              </a:ln>
              <a:solidFill>
                <a:srgbClr val="800080"/>
              </a:solidFill>
              <a:latin typeface="Monotype Corsiva" pitchFamily="66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 rot="19854947">
            <a:off x="5534412" y="770934"/>
            <a:ext cx="9302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ы</a:t>
            </a:r>
            <a:endParaRPr lang="ru-RU" sz="96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 rot="-1483410">
            <a:off x="6659563" y="466725"/>
            <a:ext cx="5254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0000"/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23566" name="Picture 14" descr="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868863"/>
            <a:ext cx="22288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 descr="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4643438"/>
            <a:ext cx="22304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 descr="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2428875"/>
            <a:ext cx="2336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7" descr="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620713"/>
            <a:ext cx="226377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4" name="Picture 12" descr="jiv2384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64538" y="6143625"/>
            <a:ext cx="7794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35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3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356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57290" y="1571612"/>
            <a:ext cx="607223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Интернет  ресурсы: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ru-RU" u="sng" dirty="0" smtClean="0">
                <a:hlinkClick r:id="rId3"/>
              </a:rPr>
              <a:t>http://nugamedical.ru/grosbeak…</a:t>
            </a:r>
            <a:endParaRPr lang="ru-RU" dirty="0" smtClean="0"/>
          </a:p>
          <a:p>
            <a:r>
              <a:rPr lang="ru-RU" dirty="0" smtClean="0"/>
              <a:t>Дубонос</a:t>
            </a:r>
          </a:p>
          <a:p>
            <a:r>
              <a:rPr lang="ru-RU" u="sng" dirty="0" smtClean="0">
                <a:hlinkClick r:id="rId4"/>
              </a:rPr>
              <a:t>http://www.bochkavpechatleniy.…</a:t>
            </a:r>
            <a:endParaRPr lang="ru-RU" dirty="0" smtClean="0"/>
          </a:p>
          <a:p>
            <a:r>
              <a:rPr lang="ru-RU" dirty="0" smtClean="0"/>
              <a:t>Лазоревка</a:t>
            </a:r>
          </a:p>
          <a:p>
            <a:r>
              <a:rPr lang="ru-RU" u="sng" dirty="0" smtClean="0">
                <a:hlinkClick r:id="rId5"/>
              </a:rPr>
              <a:t>http://linzik.com/nauka-i-tehn…</a:t>
            </a:r>
            <a:endParaRPr lang="ru-RU" dirty="0" smtClean="0"/>
          </a:p>
          <a:p>
            <a:r>
              <a:rPr lang="ru-RU" dirty="0" smtClean="0"/>
              <a:t>Кукушка</a:t>
            </a:r>
          </a:p>
          <a:p>
            <a:r>
              <a:rPr lang="ru-RU" u="sng" dirty="0" smtClean="0">
                <a:hlinkClick r:id="rId6"/>
              </a:rPr>
              <a:t>http://www.stihi.ru/2011/04/26…</a:t>
            </a:r>
            <a:endParaRPr lang="ru-RU" dirty="0" smtClean="0"/>
          </a:p>
          <a:p>
            <a:r>
              <a:rPr lang="ru-RU" dirty="0" smtClean="0"/>
              <a:t>Соловей</a:t>
            </a:r>
          </a:p>
          <a:p>
            <a:r>
              <a:rPr lang="ru-RU" u="sng" dirty="0" smtClean="0">
                <a:hlinkClick r:id="rId7"/>
              </a:rPr>
              <a:t>http://ryadom-s-nami.ru/zyabli…</a:t>
            </a:r>
            <a:endParaRPr lang="ru-RU" dirty="0" smtClean="0"/>
          </a:p>
          <a:p>
            <a:r>
              <a:rPr lang="ru-RU" dirty="0" smtClean="0"/>
              <a:t>Зяблик</a:t>
            </a:r>
          </a:p>
          <a:p>
            <a:r>
              <a:rPr lang="ru-RU" u="sng" dirty="0" smtClean="0">
                <a:hlinkClick r:id="rId8"/>
              </a:rPr>
              <a:t>http://turprosvet.ru/photos/ph…</a:t>
            </a:r>
            <a:endParaRPr lang="ru-RU" dirty="0" smtClean="0"/>
          </a:p>
          <a:p>
            <a:r>
              <a:rPr lang="ru-RU" dirty="0" smtClean="0"/>
              <a:t>Дятел</a:t>
            </a:r>
          </a:p>
          <a:p>
            <a:r>
              <a:rPr lang="ru-RU" dirty="0" smtClean="0"/>
              <a:t>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os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9"/>
            <a:ext cx="9144000" cy="678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0" descr="лес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a955_89f1d763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7686" cy="4357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9124" y="1071546"/>
            <a:ext cx="4714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</a:rPr>
              <a:t>Своё название кукушка  получила</a:t>
            </a:r>
          </a:p>
          <a:p>
            <a:r>
              <a:rPr lang="ru-RU" dirty="0" smtClean="0">
                <a:latin typeface="Verdana" pitchFamily="34" charset="0"/>
              </a:rPr>
              <a:t>за песню – «ку-ку».  Больше всего</a:t>
            </a:r>
          </a:p>
          <a:p>
            <a:r>
              <a:rPr lang="ru-RU" dirty="0" smtClean="0">
                <a:latin typeface="Verdana" pitchFamily="34" charset="0"/>
              </a:rPr>
              <a:t> птица «прославилась»  своим</a:t>
            </a:r>
          </a:p>
          <a:p>
            <a:r>
              <a:rPr lang="ru-RU" dirty="0" smtClean="0">
                <a:latin typeface="Verdana" pitchFamily="34" charset="0"/>
              </a:rPr>
              <a:t> нежеланием высиживать птенцов:</a:t>
            </a:r>
          </a:p>
          <a:p>
            <a:r>
              <a:rPr lang="ru-RU" dirty="0" smtClean="0">
                <a:latin typeface="Verdana" pitchFamily="34" charset="0"/>
              </a:rPr>
              <a:t>самки  кукушки откладывают яйца</a:t>
            </a:r>
          </a:p>
          <a:p>
            <a:r>
              <a:rPr lang="ru-RU" dirty="0" smtClean="0">
                <a:latin typeface="Verdana" pitchFamily="34" charset="0"/>
              </a:rPr>
              <a:t>в гнёзда других птиц.</a:t>
            </a:r>
          </a:p>
          <a:p>
            <a:endParaRPr lang="ru-RU" dirty="0" smtClean="0">
              <a:latin typeface="Verdana" pitchFamily="34" charset="0"/>
            </a:endParaRPr>
          </a:p>
          <a:p>
            <a:r>
              <a:rPr lang="ru-RU" dirty="0" smtClean="0">
                <a:latin typeface="Verdana" pitchFamily="34" charset="0"/>
              </a:rPr>
              <a:t>Появившись на свет, кукушонок </a:t>
            </a:r>
          </a:p>
          <a:p>
            <a:r>
              <a:rPr lang="ru-RU" dirty="0" smtClean="0">
                <a:latin typeface="Verdana" pitchFamily="34" charset="0"/>
              </a:rPr>
              <a:t>избавляется от сводных братьев</a:t>
            </a:r>
          </a:p>
          <a:p>
            <a:r>
              <a:rPr lang="ru-RU" dirty="0" smtClean="0">
                <a:latin typeface="Verdana" pitchFamily="34" charset="0"/>
              </a:rPr>
              <a:t>и сестёр, выбрасывая яйца или</a:t>
            </a:r>
          </a:p>
          <a:p>
            <a:r>
              <a:rPr lang="ru-RU" dirty="0" smtClean="0">
                <a:latin typeface="Verdana" pitchFamily="34" charset="0"/>
              </a:rPr>
              <a:t>птенцов из гнезда. Однако кукушек нельзя считать «вредными» птицами. Они единственные, кто очищает лес от мохнатых гусениц.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428604"/>
            <a:ext cx="192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КУКУШКА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2471">
            <a:off x="2750352" y="5396395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ol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85728"/>
            <a:ext cx="3262314" cy="257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500042"/>
            <a:ext cx="15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ИВОЛГА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643050"/>
            <a:ext cx="82153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Verdana" pitchFamily="34" charset="0"/>
              </a:rPr>
              <a:t>Иволга – летний гость наших лесов.</a:t>
            </a:r>
          </a:p>
          <a:p>
            <a:r>
              <a:rPr lang="ru-RU" sz="2000" dirty="0" smtClean="0">
                <a:latin typeface="Verdana" pitchFamily="34" charset="0"/>
              </a:rPr>
              <a:t>В конце лета она возвращается в тёплые </a:t>
            </a:r>
          </a:p>
          <a:p>
            <a:r>
              <a:rPr lang="ru-RU" sz="2000" dirty="0" smtClean="0">
                <a:latin typeface="Verdana" pitchFamily="34" charset="0"/>
              </a:rPr>
              <a:t>страны. Трудно найти птицу, которая </a:t>
            </a:r>
          </a:p>
          <a:p>
            <a:r>
              <a:rPr lang="ru-RU" sz="2000" dirty="0" smtClean="0">
                <a:latin typeface="Verdana" pitchFamily="34" charset="0"/>
              </a:rPr>
              <a:t>пела бы так же чисто и мелодично.</a:t>
            </a:r>
          </a:p>
          <a:p>
            <a:endParaRPr lang="ru-RU" sz="2000" dirty="0" smtClean="0">
              <a:latin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</a:rPr>
              <a:t>Гнездо иволги похоже на корзиночку.</a:t>
            </a:r>
          </a:p>
          <a:p>
            <a:r>
              <a:rPr lang="ru-RU" sz="2000" dirty="0" smtClean="0">
                <a:latin typeface="Verdana" pitchFamily="34" charset="0"/>
              </a:rPr>
              <a:t>Устраивает его птица на деревьях на высоте до 20 метров от земли, в разветвлении тонких веточек. В такое гнездо не может забраться ни  один хищник. Самка откладывает от четырёх до пяти белых, в мелких чёрных пятнышках яиц.</a:t>
            </a:r>
          </a:p>
          <a:p>
            <a:endParaRPr lang="ru-RU" sz="2000" dirty="0">
              <a:latin typeface="Verdana" pitchFamily="34" charset="0"/>
            </a:endParaRPr>
          </a:p>
        </p:txBody>
      </p:sp>
      <p:pic>
        <p:nvPicPr>
          <p:cNvPr id="5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2471">
            <a:off x="5036367" y="5682147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2471">
            <a:off x="7393820" y="4967767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2471">
            <a:off x="678650" y="395735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77291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14686"/>
            <a:ext cx="3214710" cy="3219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428604"/>
            <a:ext cx="53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ЗЕЛЁНЫЙ  ДЯТЕЛ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85860"/>
            <a:ext cx="9872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Verdana" pitchFamily="34" charset="0"/>
              </a:rPr>
              <a:t>Как и все остальные дятлы, зелёный дятел отлично лазает </a:t>
            </a:r>
          </a:p>
          <a:p>
            <a:r>
              <a:rPr lang="ru-RU" sz="2000" dirty="0" smtClean="0">
                <a:latin typeface="Verdana" pitchFamily="34" charset="0"/>
              </a:rPr>
              <a:t>по деревьям, а вот в умении ходить по земле превосходит </a:t>
            </a:r>
          </a:p>
          <a:p>
            <a:r>
              <a:rPr lang="ru-RU" sz="2000" dirty="0" smtClean="0">
                <a:latin typeface="Verdana" pitchFamily="34" charset="0"/>
              </a:rPr>
              <a:t>своих сородичей. Питается птица в основном муравьями,</a:t>
            </a:r>
          </a:p>
          <a:p>
            <a:r>
              <a:rPr lang="ru-RU" sz="2000" dirty="0" smtClean="0">
                <a:latin typeface="Verdana" pitchFamily="34" charset="0"/>
              </a:rPr>
              <a:t>которых собирает как со стволов деревьев, так и с поверхности </a:t>
            </a:r>
          </a:p>
          <a:p>
            <a:r>
              <a:rPr lang="ru-RU" sz="2000" dirty="0" smtClean="0">
                <a:latin typeface="Verdana" pitchFamily="34" charset="0"/>
              </a:rPr>
              <a:t>земли . </a:t>
            </a:r>
          </a:p>
          <a:p>
            <a:r>
              <a:rPr lang="ru-RU" sz="2000" dirty="0" smtClean="0">
                <a:latin typeface="Verdana" pitchFamily="34" charset="0"/>
              </a:rPr>
              <a:t>                                           Осенью и зимой дятел раскапывает</a:t>
            </a:r>
          </a:p>
          <a:p>
            <a:r>
              <a:rPr lang="ru-RU" sz="2000" dirty="0" smtClean="0">
                <a:latin typeface="Verdana" pitchFamily="34" charset="0"/>
              </a:rPr>
              <a:t>                                          муравейники и добывает насекомых.</a:t>
            </a:r>
          </a:p>
          <a:p>
            <a:r>
              <a:rPr lang="ru-RU" sz="2000" dirty="0" smtClean="0">
                <a:latin typeface="Verdana" pitchFamily="34" charset="0"/>
              </a:rPr>
              <a:t>                                         Гнездится зелёный дятел в дуплах.</a:t>
            </a:r>
            <a:endParaRPr lang="ru-RU" sz="2000" dirty="0">
              <a:latin typeface="Verdana" pitchFamily="34" charset="0"/>
            </a:endParaRPr>
          </a:p>
        </p:txBody>
      </p:sp>
      <p:pic>
        <p:nvPicPr>
          <p:cNvPr id="5" name="Picture 15" descr="bird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714884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hnhz8_c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87" y="3500438"/>
            <a:ext cx="4248142" cy="31861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928794" y="571480"/>
            <a:ext cx="564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МУХОЛОВКА - БЕЛОШЕЙКА</a:t>
            </a:r>
            <a:endParaRPr lang="ru-RU" sz="2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803296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Verdana" pitchFamily="34" charset="0"/>
              </a:rPr>
              <a:t>Мухоловка – </a:t>
            </a:r>
            <a:r>
              <a:rPr lang="ru-RU" sz="2000" dirty="0" err="1" smtClean="0">
                <a:latin typeface="Verdana" pitchFamily="34" charset="0"/>
              </a:rPr>
              <a:t>белошейка</a:t>
            </a:r>
            <a:r>
              <a:rPr lang="ru-RU" sz="2000" dirty="0" smtClean="0">
                <a:latin typeface="Verdana" pitchFamily="34" charset="0"/>
              </a:rPr>
              <a:t> как нельзя лучше оправдывает </a:t>
            </a:r>
          </a:p>
          <a:p>
            <a:r>
              <a:rPr lang="ru-RU" sz="2000" dirty="0" smtClean="0">
                <a:latin typeface="Verdana" pitchFamily="34" charset="0"/>
              </a:rPr>
              <a:t>своё название. Мимо неё не пролетит ни одна муха,</a:t>
            </a:r>
          </a:p>
          <a:p>
            <a:r>
              <a:rPr lang="ru-RU" sz="2000" dirty="0" smtClean="0">
                <a:latin typeface="Verdana" pitchFamily="34" charset="0"/>
              </a:rPr>
              <a:t>комар или маленькая бабочка. Когда у мухоловок</a:t>
            </a:r>
          </a:p>
          <a:p>
            <a:r>
              <a:rPr lang="ru-RU" sz="2000" dirty="0" smtClean="0">
                <a:latin typeface="Verdana" pitchFamily="34" charset="0"/>
              </a:rPr>
              <a:t>появляется потомство, птички с рассвета до заката</a:t>
            </a:r>
          </a:p>
          <a:p>
            <a:r>
              <a:rPr lang="ru-RU" sz="2000" dirty="0" smtClean="0">
                <a:latin typeface="Verdana" pitchFamily="34" charset="0"/>
              </a:rPr>
              <a:t>заняты выкармливанием птенцов.</a:t>
            </a:r>
          </a:p>
          <a:p>
            <a:r>
              <a:rPr lang="ru-RU" sz="2000" dirty="0" smtClean="0">
                <a:latin typeface="Verdana" pitchFamily="34" charset="0"/>
              </a:rPr>
              <a:t>Только за один день</a:t>
            </a:r>
          </a:p>
          <a:p>
            <a:r>
              <a:rPr lang="ru-RU" sz="2000" dirty="0" smtClean="0">
                <a:latin typeface="Verdana" pitchFamily="34" charset="0"/>
              </a:rPr>
              <a:t>заботливые родители около</a:t>
            </a:r>
          </a:p>
          <a:p>
            <a:r>
              <a:rPr lang="ru-RU" sz="2000" dirty="0" smtClean="0">
                <a:latin typeface="Verdana" pitchFamily="34" charset="0"/>
              </a:rPr>
              <a:t>шестисот раз приносят</a:t>
            </a:r>
          </a:p>
          <a:p>
            <a:r>
              <a:rPr lang="ru-RU" sz="2000" dirty="0" smtClean="0">
                <a:latin typeface="Verdana" pitchFamily="34" charset="0"/>
              </a:rPr>
              <a:t>в гнёзда пойманных ими</a:t>
            </a:r>
          </a:p>
          <a:p>
            <a:r>
              <a:rPr lang="ru-RU" sz="2000" dirty="0" smtClean="0">
                <a:latin typeface="Verdana" pitchFamily="34" charset="0"/>
              </a:rPr>
              <a:t>насекомых. Нет более</a:t>
            </a:r>
          </a:p>
          <a:p>
            <a:r>
              <a:rPr lang="ru-RU" sz="2000" dirty="0" smtClean="0">
                <a:latin typeface="Verdana" pitchFamily="34" charset="0"/>
              </a:rPr>
              <a:t>самоотверженного защитника</a:t>
            </a:r>
          </a:p>
          <a:p>
            <a:r>
              <a:rPr lang="ru-RU" sz="2000" dirty="0" smtClean="0">
                <a:latin typeface="Verdana" pitchFamily="34" charset="0"/>
              </a:rPr>
              <a:t>лесов и парков, чем </a:t>
            </a:r>
          </a:p>
          <a:p>
            <a:r>
              <a:rPr lang="ru-RU" sz="2000" dirty="0" smtClean="0">
                <a:latin typeface="Verdana" pitchFamily="34" charset="0"/>
              </a:rPr>
              <a:t>мухоловка – </a:t>
            </a:r>
            <a:r>
              <a:rPr lang="ru-RU" sz="2000" dirty="0" err="1" smtClean="0">
                <a:latin typeface="Verdana" pitchFamily="34" charset="0"/>
              </a:rPr>
              <a:t>белошейка</a:t>
            </a:r>
            <a:r>
              <a:rPr lang="ru-RU" sz="2000" dirty="0" smtClean="0">
                <a:latin typeface="Verdana" pitchFamily="34" charset="0"/>
              </a:rPr>
              <a:t>.</a:t>
            </a:r>
            <a:endParaRPr lang="ru-RU" sz="2000" dirty="0">
              <a:latin typeface="Verdana" pitchFamily="34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a439219164b63e877811741c35fabf2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0"/>
            <a:ext cx="4095750" cy="542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571480"/>
            <a:ext cx="2863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Bookman Old Style" pitchFamily="18" charset="0"/>
              </a:rPr>
              <a:t>       СОЛОВЕЙ   </a:t>
            </a:r>
            <a:endParaRPr lang="ru-RU" sz="2400" b="1" dirty="0">
              <a:solidFill>
                <a:schemeClr val="accent5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1571612"/>
            <a:ext cx="45005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Verdana" pitchFamily="34" charset="0"/>
              </a:rPr>
              <a:t>Наверное, каждый хотя бы раз </a:t>
            </a:r>
          </a:p>
          <a:p>
            <a:r>
              <a:rPr lang="ru-RU" sz="2000" dirty="0" smtClean="0">
                <a:latin typeface="Verdana" pitchFamily="34" charset="0"/>
              </a:rPr>
              <a:t>в жизни слышал пение соловья.</a:t>
            </a:r>
          </a:p>
          <a:p>
            <a:r>
              <a:rPr lang="ru-RU" sz="2000" dirty="0" smtClean="0">
                <a:latin typeface="Verdana" pitchFamily="34" charset="0"/>
              </a:rPr>
              <a:t>А вот увидеть знаменитого, но</a:t>
            </a:r>
          </a:p>
          <a:p>
            <a:r>
              <a:rPr lang="ru-RU" sz="2000" dirty="0" smtClean="0">
                <a:latin typeface="Verdana" pitchFamily="34" charset="0"/>
              </a:rPr>
              <a:t>скромного певца непросто.</a:t>
            </a:r>
          </a:p>
          <a:p>
            <a:r>
              <a:rPr lang="ru-RU" sz="2000" dirty="0" smtClean="0">
                <a:latin typeface="Verdana" pitchFamily="34" charset="0"/>
              </a:rPr>
              <a:t>Весной соловьи возвращаются в те же места, где жили прежде.</a:t>
            </a:r>
          </a:p>
          <a:p>
            <a:r>
              <a:rPr lang="ru-RU" sz="2000" dirty="0" smtClean="0">
                <a:latin typeface="Verdana" pitchFamily="34" charset="0"/>
              </a:rPr>
              <a:t>Птицы поют почти целые сутки,</a:t>
            </a:r>
          </a:p>
          <a:p>
            <a:r>
              <a:rPr lang="ru-RU" sz="2000" dirty="0" smtClean="0">
                <a:latin typeface="Verdana" pitchFamily="34" charset="0"/>
              </a:rPr>
              <a:t>отдыхая лишь по три – четыре часа.</a:t>
            </a:r>
          </a:p>
          <a:p>
            <a:r>
              <a:rPr lang="ru-RU" sz="2000" dirty="0" smtClean="0">
                <a:latin typeface="Verdana" pitchFamily="34" charset="0"/>
              </a:rPr>
              <a:t>К середине лета соловьи замолкают. Обычно соловей селится в густых зарослях </a:t>
            </a:r>
          </a:p>
          <a:p>
            <a:r>
              <a:rPr lang="ru-RU" sz="2000" dirty="0" smtClean="0">
                <a:latin typeface="Verdana" pitchFamily="34" charset="0"/>
              </a:rPr>
              <a:t>черёмухи, ивы или калины.</a:t>
            </a:r>
          </a:p>
          <a:p>
            <a:r>
              <a:rPr lang="ru-RU" sz="2000" dirty="0" smtClean="0">
                <a:latin typeface="Verdana" pitchFamily="34" charset="0"/>
              </a:rPr>
              <a:t>Пара устраивает гнездо прямо на земле.</a:t>
            </a:r>
            <a:endParaRPr lang="ru-RU" sz="2000" dirty="0">
              <a:latin typeface="Verdana" pitchFamily="34" charset="0"/>
            </a:endParaRPr>
          </a:p>
        </p:txBody>
      </p:sp>
      <p:pic>
        <p:nvPicPr>
          <p:cNvPr id="5" name="Picture 13" descr="butterfly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751433">
            <a:off x="7760331" y="510723"/>
            <a:ext cx="688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97_zyablik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3214710" cy="285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752" y="57148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Verdana" pitchFamily="34" charset="0"/>
              </a:rPr>
              <a:t>ЗЯБЛИК</a:t>
            </a:r>
            <a:endParaRPr lang="ru-RU" sz="2400" b="1" dirty="0">
              <a:solidFill>
                <a:schemeClr val="accent3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1285860"/>
            <a:ext cx="52149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Самая многочисленная птица 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средней полосы России. Названа так потому, что прилетает ранней весной, когда холодно и зябко. С латыни зяблик переводится как «холостой». А всё потому, что в конце марта – начале апреля, когда в лесу появляются птицы, трудно встретить самку зяблика, зато отовсюду слышны песни самцов.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Picture 13" descr="butterfly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751433">
            <a:off x="830846" y="5154192"/>
            <a:ext cx="688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757</Words>
  <PresentationFormat>Экран (4:3)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40</cp:revision>
  <dcterms:modified xsi:type="dcterms:W3CDTF">2013-03-17T17:41:47Z</dcterms:modified>
</cp:coreProperties>
</file>