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63" r:id="rId6"/>
    <p:sldId id="265" r:id="rId7"/>
    <p:sldId id="264" r:id="rId8"/>
    <p:sldId id="266" r:id="rId9"/>
    <p:sldId id="258" r:id="rId10"/>
    <p:sldId id="268" r:id="rId11"/>
    <p:sldId id="278" r:id="rId12"/>
    <p:sldId id="271" r:id="rId13"/>
    <p:sldId id="273" r:id="rId14"/>
    <p:sldId id="259" r:id="rId15"/>
    <p:sldId id="274" r:id="rId16"/>
    <p:sldId id="277" r:id="rId17"/>
    <p:sldId id="276" r:id="rId18"/>
    <p:sldId id="275" r:id="rId19"/>
    <p:sldId id="260" r:id="rId20"/>
    <p:sldId id="282" r:id="rId21"/>
    <p:sldId id="297" r:id="rId22"/>
    <p:sldId id="298" r:id="rId23"/>
    <p:sldId id="284" r:id="rId24"/>
    <p:sldId id="280" r:id="rId25"/>
    <p:sldId id="279" r:id="rId26"/>
    <p:sldId id="285" r:id="rId27"/>
    <p:sldId id="287" r:id="rId28"/>
    <p:sldId id="299" r:id="rId29"/>
    <p:sldId id="288" r:id="rId30"/>
    <p:sldId id="281" r:id="rId31"/>
    <p:sldId id="300" r:id="rId32"/>
    <p:sldId id="301" r:id="rId33"/>
    <p:sldId id="292" r:id="rId34"/>
    <p:sldId id="295" r:id="rId35"/>
    <p:sldId id="293" r:id="rId36"/>
    <p:sldId id="296" r:id="rId37"/>
    <p:sldId id="294" r:id="rId38"/>
    <p:sldId id="267" r:id="rId39"/>
    <p:sldId id="272" r:id="rId40"/>
    <p:sldId id="290" r:id="rId41"/>
    <p:sldId id="28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73" autoAdjust="0"/>
    <p:restoredTop sz="94624" autoAdjust="0"/>
  </p:normalViewPr>
  <p:slideViewPr>
    <p:cSldViewPr>
      <p:cViewPr>
        <p:scale>
          <a:sx n="60" d="100"/>
          <a:sy n="60" d="100"/>
        </p:scale>
        <p:origin x="-179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8064-FA8B-49E4-BD1F-AABAF2C2951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7728-070A-40F3-9941-23F443569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2;&#1072;&#1090;&#1077;&#1088;&#1080;&#1085;&#1072;\Desktop\&#1073;&#1091;&#1083;&#1075;&#1072;&#1082;&#1086;&#1074;\&#1053;&#1086;&#1074;&#1072;&#1103;%20&#1087;&#1072;&#1087;&#1082;&#1072;\&#1052;&#1086;&#1088;&#1092;&#1080;&#1081;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73;&#1091;&#1083;&#1075;&#1072;&#1082;&#1086;&#1074;\&#1053;&#1086;&#1074;&#1072;&#1103;%20&#1087;&#1072;&#1087;&#1082;&#1072;\&#1040;&#1083;&#1077;&#1082;&#1089;&#1072;&#1085;&#1076;&#1088;+&#1042;&#1077;&#1088;&#1090;&#1080;&#1085;&#1089;&#1082;&#1080;&#1081;+-+&#1050;&#1086;&#1082;&#1072;&#1080;&#1085;&#1077;&#1090;&#1082;&#1072;+(&#1041;&#1077;&#1079;+&#1057;&#1083;&#1086;&#1074;)+%5b&#1089;+&#1089;&#1072;&#1081;&#1090;&#1072;+www.ololo.fm%5d.mp3" TargetMode="External"/><Relationship Id="rId6" Type="http://schemas.openxmlformats.org/officeDocument/2006/relationships/slide" Target="slide39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2;&#1072;&#1090;&#1077;&#1088;&#1080;&#1085;&#1072;\Desktop\&#1073;&#1091;&#1083;&#1075;&#1072;&#1082;&#1086;&#1074;\&#1053;&#1086;&#1074;&#1072;&#1103;%20&#1087;&#1072;&#1087;&#1082;&#1072;\&#1074;%20&#1082;&#1080;&#1077;&#1074;&#1077;.mp4" TargetMode="Externa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73;&#1091;&#1083;&#1075;&#1072;&#1082;&#1086;&#1074;\&#1053;&#1086;&#1074;&#1072;&#1103;%20&#1087;&#1072;&#1087;&#1082;&#1072;\bronepoe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73;&#1091;&#1083;&#1075;&#1072;&#1082;&#1086;&#1074;\&#1053;&#1086;&#1074;&#1072;&#1103;%20&#1087;&#1072;&#1087;&#1082;&#1072;\Zvuki_goroda_-_SHum_gorodskoj_ulicy_(get-tune.net)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45;&#1082;&#1072;&#1090;&#1077;&#1088;&#1080;&#1085;&#1072;\Desktop\&#1073;&#1091;&#1083;&#1075;&#1072;&#1082;&#1086;&#1074;\&#1053;&#1086;&#1074;&#1072;&#1103;%20&#1087;&#1072;&#1087;&#1082;&#1072;\&#1052;&#1086;&#1081;%20&#1092;&#1080;&#1083;&#1100;&#1084;.mp4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://liveinmsk.ru/up/photos/album/2northtwo/2252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73;&#1091;&#1083;&#1075;&#1072;&#1082;&#1086;&#1074;\&#1053;&#1086;&#1074;&#1072;&#1103;%20&#1087;&#1072;&#1087;&#1082;&#1072;\&#1088;&#1077;&#1075;&#1090;&#1072;&#1081;&#1084;.mp3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liveinmsk.ru/up/photos/album/2northtwo/2276.jpg" TargetMode="External"/><Relationship Id="rId3" Type="http://schemas.openxmlformats.org/officeDocument/2006/relationships/hyperlink" Target="http://www.google.ru/url?sa=i&amp;rct=j&amp;q=&amp;esrc=s&amp;frm=1&amp;source=images&amp;cd=&amp;cad=rja&amp;uact=8&amp;docid=YYlRrXptHkhVAM&amp;tbnid=eHdaYNWLzOQ6eM:&amp;ved=0CAUQjRw&amp;url=http://afisha.yandex.ru/msk/places/51791/&amp;ei=FVU6U9W_DoHa4ASovIDQDg&amp;bvm=bv.63934634,d.bGE&amp;psig=AFQjCNGt0PSeZJrM6fsn9wBXXit6ncx6TQ&amp;ust=1396418172331681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liveinmsk.ru/up/photos/album/2northtwo/2275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42.pn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slide" Target="slide40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8.jpeg"/><Relationship Id="rId7" Type="http://schemas.openxmlformats.org/officeDocument/2006/relationships/image" Target="../media/image51.jpeg"/><Relationship Id="rId12" Type="http://schemas.openxmlformats.org/officeDocument/2006/relationships/image" Target="../media/image5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ru/c/c9/Museumofbulgakov.JPG" TargetMode="External"/><Relationship Id="rId11" Type="http://schemas.openxmlformats.org/officeDocument/2006/relationships/hyperlink" Target="http://www.google.ru/url?sa=i&amp;rct=j&amp;q=&amp;esrc=s&amp;frm=1&amp;source=images&amp;cd=&amp;cad=rja&amp;uact=8&amp;docid=2hQyd8zOIhwHsM&amp;tbnid=OtXvaV5x-ytx5M:&amp;ved=0CAUQjRw&amp;url=http://www.liveinternet.ru/tags/%ED%E5%F5%EE%F0%EE%F8%E0%FF+%EA%E2%E0%F0%F2%E8%F0%E0/&amp;ei=TlU6U6KnG6Ho4QSAn4HAAg&amp;bvm=bv.63934634,d.bGE&amp;psig=AFQjCNGt0PSeZJrM6fsn9wBXXit6ncx6TQ&amp;ust=1396418172331681" TargetMode="External"/><Relationship Id="rId5" Type="http://schemas.openxmlformats.org/officeDocument/2006/relationships/image" Target="../media/image50.jpeg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73;&#1091;&#1083;&#1075;&#1072;&#1082;&#1086;&#1074;\&#1053;&#1086;&#1074;&#1072;&#1103;%20&#1087;&#1072;&#1087;&#1082;&#1072;\myzuka.ru_13_ewe_pro_lubov.mp3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73;&#1091;&#1083;&#1075;&#1072;&#1082;&#1086;&#1074;\&#1053;&#1086;&#1074;&#1072;&#1103;%20&#1087;&#1072;&#1087;&#1082;&#1072;\lyublyu_etu_muzyku_-_Krasivaya_lirichnaya_muzyka_(get-tune.net).mp3" TargetMode="Externa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10" Type="http://schemas.openxmlformats.org/officeDocument/2006/relationships/image" Target="../media/image8.jpeg"/><Relationship Id="rId4" Type="http://schemas.openxmlformats.org/officeDocument/2006/relationships/slide" Target="slide4.xml"/><Relationship Id="rId9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aharsis.ru/kultur/bulgakov/b_sod.htm" TargetMode="External"/><Relationship Id="rId3" Type="http://schemas.openxmlformats.org/officeDocument/2006/relationships/hyperlink" Target="http://ru.wikipedia.org/wiki/%D0%91%D1%83%D0%BB%D0%B3%D0%B0%D0%BA%D0%BE%D0%B2,_%D0%9C%D0%B8%D1%85%D0%B0%D0%B8%D0%BB_%D0%90%D1%84%D0%B0%D0%BD%D0%B0%D1%81%D1%8C%D0%B5%D0%B2%D0%B8%D1%87" TargetMode="External"/><Relationship Id="rId7" Type="http://schemas.openxmlformats.org/officeDocument/2006/relationships/hyperlink" Target="http://audioguide.spb.ru/index.php?option=com_content&amp;view=article&amp;id=63&amp;Itemid=57;%20text/html;%20charset=windows-1251" TargetMode="External"/><Relationship Id="rId2" Type="http://schemas.openxmlformats.org/officeDocument/2006/relationships/hyperlink" Target="http://www.lookatme.ru/flow/posts/photo-radar/65048-moskva-bulgakova-istoricheskie-mesta-moskvyi-roma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lgakovmuseum.ru/" TargetMode="External"/><Relationship Id="rId11" Type="http://schemas.openxmlformats.org/officeDocument/2006/relationships/hyperlink" Target="http://primetour.ua/ru/excursions/kiev/Kiev-Bulgakova--doma-i-ulitsyi-Mastera.html" TargetMode="External"/><Relationship Id="rId5" Type="http://schemas.openxmlformats.org/officeDocument/2006/relationships/hyperlink" Target="http://bulgakov.org.ua/" TargetMode="External"/><Relationship Id="rId10" Type="http://schemas.openxmlformats.org/officeDocument/2006/relationships/hyperlink" Target="http://tanyacher.livejournal.com/53345.html" TargetMode="External"/><Relationship Id="rId4" Type="http://schemas.openxmlformats.org/officeDocument/2006/relationships/hyperlink" Target="http://www.bulgakov.ru/" TargetMode="External"/><Relationship Id="rId9" Type="http://schemas.openxmlformats.org/officeDocument/2006/relationships/hyperlink" Target="http://www.interesniy.kiev.ua/znamenitye-kievlyane/pisateli-i-poety/mihail-bulgakov/kiev-bulgakova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1.gstatic.com/images?q=tbn:ANd9GcS9lxojQVWzxf0nyacZOZcg-tVR8WTGVlerKkKidwrCZSIXIxV3TQ" TargetMode="External"/><Relationship Id="rId3" Type="http://schemas.openxmlformats.org/officeDocument/2006/relationships/hyperlink" Target="https://encrypted-tbn2.gstatic.com/images?q=tbn:ANd9GcRQrPzsmA3tguKkXWF2N7xXgKNFErnviKSNfADgvIWk5NbW-_y55w" TargetMode="External"/><Relationship Id="rId7" Type="http://schemas.openxmlformats.org/officeDocument/2006/relationships/hyperlink" Target="https://encrypted-tbn0.gstatic.com/images?q=tbn:ANd9GcShXc3SzMgvK9NOrkVmsI2bH2QrO4euDvvhpB02rXQ88q4WbRbUCg" TargetMode="External"/><Relationship Id="rId2" Type="http://schemas.openxmlformats.org/officeDocument/2006/relationships/hyperlink" Target="https://encrypted-tbn1.gstatic.com/images?q=tbn:ANd9GcTfYyH27pz0b9XN_49RxtZjLjDPJf7Wj7GRXReEBQ0eyTJ2i7G4P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n3.gstatic.com/images?q=tbn:ANd9GcQyQpOFB4Dfvy9vqFBoZx0ZncUJvM1tQEJIOyl3vOYljRA6lAG_Kw" TargetMode="External"/><Relationship Id="rId5" Type="http://schemas.openxmlformats.org/officeDocument/2006/relationships/hyperlink" Target="https://encrypted-tbn0.gstatic.com/images?q=tbn:ANd9GcSIj6ohbpOEirDnJfHQz6wbLcugZEzaRYo7d9I0tcl3bY-5RBPktw" TargetMode="External"/><Relationship Id="rId10" Type="http://schemas.openxmlformats.org/officeDocument/2006/relationships/hyperlink" Target="http://www.deathmask.kiev.ua/ru_ver/intro.html" TargetMode="External"/><Relationship Id="rId4" Type="http://schemas.openxmlformats.org/officeDocument/2006/relationships/hyperlink" Target="https://encrypted-tbn3.gstatic.com/images?q=tbn:ANd9GcQ-3U0yyfP4ybrvXa_UKLwxjMHL9bdGxymwTNU4CJVixGVSCL--Q" TargetMode="External"/><Relationship Id="rId9" Type="http://schemas.openxmlformats.org/officeDocument/2006/relationships/hyperlink" Target="https://encryptedtbn2.gstatic.com/images?q=tbn:ANd9GcReg6LcDkM7wngGzHKms1K9GY2uzRph0GS9urHEPHKXIPTEm36ThQ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141&amp;ndsp=2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p3tebe.com/dl.php?dl=39446327" TargetMode="External"/><Relationship Id="rId2" Type="http://schemas.openxmlformats.org/officeDocument/2006/relationships/hyperlink" Target="http://mp3tebe.com/files/39446327/Anna+Ahmatova+-+Venok+mertvym.+3.+Pamyati+M.+A.+Bulgakova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t-tune.net/?a=music&amp;q=%F1%E0%F3%ED%E4%F2%F0%E5%EA+%EA+%F4%E8%EB%FC%EC%F3+%EC%EE%F0%F4%E8%E9" TargetMode="External"/><Relationship Id="rId5" Type="http://schemas.openxmlformats.org/officeDocument/2006/relationships/hyperlink" Target="http://get-tune.net/?a=music&amp;q=%E3%E8%EC%ED+%EA%E8%E5%E2%E0" TargetMode="External"/><Relationship Id="rId4" Type="http://schemas.openxmlformats.org/officeDocument/2006/relationships/hyperlink" Target="http://www.audiopoisk.com/track/ludmila-sen4ina/mp3/beloi-akacii-grozda-du6istie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73;&#1091;&#1083;&#1075;&#1072;&#1082;&#1086;&#1074;\&#1053;&#1086;&#1074;&#1072;&#1103;%20&#1087;&#1072;&#1087;&#1082;&#1072;\gimn_Kieva_-_YAk_tebe_ne_lyubiti_Kieve_m_j_(get-tune.net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73;&#1091;&#1083;&#1075;&#1072;&#1082;&#1086;&#1074;\&#1053;&#1086;&#1074;&#1072;&#1103;%20&#1087;&#1072;&#1087;&#1082;&#1072;\l_senchina_-_beloj_akacii_grozdja_dushistie_(zvukoff.ru)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73;&#1091;&#1083;&#1075;&#1072;&#1082;&#1086;&#1074;\&#1053;&#1086;&#1074;&#1072;&#1103;%20&#1087;&#1072;&#1087;&#1082;&#1072;\gimn_Kieva_-_YAk_tebe_ne_lyubiti_Kieve_m_j_(get-tune.net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73;&#1091;&#1083;&#1075;&#1072;&#1082;&#1086;&#1074;\&#1053;&#1086;&#1074;&#1072;&#1103;%20&#1087;&#1072;&#1087;&#1082;&#1072;\&#1040;&#1083;&#1077;&#1082;&#1089;&#1072;&#1085;&#1076;&#1088;+&#1042;&#1077;&#1088;&#1090;&#1080;&#1085;&#1089;&#1082;&#1080;&#1081;+-+&#1050;&#1086;&#1082;&#1072;&#1080;&#1085;&#1077;&#1090;&#1082;&#1072;+(&#1041;&#1077;&#1079;+&#1057;&#1083;&#1086;&#1074;)+%5b&#1089;+&#1089;&#1072;&#1081;&#1090;&#1072;+www.ololo.fm%5d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4005064"/>
            <a:ext cx="5400600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Михаил Булгаков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475656" y="4719266"/>
            <a:ext cx="5587008" cy="8048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 следам мастера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 descr="5.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07704" y="260648"/>
            <a:ext cx="5486400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42900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Воспоминания Татьяны Николаевны Лаппа, первой жены писателя: "Когда мы после Никольского попали в Вязьму, Михаил начал регулярно по ночам писать. Сначала я думала, что он пишет пространные письма к своим родным и друзьям в Киев и Москву. Я осторожно спросила, чем он так занимается, на это он постарался ответить уклончиво и ничего не сказал. А когда я стала настаивать на том, чтобы он поделился со мною, Михаил ответил приблизительно так: "Я пишу рассказ об одном враче, который болен. А так как ты человек слишком впечатлительный, то, когда я прочту это, в твою голову обязательно придет мысль, что в рассказе идет речь обо мне". 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 descr="герб вязьмы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13517" cy="1928802"/>
          </a:xfrm>
          <a:prstGeom prst="rect">
            <a:avLst/>
          </a:prstGeom>
        </p:spPr>
      </p:pic>
      <p:pic>
        <p:nvPicPr>
          <p:cNvPr id="6" name="Рисунок 5" descr="лаппа.jpg"/>
          <p:cNvPicPr>
            <a:picLocks noChangeAspect="1"/>
          </p:cNvPicPr>
          <p:nvPr/>
        </p:nvPicPr>
        <p:blipFill>
          <a:blip r:embed="rId5" cstate="print"/>
          <a:srcRect b="9202"/>
          <a:stretch>
            <a:fillRect/>
          </a:stretch>
        </p:blipFill>
        <p:spPr>
          <a:xfrm>
            <a:off x="2771800" y="0"/>
            <a:ext cx="3384376" cy="33928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вязьмы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13517" cy="1928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8864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Будучи в Вязьме, Михаил Афанасьевич Булгаков начал писать свои первые рассказы. </a:t>
            </a:r>
          </a:p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Темой для рассказов молодого писателя была врачебная жизнь.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Морфи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1988840"/>
            <a:ext cx="8064896" cy="4532963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вязьмы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13517" cy="1928802"/>
          </a:xfrm>
          <a:prstGeom prst="rect">
            <a:avLst/>
          </a:prstGeom>
        </p:spPr>
      </p:pic>
      <p:pic>
        <p:nvPicPr>
          <p:cNvPr id="3" name="Рисунок 2" descr="тень в вязьм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227" y="0"/>
            <a:ext cx="4833773" cy="70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348880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1918 году здоровье Булгакова подорвалось. По этой причине он был уволен из Вязьмы.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справка 7">
            <a:hlinkClick r:id="rId6" action="ppaction://hlinksldjump" highlightClick="1"/>
          </p:cNvPr>
          <p:cNvSpPr/>
          <p:nvPr/>
        </p:nvSpPr>
        <p:spPr>
          <a:xfrm rot="240000">
            <a:off x="1210403" y="4555135"/>
            <a:ext cx="1343788" cy="700055"/>
          </a:xfrm>
          <a:prstGeom prst="actionButtonHelp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9800000" scaled="0"/>
          </a:gradFill>
          <a:ln/>
          <a:scene3d>
            <a:camera prst="orthographicFront">
              <a:rot lat="0" lon="21599994" rev="3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Памятник «Тень Булгакова» в Вязьме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Александр+Вертинский+-+Кокаинетка+(Без+Слов)+[с+сайта+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828584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женой Михаил Булгаков уезжает жить в Киев, где занимается частной врачебной практикой.  В  «городе начала земли русской» Михаил Булгаков становится невольным свидетелем ужасов гражданской войны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94928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События тех дней произвели на Булгакова глубокие впечатление. Тогда у Михаила Афанасьевича и зародилась идея романа «Белая Гвардия».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в киев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412776"/>
            <a:ext cx="8134350" cy="45720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748464" y="6453336"/>
            <a:ext cx="395536" cy="404664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8900000">
              <a:schemeClr val="tx2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ерб влад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43042" cy="2000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0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Первоначально Булгакова мобилизовали в Красную Армию. В ходе уличных боев он переходит на сторону белых, поступив в Добровольческую армию. Его назначают начальником санитарной части 3-го Терского казачьего полка и отправляют на Северный Кавказ.</a:t>
            </a:r>
            <a:endParaRPr lang="ru-RU" sz="2000" dirty="0"/>
          </a:p>
        </p:txBody>
      </p:sp>
      <p:pic>
        <p:nvPicPr>
          <p:cNvPr id="6" name="Рисунок 5" descr="ljv ufdhbkjd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3929" y="2276872"/>
            <a:ext cx="513007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204864"/>
            <a:ext cx="3995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«...Мы заняли в доме Гавриловых комнату» -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воспоминаний Т.Н. Лаппа. Добротный двухэтажный дом генерала Гаврилова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большим двором и капитальным забором городские власти решили использовать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детское учреждение. «Дом генеральши,- вспоминала Т.Н. Лаппа,- забрали под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сад... Нам дали неплохую комнату, около самого театра - на Слепцовской...».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bronepo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144000" y="17008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ерб влад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43042" cy="2000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373216"/>
            <a:ext cx="8316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«Братья Турбины», - писал Булгаков двоюродному брату Константину Булгакову, - четыре раза шли с треском успеха. Театр гремел, публика хлопала, кричала «Автора!».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Bulg04театр вл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1497" y="1988840"/>
            <a:ext cx="575556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91680" y="0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Владикавказе Михаил Афанасьевич Булгаков заведовал в театре литературным отделом, именно благодаря этому он начал писать свои первые произведения, которые ставились на сцене Русского театра, и имели большой успех у горожан. Здесь были поставлены его первые пьесы «Братья Турбины», «Самооборона», «Сыновья муллы», «Парижские коммунары». 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3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ерб вла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3042" cy="2000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332656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Афанасьевич Булгаков и Татьяна  Николаевна Лаппа среди актеров театра во Владикавказе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театр. сре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276872"/>
            <a:ext cx="684923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 владикав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7301" y="0"/>
            <a:ext cx="6456699" cy="483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герб влад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43042" cy="2000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501317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письма  М.А. Булгакова двоюродному брату Косте: «... Я живу в скверной комнате на Слепцовской улице, д.9, кв.2. Жил в хорошей, имел письменный стол, теперь не имею и пишу при керосиновой лампе»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мем. табл..png"/>
          <p:cNvPicPr>
            <a:picLocks noChangeAspect="1"/>
          </p:cNvPicPr>
          <p:nvPr/>
        </p:nvPicPr>
        <p:blipFill>
          <a:blip r:embed="rId6" cstate="print"/>
          <a:srcRect l="22073" t="8217" b="9610"/>
          <a:stretch>
            <a:fillRect/>
          </a:stretch>
        </p:blipFill>
        <p:spPr>
          <a:xfrm>
            <a:off x="7812360" y="2636912"/>
            <a:ext cx="1118582" cy="79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0"/>
            <a:ext cx="64087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Дом Булгакова. Ул. Слепцовская (ныне Маяковского) 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ерб влад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43042" cy="2000240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820472" y="6381328"/>
            <a:ext cx="323528" cy="4766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8900000">
              <a:schemeClr val="tx2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lgakov-i-Vladikavkaz.jpg"/>
          <p:cNvPicPr>
            <a:picLocks noChangeAspect="1"/>
          </p:cNvPicPr>
          <p:nvPr/>
        </p:nvPicPr>
        <p:blipFill>
          <a:blip r:embed="rId5" cstate="print"/>
          <a:srcRect l="7992" r="6098" b="4851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060848"/>
            <a:ext cx="4499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Зимой 1920 года Булгаков заболел тифом. Только благодаря усилиям жены он остался в живых.  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Михаил Афанасьевич поправился, жизнь во  Владикавказе заметно изменилась. 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"Был май месяц… приехали коммунисты, какая-то комиссия, разыскивали белогвардейцев… Я вообще не понимаю, как он в тот год жив остался -- его десять раз могли опознать!" Решили срочно покинуть Владикавказ.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748464" y="6453336"/>
            <a:ext cx="395536" cy="404664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8900000">
              <a:schemeClr val="tx2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сентября 1921 года, после тяжелых жизненных потрясений и полных невзгод скитаний, Михаил Афанасьевич Булгаков "приехал без денег, без вещей в Москву, чтобы остаться в ней навсегда".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5157773"/>
            <a:ext cx="824440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Москве написаны и всеми любимые произведения "Записки на манжетах", "Собачье сердце", "Бег", "Мольер", "Театральный роман", "Мастер и Маргарита« и др. Многие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булгаковские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строки дышат прелестью, тайной, болью и весельем московских улиц и переулков, дворов и домов. </a:t>
            </a:r>
          </a:p>
        </p:txBody>
      </p:sp>
      <p:pic>
        <p:nvPicPr>
          <p:cNvPr id="8194" name="Picture 2" descr="Арбатская площадь"/>
          <p:cNvPicPr>
            <a:picLocks noChangeAspect="1" noChangeArrowheads="1"/>
          </p:cNvPicPr>
          <p:nvPr/>
        </p:nvPicPr>
        <p:blipFill>
          <a:blip r:embed="rId5" cstate="print">
            <a:grayscl/>
            <a:lum contrast="20000"/>
          </a:blip>
          <a:srcRect b="15686"/>
          <a:stretch>
            <a:fillRect/>
          </a:stretch>
        </p:blipFill>
        <p:spPr bwMode="auto">
          <a:xfrm>
            <a:off x="0" y="1916832"/>
            <a:ext cx="466879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Program Files\Server\files\Русская литература ХХ века\Булгаков М. А\Материалы к биографии\L01_05_12_02_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916832"/>
            <a:ext cx="38509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vuki_goroda_-_SHum_gorodskoj_ulicy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540552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ой филь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56107" y="836712"/>
            <a:ext cx="9224225" cy="5184576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1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3861048"/>
            <a:ext cx="8352928" cy="266429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«Однажды весною, в час небывало жаркого заката, в Москве, на Патриарших прудах, появились два гражданина". Так начинается роман "Мастер и Маргарита", так начиналась Москва для Михаила Булгакова. В  радиусе километра и "Варьете", и "Грибоедов",  в Малом Козихинском переулке,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Южинском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переулке жила сестра писателя Вера, на Малой Бронной происходили события, описанные Булгаковым в рассказе "Спиритический сеанс ".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38500"/>
            <a:ext cx="3382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"    </a:t>
            </a:r>
          </a:p>
        </p:txBody>
      </p:sp>
      <p:pic>
        <p:nvPicPr>
          <p:cNvPr id="13" name="Picture 4" descr="Патриаршие пруды">
            <a:hlinkClick r:id="rId4" tooltip="Патриаршие пруды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-1"/>
            <a:ext cx="6120680" cy="408045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9969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0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«...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Недалеко от дома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302-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бис, на той же Садовой, в кабинете финансового директора Варьете Римского находились двое: сам Римский и администратор Варьете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Варенуха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 algn="just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Варьете в романе – здание бывшего цирка братьев Никитиных (построено в 1911г.), в котором с 1926 по 1935 гг. располагался Московский Мюзик-холл. (С 1965 г. в перестроенном здании находится Московский театр Сатиры.)</a:t>
            </a:r>
          </a:p>
        </p:txBody>
      </p:sp>
      <p:pic>
        <p:nvPicPr>
          <p:cNvPr id="9" name="Рисунок 8" descr="iXed-6hNX3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21"/>
          <a:stretch>
            <a:fillRect/>
          </a:stretch>
        </p:blipFill>
        <p:spPr>
          <a:xfrm>
            <a:off x="1763688" y="2371996"/>
            <a:ext cx="6552728" cy="4081340"/>
          </a:xfrm>
          <a:prstGeom prst="rect">
            <a:avLst/>
          </a:prstGeom>
        </p:spPr>
      </p:pic>
      <p:pic>
        <p:nvPicPr>
          <p:cNvPr id="10" name="регтай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144000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8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2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jWN64AzhDJ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79"/>
          <a:stretch>
            <a:fillRect/>
          </a:stretch>
        </p:blipFill>
        <p:spPr>
          <a:xfrm>
            <a:off x="3059832" y="620688"/>
            <a:ext cx="6552728" cy="386104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149080"/>
            <a:ext cx="88204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Старинный двухэтажный дом кремового цвета помещался на бульварном кольце в глубине чахлого сада, отделенного от тротуара кольца резною чугунною решеткой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772816"/>
            <a:ext cx="3563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Грибоедова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 в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Мастере и Маргарите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один из адресов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МАССОЛИТа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рестораном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Грибоедов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Реальным прототипом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Грибоедова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романе стал дом 25 по Тверскому бульвару, который был известен как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Герцена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endParaRPr lang="en-US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661248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дом в романе загорелся после обильного и роскошного, но крайне непродолжительного обеда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Коровьева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Бегемота , и “здание сгорело дотла... Одни головешки!”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tatic-maps.yandex.ru/1.x/?ll=37.5936410,55.7668100&amp;pt=37.5936410,55.7668100&amp;size=260,200&amp;spn=0.002,0.002&amp;l=map&amp;lang=ru-R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-799" b="16054"/>
          <a:stretch>
            <a:fillRect/>
          </a:stretch>
        </p:blipFill>
        <p:spPr bwMode="auto">
          <a:xfrm>
            <a:off x="1187624" y="2490646"/>
            <a:ext cx="7321390" cy="436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35696" y="0"/>
            <a:ext cx="7020272" cy="263691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Большой Садовой, 10, кв. 50 было первое московское жилье Булгакова. Писатель со своей первой женой Т. Н.  Лаппа жил в этом доме с конца сентября 1921 до осени 1924 года. Быт московской коммунальной квартиры оставил у Булгакова тяжелое впечатление, о чем можно судить по его произведениям "Самогонное озеро", "№ 13-дом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Эльпитрабкоммуна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и др. Описана квартира и в романе "Мастер и Маргарита".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38500"/>
            <a:ext cx="3382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"    </a:t>
            </a:r>
          </a:p>
        </p:txBody>
      </p:sp>
      <p:pic>
        <p:nvPicPr>
          <p:cNvPr id="39938" name="Picture 2" descr="«Булгаковский дом»">
            <a:hlinkClick r:id="rId6" tooltip="«Булгаковский дом»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2996952"/>
            <a:ext cx="4536504" cy="3024336"/>
          </a:xfrm>
          <a:prstGeom prst="rect">
            <a:avLst/>
          </a:prstGeom>
          <a:noFill/>
        </p:spPr>
      </p:pic>
      <p:pic>
        <p:nvPicPr>
          <p:cNvPr id="39940" name="Picture 4" descr="«Булгаковский дом»">
            <a:hlinkClick r:id="rId8" tooltip="«Булгаковский дом»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2924944"/>
            <a:ext cx="2304256" cy="3465047"/>
          </a:xfrm>
          <a:prstGeom prst="rect">
            <a:avLst/>
          </a:prstGeom>
          <a:noFill/>
        </p:spPr>
      </p:pic>
      <p:pic>
        <p:nvPicPr>
          <p:cNvPr id="10" name="Picture 2" descr="http://static-maps.yandex.ru/1.x/?ll=37.5936410,55.7668100&amp;pt=37.5936410,55.7668100&amp;size=260,200&amp;spn=0.002,0.002&amp;l=map&amp;lang=ru-R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-799" b="16054"/>
          <a:stretch>
            <a:fillRect/>
          </a:stretch>
        </p:blipFill>
        <p:spPr bwMode="auto">
          <a:xfrm>
            <a:off x="1259632" y="2521768"/>
            <a:ext cx="7200800" cy="433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stretch>
            <a:fillRect l="-3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2060848"/>
            <a:ext cx="30243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письма Михаила Булгакова сестре Вере от 24 марта 1922 года: "…Самый ужасный вопрос в Москве - квартирный. Живу в комнате, оставленной мне по отъезде Андреем Земским.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Садовая, 10, кв. 50. Комната скверная, соседство тоже, оседлым себя не чувствую, устроиться в нее стоило больших хлопот…"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справка 8">
            <a:hlinkClick r:id="rId5" action="ppaction://hlinksldjump" highlightClick="1"/>
          </p:cNvPr>
          <p:cNvSpPr/>
          <p:nvPr/>
        </p:nvSpPr>
        <p:spPr>
          <a:xfrm>
            <a:off x="7092280" y="404664"/>
            <a:ext cx="792088" cy="1080120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isometricTopUp">
              <a:rot lat="20400000" lon="204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нехорошая квартира.jpg"/>
          <p:cNvPicPr>
            <a:picLocks noChangeAspect="1"/>
          </p:cNvPicPr>
          <p:nvPr/>
        </p:nvPicPr>
        <p:blipFill>
          <a:blip r:embed="rId6" cstate="print"/>
          <a:srcRect l="9549"/>
          <a:stretch>
            <a:fillRect/>
          </a:stretch>
        </p:blipFill>
        <p:spPr>
          <a:xfrm>
            <a:off x="3347864" y="0"/>
            <a:ext cx="3410528" cy="5027425"/>
          </a:xfrm>
          <a:prstGeom prst="rect">
            <a:avLst/>
          </a:prstGeom>
        </p:spPr>
      </p:pic>
      <p:pic>
        <p:nvPicPr>
          <p:cNvPr id="2" name="Рисунок 1" descr="дом в 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62991" y="1885928"/>
            <a:ext cx="3381009" cy="497207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l="-2000" t="-47000" r="-2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2060848"/>
            <a:ext cx="7956376" cy="3960440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100" name="Picture 4" descr="http://www.bulgakov.ru/galleries/msk/photoes/015_flat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2381250" cy="3171825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-1669688"/>
            <a:ext cx="3337452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9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  </a:t>
            </a:r>
          </a:p>
        </p:txBody>
      </p:sp>
      <p:pic>
        <p:nvPicPr>
          <p:cNvPr id="4102" name="Picture 6" descr="Комната, где жил Булгаков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64088" y="2420888"/>
            <a:ext cx="2376264" cy="3238808"/>
          </a:xfrm>
          <a:prstGeom prst="rect">
            <a:avLst/>
          </a:prstGeom>
          <a:noFill/>
        </p:spPr>
      </p:pic>
      <p:pic>
        <p:nvPicPr>
          <p:cNvPr id="4104" name="Picture 8" descr="Файл:Museumofbulgakov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2328" y="2420888"/>
            <a:ext cx="2160240" cy="322689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619672" y="1"/>
            <a:ext cx="7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марта 2007 года в квартире № 50 Правительством города Москвы учреждён первый в России Музей М. А. Булгакова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8" name="Picture 12" descr="https://encrypted-tbn1.gstatic.com/images?q=tbn:ANd9GcQqSrughz5_EaOkE02Oh7aY61z-wH_SvBgfrGJRb13EUkYc5kK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2924944"/>
            <a:ext cx="3632491" cy="2448272"/>
          </a:xfrm>
          <a:prstGeom prst="rect">
            <a:avLst/>
          </a:prstGeom>
          <a:noFill/>
        </p:spPr>
      </p:pic>
      <p:sp>
        <p:nvSpPr>
          <p:cNvPr id="15" name="Нашивка 14"/>
          <p:cNvSpPr/>
          <p:nvPr/>
        </p:nvSpPr>
        <p:spPr>
          <a:xfrm>
            <a:off x="8100392" y="2780928"/>
            <a:ext cx="827584" cy="2160240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http://www.bulgakov.ru/galleries/msk/photoes/001_hom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852936"/>
            <a:ext cx="3357013" cy="2520280"/>
          </a:xfrm>
          <a:prstGeom prst="rect">
            <a:avLst/>
          </a:prstGeom>
          <a:noFill/>
        </p:spPr>
      </p:pic>
      <p:pic>
        <p:nvPicPr>
          <p:cNvPr id="4099" name="Picture 3" descr="http://www.bulgakov.ru/galleries/msk/photoes/004_voland_liv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2924943"/>
            <a:ext cx="3312368" cy="2486763"/>
          </a:xfrm>
          <a:prstGeom prst="rect">
            <a:avLst/>
          </a:prstGeom>
          <a:noFill/>
        </p:spPr>
      </p:pic>
      <p:pic>
        <p:nvPicPr>
          <p:cNvPr id="4106" name="Picture 10" descr="http://img1.liveinternet.ru/images/attach/c/5/85/771/85771313_0_6cfa2_58a2b244_X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2852936"/>
            <a:ext cx="3651251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62" name="Picture 2" descr="Москва Булгакова, исторические места Москвы романа. Изображение №13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0"/>
            <a:ext cx="6192688" cy="459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79712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Мансуровский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д. 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581128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жили  друзья Булгакова, и  сам он часто у них бывал.  Железные ворота наглухо перекрывают вход во дворик,  и лишь заглядывая в их щели, можно увидеть тот подвальчик, где, по-видимому,  и жил  мастер. </a:t>
            </a:r>
          </a:p>
        </p:txBody>
      </p:sp>
      <p:pic>
        <p:nvPicPr>
          <p:cNvPr id="7" name="myzuka.ru_13_ewe_pro_lub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144000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000"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E:\екатерина александровна\Jxiv6iHimtIr7kpfacHK_A-article.jpg"/>
          <p:cNvPicPr>
            <a:picLocks noChangeAspect="1" noChangeArrowheads="1"/>
          </p:cNvPicPr>
          <p:nvPr/>
        </p:nvPicPr>
        <p:blipFill>
          <a:blip r:embed="rId4" cstate="print"/>
          <a:srcRect b="14706"/>
          <a:stretch>
            <a:fillRect/>
          </a:stretch>
        </p:blipFill>
        <p:spPr bwMode="auto">
          <a:xfrm>
            <a:off x="4860032" y="3789040"/>
            <a:ext cx="3966140" cy="253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6016" y="332656"/>
            <a:ext cx="442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 след герои романа оставляют на Ленинских (Воробьевых) горах. Рядом с Маргаритой от свиста Фагота "с корнем вырвало дубовое дерево, и земля покрылась трещинами до самой реки. Огромный пласт берега, вместе с пристанью и рестораном, высадило в реку. Вода в ней вскипела, взметнулась, и на противоположный берег, зеленый и низменный, выплеснуло целый речной трамвай с совершенно невредимыми пассажирами". </a:t>
            </a:r>
          </a:p>
        </p:txBody>
      </p:sp>
      <p:pic>
        <p:nvPicPr>
          <p:cNvPr id="13" name="Рисунок 12" descr="SS1054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44824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1907704" y="404664"/>
            <a:ext cx="720080" cy="64807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013176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прощался с Москвой, "глядя на раскинувшийся за рекою город с ломаным солнцем, сверкающим в тысячах окон, обращенных на запад, на пряничные башни Девичьего монастыря.</a:t>
            </a:r>
            <a:endParaRPr lang="ru-R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8000"/>
            <a:lum/>
          </a:blip>
          <a:srcRect/>
          <a:stretch>
            <a:fillRect l="-5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1720" y="1268760"/>
            <a:ext cx="5544616" cy="5040560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2..jpg"/>
          <p:cNvPicPr>
            <a:picLocks noChangeAspect="1"/>
          </p:cNvPicPr>
          <p:nvPr/>
        </p:nvPicPr>
        <p:blipFill>
          <a:blip r:embed="rId5" cstate="print"/>
          <a:srcRect l="13076"/>
          <a:stretch>
            <a:fillRect/>
          </a:stretch>
        </p:blipFill>
        <p:spPr>
          <a:xfrm>
            <a:off x="6985188" y="0"/>
            <a:ext cx="2158812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33056"/>
            <a:ext cx="245934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39752" y="1484784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1929-1930 годах не было поставлено   ни одной пьесы Булгакова, в печати не появилось ни единой его строки. Он обратился с письмом к Сталину с просьбой разрешить ему выехать из страны или дать возможность зарабатывать на жизнь. После этого работал в МХАТ и Большом театрах.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4581128"/>
            <a:ext cx="475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здоровья М. Булгакова резко ухудшается. Врачи диагностируют у него гипертонический нефросклероз.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lyublyu_etu_muzyku_-_Krasivaya_lirichnaya_muzyk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756576" y="23488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19672" y="0"/>
            <a:ext cx="7200800" cy="2132856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0"/>
            <a:ext cx="70567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Булгаков продолжает употреблять морфий, прописанный ему в 1924 году, с целью снятия болевых симптомов. В этот же период писатель начинает диктовать жене (это уже его третья жена - Елена Сергеевна Нюрнберг-Шиловская, для которой этот брак тоже быть третьим) последние варианты романа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и Маргарита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Последние правки он сделал 13 февраля.</a:t>
            </a:r>
          </a:p>
        </p:txBody>
      </p:sp>
      <p:pic>
        <p:nvPicPr>
          <p:cNvPr id="9" name="Рисунок 8" descr="8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276872"/>
            <a:ext cx="5400600" cy="428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0826" y="188640"/>
            <a:ext cx="2643174" cy="461665"/>
          </a:xfrm>
          <a:prstGeom prst="rect">
            <a:avLst/>
          </a:prstGeom>
          <a:noFill/>
          <a:effectLst>
            <a:outerShdw blurRad="50800" dist="50800" dir="7800000" algn="ctr" rotWithShape="0">
              <a:schemeClr val="tx1">
                <a:alpha val="99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Маршрутный лист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4282" y="2500306"/>
            <a:ext cx="2357454" cy="1320016"/>
            <a:chOff x="214282" y="2500306"/>
            <a:chExt cx="2357454" cy="1320016"/>
          </a:xfrm>
        </p:grpSpPr>
        <p:pic>
          <p:nvPicPr>
            <p:cNvPr id="5" name="Рисунок 4" descr="Киевская_губерния_изд_Сукачова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282" y="2500306"/>
              <a:ext cx="1214414" cy="13200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57290" y="3071810"/>
              <a:ext cx="1214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4" action="ppaction://hlinksldjump"/>
                </a:rPr>
                <a:t>Киев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00166" y="50004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Вязьма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герб вязьмы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214290"/>
            <a:ext cx="768914" cy="919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14744" y="6273225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Владикавказ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герб влад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5621738"/>
            <a:ext cx="928693" cy="12362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4810" y="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Москва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герб москвы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642918"/>
            <a:ext cx="800138" cy="947736"/>
          </a:xfrm>
          <a:prstGeom prst="rect">
            <a:avLst/>
          </a:prstGeom>
        </p:spPr>
      </p:pic>
      <p:sp>
        <p:nvSpPr>
          <p:cNvPr id="15" name="Нашивка 14"/>
          <p:cNvSpPr/>
          <p:nvPr/>
        </p:nvSpPr>
        <p:spPr>
          <a:xfrm>
            <a:off x="1763688" y="2708920"/>
            <a:ext cx="288032" cy="288032"/>
          </a:xfrm>
          <a:prstGeom prst="chevron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00254 C 0.02222 -0.01064 0.03229 -0.00671 0.04218 -0.00787 C 0.04896 -0.01064 0.05451 -0.01434 0.06076 -0.01804 C 0.06684 -0.02174 0.075 -0.02197 0.08073 -0.02614 C 0.08402 -0.02845 0.08646 -0.03284 0.08993 -0.03446 C 0.09791 -0.03793 0.09357 -0.03539 0.10382 -0.04464 C 0.10538 -0.04602 0.10833 -0.0488 0.10833 -0.0488 C 0.11093 -0.05874 0.11788 -0.06638 0.12222 -0.0754 C 0.12239 -0.07586 0.12604 -0.09066 0.12691 -0.0939 C 0.13229 -0.11517 0.12378 -0.08303 0.13142 -0.10615 C 0.13455 -0.11564 0.13507 -0.12257 0.13923 -0.13067 C 0.14462 -0.1531 0.14739 -0.17507 0.15 -0.19843 C 0.1493 -0.21901 0.15156 -0.24376 0.14218 -0.2618 C 0.13923 -0.27475 0.13107 -0.2796 0.12534 -0.29047 C 0.1243 -0.29487 0.12239 -0.30504 0.11927 -0.30088 C 0.11788 -0.29903 0.121 -0.29649 0.12222 -0.29464 C 0.12621 -0.28909 0.13229 -0.28469 0.13767 -0.28238 C 0.14305 -0.27729 0.14878 -0.2766 0.15451 -0.2722 C 0.16198 -0.26665 0.16771 -0.26249 0.17604 -0.25995 C 0.18246 -0.25417 0.1875 -0.24861 0.19462 -0.24538 C 0.19809 -0.24191 0.20225 -0.23936 0.20538 -0.2352 C 0.21232 -0.22595 0.20382 -0.23127 0.21302 -0.22711 C 0.21614 -0.22294 0.21909 -0.21901 0.22222 -0.21485 C 0.22378 -0.21277 0.22691 -0.20861 0.22691 -0.20861 C 0.23038 -0.1945 0.22552 -0.20953 0.23298 -0.19843 C 0.23941 -0.18872 0.24166 -0.17785 0.24687 -0.16767 C 0.24791 -0.16351 0.24826 -0.15911 0.25 -0.15541 C 0.25104 -0.15333 0.25225 -0.15148 0.25295 -0.14917 C 0.25503 -0.14269 0.25521 -0.13506 0.25764 -0.12859 C 0.2592 -0.12419 0.2625 -0.12096 0.26371 -0.11633 C 0.26475 -0.11217 0.2651 -0.10777 0.26684 -0.10407 C 0.26875 -0.10037 0.27725 -0.08118 0.2776 -0.07956 C 0.28003 -0.06961 0.28402 -0.06059 0.2868 -0.05088 C 0.29201 -0.03307 0.28715 -0.04371 0.29305 -0.03238 C 0.29722 -0.01573 0.30277 2.58094E-6 0.30694 0.01688 C 0.3125 0.03885 0.31354 0.06221 0.31927 0.08441 C 0.32031 0.10222 0.32205 0.11864 0.32534 0.13575 C 0.32621 0.15009 0.32847 0.16443 0.32847 0.17877 C 0.32847 0.20421 0.32396 0.23427 0.31771 0.25855 C 0.31684 0.26549 0.31458 0.2722 0.31458 0.27914 C 0.31458 0.29556 0.31493 0.31198 0.31614 0.3284 C 0.31823 0.35499 0.34375 0.37118 0.3592 0.38159 C 0.36527 0.38991 0.37257 0.39431 0.38073 0.39801 C 0.38593 0.40842 0.39218 0.4068 0.40069 0.41443 C 0.40712 0.41998 0.41215 0.42553 0.41927 0.42877 C 0.42465 0.43432 0.4309 0.43732 0.43611 0.44311 C 0.44757 0.45583 0.45607 0.47988 0.46076 0.49838 C 0.46337 0.50879 0.47152 0.51017 0.4776 0.5148 C 0.4809 0.51734 0.4868 0.52312 0.4868 0.52312 C 0.4842 0.51156 0.47552 0.50393 0.46996 0.49445 C 0.46007 0.47756 0.46823 0.48589 0.4592 0.47803 C 0.45555 0.47086 0.45243 0.46623 0.44687 0.46161 C 0.4401 0.44334 0.44791 0.46091 0.43923 0.44935 C 0.43368 0.44195 0.43142 0.43224 0.42378 0.42877 C 0.41458 0.42067 0.40555 0.41304 0.39618 0.4061 C 0.38038 0.39454 0.39253 0.40055 0.38229 0.39593 C 0.37743 0.38968 0.37326 0.38645 0.36684 0.38367 C 0.35764 0.36517 0.36979 0.38691 0.3592 0.37558 C 0.34896 0.36471 0.36319 0.37257 0.35156 0.36725 C 0.35052 0.36517 0.34982 0.36286 0.34843 0.36124 C 0.34566 0.358 0.33923 0.35291 0.33923 0.35291 C 0.33698 0.34852 0.33368 0.34505 0.33142 0.34065 C 0.33055 0.3388 0.33073 0.33626 0.33003 0.33441 C 0.32916 0.33233 0.32795 0.33048 0.32691 0.3284 C 0.325 0.32077 0.321 0.31776 0.31927 0.3099 C 0.31493 0.27081 0.3158 0.26133 0.31771 0.20744 C 0.3184 0.19056 0.32882 0.16119 0.33142 0.14176 C 0.3309 0.12673 0.33125 0.1117 0.33003 0.09667 C 0.32882 0.0821 0.32135 0.06591 0.31614 0.05365 C 0.31337 0.04694 0.30573 0.037 0.30382 0.02914 C 0.29826 0.00717 0.28698 -0.01203 0.27916 -0.03238 C 0.27326 -0.04764 0.26753 -0.06383 0.26232 -0.07956 C 0.25885 -0.0902 0.25781 -0.1006 0.25295 -0.11032 C 0.25034 -0.12119 0.24965 -0.13229 0.24687 -0.14293 C 0.24635 -0.1538 0.24566 -0.1649 0.24531 -0.17577 C 0.24462 -0.19959 0.24479 -0.22364 0.24375 -0.24746 C 0.2434 -0.25486 0.23889 -0.2655 0.23767 -0.2722 C 0.23524 -0.28446 0.23333 -0.29649 0.23142 -0.30898 C 0.22986 -0.34251 0.23003 -0.32817 0.23003 -0.35199 " pathEditMode="relative" ptsTypes="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февраля 1940 года друзья и родные постоянно дежурят у постели М. Булгакова, а 10 марта 1940 года Михаил Афанасьевич Булгаков скончался. Официальной причиной  смерти писателя был назван гипертонический нефросклероз.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589240"/>
            <a:ext cx="8244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марта состоялась гражданская панихида в здании Союза Советских писателей. Перед панихидой московский скульптор С. Д. Меркуров снимает с лица М. Булгакова посмертную маску. </a:t>
            </a:r>
          </a:p>
        </p:txBody>
      </p:sp>
      <p:pic>
        <p:nvPicPr>
          <p:cNvPr id="10" name="Рисунок 9" descr="6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340768"/>
            <a:ext cx="603018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 моск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1447499" cy="1714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060848"/>
            <a:ext cx="3779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Булгаков похоронен на Новодевичьем кладбище. На его могиле, по ходатайству его жены Е. С. Булгаковой, был установлен камень, прозванный «голгофой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ранее лежал на могиле Н. В. Гоголя.</a:t>
            </a:r>
          </a:p>
        </p:txBody>
      </p:sp>
      <p:pic>
        <p:nvPicPr>
          <p:cNvPr id="7" name="Рисунок 6" descr="7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97206"/>
            <a:ext cx="4716016" cy="637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Управляющая кнопка: в конец 11">
            <a:hlinkClick r:id="" action="ppaction://hlinkshowjump?jump=endshow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E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900" dirty="0" smtClean="0">
                <a:hlinkClick r:id="rId2"/>
              </a:rPr>
              <a:t>http://www.lookatme.ru/flow/posts/photo-radar/65048-moskva-bulgakova-istoricheskie-mesta-moskvyi-romana</a:t>
            </a:r>
            <a:endParaRPr lang="ru-RU" sz="1900" dirty="0" smtClean="0"/>
          </a:p>
          <a:p>
            <a:r>
              <a:rPr lang="ru-RU" sz="1900" u="sng" dirty="0" smtClean="0">
                <a:hlinkClick r:id="rId3"/>
              </a:rPr>
              <a:t>http://ru.wikipedia.org/wiki/%D0%91%D1%83%D0%BB%D0%B3%D0%B0%D0%BA%D0%BE%D0%B2,_%D0%9C%D0%B8%D1%85%D0%B0%D0%B8%D0%BB_%D0%90%D1%84%D0%B0%D0%BD%D0%B0%D1%81%D1%8C%D0%B5%D0%B2%D0%B8%D1%87</a:t>
            </a:r>
            <a:endParaRPr lang="ru-RU" sz="1900" u="sng" dirty="0" smtClean="0"/>
          </a:p>
          <a:p>
            <a:r>
              <a:rPr lang="ru-RU" sz="1900" dirty="0" smtClean="0">
                <a:hlinkClick r:id="rId4"/>
              </a:rPr>
              <a:t>http://www.bulgakov.ru/</a:t>
            </a:r>
            <a:r>
              <a:rPr lang="ru-RU" sz="1900" dirty="0" smtClean="0"/>
              <a:t>   </a:t>
            </a:r>
          </a:p>
          <a:p>
            <a:r>
              <a:rPr lang="ru-RU" sz="1900" dirty="0" smtClean="0">
                <a:hlinkClick r:id="rId5"/>
              </a:rPr>
              <a:t>http://bulgakov.org.ua/</a:t>
            </a:r>
            <a:r>
              <a:rPr lang="ru-RU" sz="1900" dirty="0" smtClean="0"/>
              <a:t>  </a:t>
            </a:r>
            <a:r>
              <a:rPr lang="ru-RU" sz="1900" b="1" dirty="0" smtClean="0"/>
              <a:t> </a:t>
            </a:r>
            <a:endParaRPr lang="ru-RU" sz="1900" dirty="0" smtClean="0"/>
          </a:p>
          <a:p>
            <a:r>
              <a:rPr lang="ru-RU" sz="1900" dirty="0" smtClean="0">
                <a:hlinkClick r:id="rId6"/>
              </a:rPr>
              <a:t>http://www.bulgakovmuseum.ru/</a:t>
            </a:r>
            <a:endParaRPr lang="ru-RU" sz="1900" dirty="0" smtClean="0"/>
          </a:p>
          <a:p>
            <a:r>
              <a:rPr lang="ru-RU" sz="1900" dirty="0" smtClean="0">
                <a:hlinkClick r:id="rId7"/>
              </a:rPr>
              <a:t>http://audioguide.spb.ru/index.php?option=com_content&amp;view=article&amp;id=63&amp;Itemid=57;%20text/html;%20charset=windows-1251</a:t>
            </a:r>
            <a:endParaRPr lang="ru-RU" sz="1900" dirty="0" smtClean="0"/>
          </a:p>
          <a:p>
            <a:r>
              <a:rPr lang="ru-RU" sz="1900" dirty="0" smtClean="0">
                <a:hlinkClick r:id="rId8"/>
              </a:rPr>
              <a:t>http://www.anaharsis.ru/kultur/bulgakov/b_sod.htm</a:t>
            </a:r>
            <a:endParaRPr lang="ru-RU" sz="1900" dirty="0" smtClean="0"/>
          </a:p>
          <a:p>
            <a:r>
              <a:rPr lang="ru-RU" sz="1900" dirty="0" smtClean="0">
                <a:hlinkClick r:id="rId9"/>
              </a:rPr>
              <a:t>http://www.interesniy.kiev.ua/znamenitye-kievlyane/pisateli-i-poety/mihail-bulgakov/kiev-bulgakova/</a:t>
            </a:r>
            <a:r>
              <a:rPr lang="ru-RU" sz="1900" dirty="0" smtClean="0"/>
              <a:t> </a:t>
            </a:r>
            <a:r>
              <a:rPr lang="ru-RU" sz="1900" dirty="0" smtClean="0">
                <a:hlinkClick r:id="rId10"/>
              </a:rPr>
              <a:t>http://tanyacher.livejournal.com/53345.html</a:t>
            </a:r>
            <a:r>
              <a:rPr lang="ru-RU" sz="1900" dirty="0" smtClean="0"/>
              <a:t>  </a:t>
            </a:r>
            <a:r>
              <a:rPr lang="ru-RU" sz="1900" dirty="0" smtClean="0">
                <a:hlinkClick r:id="rId11"/>
              </a:rPr>
              <a:t>http://primetour.ua/ru/excursions/kiev/Kiev-Bulgakova--doma-i-ulitsyi-Mastera.html</a:t>
            </a:r>
            <a:endParaRPr lang="ru-RU" sz="1900" dirty="0" smtClean="0"/>
          </a:p>
          <a:p>
            <a:r>
              <a:rPr lang="en-US" sz="2000" dirty="0" smtClean="0"/>
              <a:t>http://www.russianculture.ru/formb.asp?ID=23&amp;full</a:t>
            </a:r>
          </a:p>
          <a:p>
            <a:r>
              <a:rPr lang="en-US" sz="2000" dirty="0" smtClean="0"/>
              <a:t>http://moscow-i-ya.livejournal.com/3429.html</a:t>
            </a:r>
          </a:p>
          <a:p>
            <a:r>
              <a:rPr lang="en-US" sz="2000" dirty="0" smtClean="0"/>
              <a:t>https://vk.com/page-18532099_44480096</a:t>
            </a:r>
          </a:p>
          <a:p>
            <a:r>
              <a:rPr lang="en-US" sz="2000" dirty="0" smtClean="0"/>
              <a:t>http://ru.wikipedia.org/wiki/%D0%91%D1%83%D0%BB%D0%B3%D0%B0%D0%BA%D0%BE%D0%B2,_%D0%9C%D0%B8%D1%85%D0%B0%D0%B8%D0%BB_%D0%90%D1%84%D0%B0%D0%BD%D0%B0%D1%81%D1%8C%D0%B5%D0%B2%D0%B8%D1%87</a:t>
            </a:r>
          </a:p>
          <a:p>
            <a:endParaRPr lang="ru-RU" sz="1900" dirty="0" smtClean="0"/>
          </a:p>
          <a:p>
            <a:endParaRPr lang="ru-RU" sz="1900" dirty="0" smtClean="0"/>
          </a:p>
          <a:p>
            <a:endParaRPr lang="ru-RU" sz="2400" dirty="0" smtClean="0"/>
          </a:p>
          <a:p>
            <a:endParaRPr lang="en-US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Видеофайлы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http://www.youtube.com/watch?v=cVj73DaL0lk</a:t>
            </a:r>
          </a:p>
          <a:p>
            <a:endParaRPr lang="ru-RU" sz="2800" dirty="0" smtClean="0"/>
          </a:p>
          <a:p>
            <a:r>
              <a:rPr lang="en-US" sz="2800" dirty="0" smtClean="0"/>
              <a:t>http://www.youtube.com/watch?v=4rHRPwCGW3I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5040559"/>
          </a:xfrm>
        </p:spPr>
        <p:txBody>
          <a:bodyPr>
            <a:normAutofit fontScale="25000" lnSpcReduction="20000"/>
          </a:bodyPr>
          <a:lstStyle/>
          <a:p>
            <a:pPr marL="914400" indent="-914400">
              <a:buNone/>
            </a:pPr>
            <a:endParaRPr lang="ru-RU" sz="4800" dirty="0" smtClean="0"/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hlinkClick r:id="rId2"/>
              </a:rPr>
              <a:t>https://encryptedtbn1.gstatic.com/images?q=tbn:ANd9GcTfYyH27pz0b9XN_49RxtZjLjDPJf7Wj7GRXReEBQ0eyTJ2i7G4PA</a:t>
            </a:r>
            <a:endParaRPr lang="en-US" sz="6400" dirty="0" smtClean="0"/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/>
              <a:t> </a:t>
            </a:r>
            <a:r>
              <a:rPr lang="en-US" sz="6400" dirty="0" smtClean="0">
                <a:hlinkClick r:id="rId3"/>
              </a:rPr>
              <a:t>https://encrypted-tbn2.gstatic.com/images?q=tbn:ANd9GcRQrPzsmA3tguKkXWF2N7xXgKNFErnviKSNfADgvIWk5NbW-_y55w</a:t>
            </a:r>
            <a:endParaRPr lang="en-US" sz="6400" dirty="0" smtClean="0"/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endParaRPr lang="ru-RU" sz="6400" dirty="0" smtClean="0"/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/>
              <a:t> </a:t>
            </a:r>
            <a:r>
              <a:rPr lang="en-US" sz="6400" dirty="0" smtClean="0">
                <a:hlinkClick r:id="rId4"/>
              </a:rPr>
              <a:t>https://encrypted-tbn3.gstatic.com/images?q=tbn:ANd9GcQ-3U0yyfP4ybrvXa_UKLwxjMHL9bdGxymwTNU4CJVixGVSCL--Q</a:t>
            </a:r>
            <a:endParaRPr lang="en-US" sz="6400" dirty="0" smtClean="0"/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hlinkClick r:id="rId5"/>
              </a:rPr>
              <a:t>https://encrypted-tbn0.gstatic.com/images?q=tbn:ANd9GcSIj6ohbpOEirDnJfHQz6wbLcugZEzaRYo7d9I0tcl3bY-5RBPktw</a:t>
            </a:r>
            <a:endParaRPr lang="en-US" sz="6400" dirty="0" smtClean="0"/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hlinkClick r:id="rId6"/>
              </a:rPr>
              <a:t>https://encrypted-tn3.gstatic.com/images?q=tbn:ANd9GcQyQpOFB4Dfvy9vqFBoZx0ZncUJvM1tQEJIOyl3vOYljRA6lAG_Kw</a:t>
            </a:r>
            <a:endParaRPr lang="en-US" sz="6400" dirty="0" smtClean="0"/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/>
              <a:t>https://encrypted-tbn2.gstatic.com/images?q=tbn:ANd9GcSqbSAC8t_y6vf2YGcAFJs5GSwYZI0kEXMR-sq5qKA4iXKhdoyYUA</a:t>
            </a:r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/>
              <a:t>https://encrypted-tbn2.gstatic.com/images?q=tbn:ANd9GcTIxQsHqOBk4Wmz-9E0n4lpyUZi8SDlXGhvvknQhS8MgDcEdfrs2Q</a:t>
            </a:r>
            <a:r>
              <a:rPr lang="ru-RU" sz="6400" dirty="0" smtClean="0"/>
              <a:t> </a:t>
            </a:r>
            <a:r>
              <a:rPr lang="en-US" sz="6400" dirty="0" err="1" smtClean="0"/>
              <a:t>data:image</a:t>
            </a:r>
            <a:r>
              <a:rPr lang="en-US" sz="6400" dirty="0" smtClean="0"/>
              <a:t>/jpeg;base64,/9j/4AAQSkZJRgABAQAAAQABAAD/2wCEAAkGBxQTEhUUExQWFhUXGRwaFxgYGRoYFhoYGhgcHBoXFhccHCggGholHBcXITEhJSksLi4uGB8zODMsNygtLisBCgoKBQUFDgUFDisZExkrKysr</a:t>
            </a:r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hlinkClick r:id="rId7"/>
              </a:rPr>
              <a:t>https://encrypted-tbn0.gstatic.com/images?q=tbn:ANd9GcShXc3SzMgvK9NOrkVmsI2bH2QrO4euDvvhpB02rXQ88q4WbRbUCg</a:t>
            </a:r>
            <a:endParaRPr lang="en-US" sz="6400" dirty="0" smtClean="0"/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/>
              <a:t> </a:t>
            </a:r>
            <a:r>
              <a:rPr lang="en-US" sz="6400" dirty="0" smtClean="0">
                <a:hlinkClick r:id="rId8"/>
              </a:rPr>
              <a:t>https://encrypted-tbn1.gstatic.com/images?q=tbn:ANd9GcS9lxojQVWzxf0nyacZOZcg-tVR8WTGVlerKkKidwrCZSIXIxV3TQ</a:t>
            </a:r>
            <a:endParaRPr lang="en-US" sz="6400" dirty="0" smtClean="0"/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hlinkClick r:id="rId9"/>
              </a:rPr>
              <a:t>https://encryptedtbn2.gstatic.com/images?q=tbn:ANd9GcReg6LcDkM7wngGzHKms1K9GY2uzRph0GS9urHEPHKXIPTEm36ThQ</a:t>
            </a:r>
            <a:endParaRPr lang="ru-RU" sz="6400" dirty="0" smtClean="0"/>
          </a:p>
          <a:p>
            <a:pPr marL="0" indent="-914400"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hlinkClick r:id="rId10"/>
              </a:rPr>
              <a:t>http://www.deathmask.kiev.ua/ru_ver/intro.html</a:t>
            </a:r>
            <a:endParaRPr lang="ru-RU" sz="6400" dirty="0" smtClean="0"/>
          </a:p>
          <a:p>
            <a:pPr marL="0">
              <a:buNone/>
            </a:pPr>
            <a:endParaRPr lang="ru-RU" sz="36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Autofit/>
          </a:bodyPr>
          <a:lstStyle/>
          <a:p>
            <a:pPr marL="324000">
              <a:spcBef>
                <a:spcPts val="0"/>
              </a:spcBef>
            </a:pPr>
            <a:r>
              <a:rPr lang="en-US" sz="1400" dirty="0" smtClean="0"/>
              <a:t>http://www.google.ru/imgres?imgurl=http%3A%2F%2Fs1.afisha.net%2FMediaStorage%2Fd00db02235de4e65bccb7204eb52.jpg&amp;imgrefurl=http%3A%2F%2Fwww.afisha.ru%2Fmsk%2Fmuseum%2F8590%2F&amp;h=315&amp;w=560&amp;tbnid=wt6o8UhXHXg-AM%3A&amp;zoom=1&amp;docid=0-nZ4-2QxhJproM&amp;ei=jsY6U6rBGsfw4QT5oIG4DQ&amp;tbm=isch&amp;ved=0CKQBEIQcMBg&amp;iact=rc&amp;dur=6644&amp;page=2&amp;start=15&amp;ndsp=21</a:t>
            </a:r>
            <a:endParaRPr lang="ru-RU" sz="1400" dirty="0" smtClean="0"/>
          </a:p>
          <a:p>
            <a:pPr marL="324000">
              <a:spcBef>
                <a:spcPts val="0"/>
              </a:spcBef>
            </a:pPr>
            <a:r>
              <a:rPr lang="en-US" sz="1400" dirty="0" smtClean="0"/>
              <a:t>http://www.google.ru/imgres?imgurl=http%3A%2F%2Fljplus.ru%2Fimg4%2Fr%2Fl%2Frlelchitsky%2Fkiev1.jpg&amp;imgrefurl=http%3A%2F%2Fdvarim.livejournal.com%2F43758.html%3Fthread%3D79854&amp;h=500&amp;w=800&amp;tbnid=SgQom7sMMqzqPM%3A&amp;zoom=1&amp;docid=-5UEcls4qF0NgM&amp;itg=1&amp;ei=jsY6U6rBGsfw4QT5oIG4DQ&amp;tbm=isch&amp;ved=0CNQBEIQcMCg&amp;iact=rc&amp;dur=550&amp;page=3&amp;start=36&amp;ndsp=22</a:t>
            </a:r>
          </a:p>
          <a:p>
            <a:pPr marL="324000">
              <a:spcBef>
                <a:spcPts val="0"/>
              </a:spcBef>
            </a:pPr>
            <a:r>
              <a:rPr lang="en-US" sz="1400" dirty="0" smtClean="0"/>
              <a:t>http://www.google.ru/imgres?imgurl=http%3A%2F%2Fstatic-maps.yandex.ru%2F1.x%2F%253Fll%253D37.5936410%2C55.7668100%2526pt%253D37.5936410%2C55.7668100%2526size%253D260%2C200%2526spn%253D0.002%2C0.002%2526l%253Dmap%2526lang%253Dru-Ru&amp;imgrefurl=http%3A%2F%2Fafisha.yandex.ru%2Fmsk%2Fplaces%2F51791%2F&amp;h=200&amp;w=260&amp;tbnid=eHdaYNWLzOQ6eM%3A&amp;zoom=1&amp;docid=YYlRrXptHkhVAM&amp;ei=ycw6U4KoGIeS5ATQjIDgDg&amp;tbm=isch&amp;ved=0CIoBEIQcMCs4ZA&amp;iact=rc&amp;dur=682&amp;page=8&amp;start=</a:t>
            </a:r>
            <a:r>
              <a:rPr lang="en-US" sz="1400" dirty="0" smtClean="0">
                <a:hlinkClick r:id="rId2" action="ppaction://hlinkfile"/>
              </a:rPr>
              <a:t>141&amp;ndsp=20</a:t>
            </a:r>
            <a:endParaRPr lang="ru-RU" sz="1400" dirty="0" smtClean="0"/>
          </a:p>
          <a:p>
            <a:r>
              <a:rPr lang="en-US" sz="1400" dirty="0" smtClean="0"/>
              <a:t>http://www.google.ru/imgres?imgurl=http%3A%2F%2F900igr.net%2Fdatai%2Fliteratura%2FZHizn-Bulgakova%2F0014-019-Lichnaja-zhizn.jpg&amp;imgrefurl=http%3A%2F%2F900igr.net%2Ffotografii%2Fliteratura%2FZHizn-Bulgakova%2F019-Lichnaja-zhizn.html&amp;h=342&amp;w=250&amp;tbnid=qgeAJ4LgMbGYcM%3A&amp;zoom=1&amp;docid=vWNSvc4E5a3FdM&amp;ei=R-I6U9-mGeqI4ASY2oHACA&amp;tbm=isch&amp;ved=0CIABEIQcMA8&amp;iact=rc&amp;dur=154&amp;page=1&amp;start=0&amp;ndsp=16</a:t>
            </a:r>
          </a:p>
          <a:p>
            <a:endParaRPr lang="ru-RU" sz="1400" dirty="0" smtClean="0"/>
          </a:p>
          <a:p>
            <a:pPr marL="324000">
              <a:spcBef>
                <a:spcPts val="0"/>
              </a:spcBef>
            </a:pPr>
            <a:endParaRPr lang="en-US" sz="1400" dirty="0" smtClean="0"/>
          </a:p>
          <a:p>
            <a:endParaRPr lang="ru-RU" sz="14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Аудиофайлы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>
                <a:hlinkClick r:id="rId2"/>
              </a:rPr>
              <a:t>http://mp3tebe.com/files/39446327/Anna+Ahmatova+-+Venok+mertvym.+3.+Pamyati+M.+A.+Bulgakova.mp3</a:t>
            </a:r>
            <a:endParaRPr lang="ru-RU" sz="3000" dirty="0" smtClean="0"/>
          </a:p>
          <a:p>
            <a:r>
              <a:rPr lang="ru-RU" sz="3000" u="sng" dirty="0" smtClean="0">
                <a:hlinkClick r:id="rId3"/>
              </a:rPr>
              <a:t>http://mp3tebe.com/dl.php?dl=39446327</a:t>
            </a:r>
            <a:endParaRPr lang="ru-RU" sz="3000" u="sng" dirty="0" smtClean="0"/>
          </a:p>
          <a:p>
            <a:r>
              <a:rPr lang="en-US" sz="3000" dirty="0" smtClean="0">
                <a:hlinkClick r:id="rId4"/>
              </a:rPr>
              <a:t>http://www.audiopoisk.com/track/ludmila-sen4ina/mp3/beloi-akacii-grozda-du6istie/</a:t>
            </a:r>
            <a:endParaRPr lang="ru-RU" sz="3000" dirty="0" smtClean="0"/>
          </a:p>
          <a:p>
            <a:pPr algn="just"/>
            <a:r>
              <a:rPr lang="en-US" sz="3000" dirty="0" smtClean="0">
                <a:hlinkClick r:id="rId5"/>
              </a:rPr>
              <a:t>http://get</a:t>
            </a:r>
            <a:r>
              <a:rPr lang="ru-RU" sz="3000" dirty="0" smtClean="0">
                <a:hlinkClick r:id="rId5"/>
              </a:rPr>
              <a:t>-</a:t>
            </a:r>
            <a:r>
              <a:rPr lang="en-US" sz="3000" dirty="0" smtClean="0">
                <a:hlinkClick r:id="rId5"/>
              </a:rPr>
              <a:t>tune.net/?a=music&amp;q=%E3%E8%EC%ED+%EA%E8%E5%E2%E0</a:t>
            </a:r>
            <a:endParaRPr lang="ru-RU" sz="3000" dirty="0" smtClean="0"/>
          </a:p>
          <a:p>
            <a:pPr algn="just"/>
            <a:r>
              <a:rPr lang="en-US" sz="3000" dirty="0" smtClean="0">
                <a:hlinkClick r:id="rId6"/>
              </a:rPr>
              <a:t>http://get-tune.net/?a=music&amp;q=%F1%E0%F3%ED%E4%F2%F0%E5%EA+%EA+%F4%E8%EB%FC%EC%F3+%EC%EE%F0%F4%E8%E9</a:t>
            </a:r>
            <a:endParaRPr lang="ru-RU" sz="3000" dirty="0" smtClean="0"/>
          </a:p>
          <a:p>
            <a:pPr algn="just"/>
            <a:endParaRPr lang="ru-RU" sz="3000" dirty="0" smtClean="0"/>
          </a:p>
          <a:p>
            <a:pPr algn="just"/>
            <a:endParaRPr lang="ru-RU" sz="3000" dirty="0" smtClean="0"/>
          </a:p>
          <a:p>
            <a:pPr algn="just"/>
            <a:endParaRPr lang="en-US" sz="3000" dirty="0" smtClean="0"/>
          </a:p>
          <a:p>
            <a:pPr algn="just"/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Задание: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романе «Белая гвардия» найдите описание дома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Турбиных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 помощью каких деталей создается образ дома?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Сделайте вывод о системе ценностей автора.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604448" y="6597352"/>
            <a:ext cx="539552" cy="260648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Задание: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Почему именно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тень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? С какими  мистическими событиями это связано? 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Познакомьтесь с несколькими рассказами из цикла «Записки юного врача». В ранней прозе Булгакова образ врача  является автобиографическим. Что это за образ?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Какие ассоциации вызывает образ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булгаковского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юного врача? Какие литературные параллели вы можете повести?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604448" y="6597352"/>
            <a:ext cx="539552" cy="260648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иевская_губерния_изд_Сукачов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97237" cy="1844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2132856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Писатель родился в 1891 году в Киеве. Его родители снимали дом на тихой Воздвиженской улице. Недалеко находилась Воздвиженская церковь, где и был крещен маленький Булгаков. Будущего писателя нарекли в честь архангела Михаила, покровителя Киева. Родители Булгакова съехали с Воздвиженской улицы, когда ему был один год, и поэтому прекрасная Воздвиженская не запечатлелась в произведениях Булгакова.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gimn_Kieva_-_YAk_tebe_ne_lyubiti_Kieve_m_j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612560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254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Задание: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Какие события романа «Мастер и Маргарита» связаны с  «Нехорошей квартирой»?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604448" y="6597352"/>
            <a:ext cx="539552" cy="260648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Задание: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Найдите в романе зарисовки быта и нравов Москвы 30-х годов, отразившие «как личные наблюдения Булгакова, так и литературные источники» (Б. В. Соколов).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Каково авторское отношение к Москве и москвичам?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Какие художественные приемы использует Булгаков в создании «московских сцен» романа? Чьи традиции он продолжает?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604448" y="6597352"/>
            <a:ext cx="539552" cy="260648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 в киев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8369" y="0"/>
            <a:ext cx="6175631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Киевская_губерния_изд_Сукачов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29732" cy="1988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509120"/>
            <a:ext cx="853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Дом, где Михаил Афанасьевич Булгаков жил с родителями с 1906 по 1919 год и куда «поселил» героев романа «Белая гвардия». Виктор Некрасов назвал «Домом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Турбиных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и эта фраза так и осталась в городском фольклоре. Сегодня в этом доме продолжают свою музейную жизнь одновременно две семьи: семья писателя и семья его литературных             героев.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Дом №13 по Андреевскому спуску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32856"/>
            <a:ext cx="2915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 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старейших киевских улиц, Андреевский спуск, вьется меж летописными горами, сбегая с высот Верхнего Киева на старинный Подол.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а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12576" y="5517232"/>
            <a:ext cx="1656184" cy="1813340"/>
          </a:xfrm>
          <a:prstGeom prst="rect">
            <a:avLst/>
          </a:prstGeom>
        </p:spPr>
      </p:pic>
      <p:pic>
        <p:nvPicPr>
          <p:cNvPr id="15" name="Рисунок 14" descr="а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956376" y="0"/>
            <a:ext cx="2051720" cy="1792999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l_senchina_-_beloj_akacii_grozdja_dushistie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0188624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дом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201947" cy="6165304"/>
          </a:xfrm>
          <a:prstGeom prst="rect">
            <a:avLst/>
          </a:prstGeom>
        </p:spPr>
      </p:pic>
      <p:pic>
        <p:nvPicPr>
          <p:cNvPr id="3" name="Рисунок 2" descr="Киевская_губерния_изд_Сукачо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97237" cy="18448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1755562" cy="152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09120"/>
            <a:ext cx="1944216" cy="167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348880"/>
            <a:ext cx="2088232" cy="18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емориальная с турбиных.png"/>
          <p:cNvPicPr>
            <a:picLocks noChangeAspect="1"/>
          </p:cNvPicPr>
          <p:nvPr/>
        </p:nvPicPr>
        <p:blipFill>
          <a:blip r:embed="rId7" cstate="print">
            <a:lum bright="-18000" contrast="-35000"/>
          </a:blip>
          <a:srcRect l="15790" t="16347" r="15789" b="22353"/>
          <a:stretch>
            <a:fillRect/>
          </a:stretch>
        </p:blipFill>
        <p:spPr>
          <a:xfrm>
            <a:off x="6084168" y="4653136"/>
            <a:ext cx="561662" cy="6480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91680" y="1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Дом, за «кремовыми шторами» которого - убежище для людей от ужаса гражданской войны. В «Доме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Турбиных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«живут» рожденные фантазией автора Турбины и реально жившие в нем Булгаковы. Мемориальная доска на доме была установлена лишь в феврале 1986 года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40568" y="5733256"/>
            <a:ext cx="2160240" cy="1792999"/>
          </a:xfrm>
          <a:prstGeom prst="rect">
            <a:avLst/>
          </a:prstGeom>
        </p:spPr>
      </p:pic>
      <p:pic>
        <p:nvPicPr>
          <p:cNvPr id="18" name="Рисунок 17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5961500"/>
            <a:ext cx="2160240" cy="1792999"/>
          </a:xfrm>
          <a:prstGeom prst="rect">
            <a:avLst/>
          </a:prstGeom>
        </p:spPr>
      </p:pic>
      <p:pic>
        <p:nvPicPr>
          <p:cNvPr id="19" name="Рисунок 18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5961500"/>
            <a:ext cx="2160240" cy="1792999"/>
          </a:xfrm>
          <a:prstGeom prst="rect">
            <a:avLst/>
          </a:prstGeom>
        </p:spPr>
      </p:pic>
      <p:pic>
        <p:nvPicPr>
          <p:cNvPr id="20" name="Рисунок 19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5961500"/>
            <a:ext cx="2160240" cy="1792999"/>
          </a:xfrm>
          <a:prstGeom prst="rect">
            <a:avLst/>
          </a:prstGeom>
        </p:spPr>
      </p:pic>
      <p:pic>
        <p:nvPicPr>
          <p:cNvPr id="21" name="Рисунок 20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692696"/>
            <a:ext cx="2160240" cy="1792999"/>
          </a:xfrm>
          <a:prstGeom prst="rect">
            <a:avLst/>
          </a:prstGeom>
        </p:spPr>
      </p:pic>
      <p:pic>
        <p:nvPicPr>
          <p:cNvPr id="22" name="Рисунок 21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452320" y="1916832"/>
            <a:ext cx="2232248" cy="1792999"/>
          </a:xfrm>
          <a:prstGeom prst="rect">
            <a:avLst/>
          </a:prstGeom>
        </p:spPr>
      </p:pic>
      <p:pic>
        <p:nvPicPr>
          <p:cNvPr id="23" name="Рисунок 22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6336" y="2996952"/>
            <a:ext cx="2160240" cy="1792999"/>
          </a:xfrm>
          <a:prstGeom prst="rect">
            <a:avLst/>
          </a:prstGeom>
        </p:spPr>
      </p:pic>
      <p:pic>
        <p:nvPicPr>
          <p:cNvPr id="24" name="Рисунок 23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884368" y="4221088"/>
            <a:ext cx="2016224" cy="1792999"/>
          </a:xfrm>
          <a:prstGeom prst="rect">
            <a:avLst/>
          </a:prstGeom>
        </p:spPr>
      </p:pic>
      <p:pic>
        <p:nvPicPr>
          <p:cNvPr id="25" name="Рисунок 24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5961500"/>
            <a:ext cx="2160240" cy="1792999"/>
          </a:xfrm>
          <a:prstGeom prst="rect">
            <a:avLst/>
          </a:prstGeom>
        </p:spPr>
      </p:pic>
      <p:pic>
        <p:nvPicPr>
          <p:cNvPr id="27" name="Рисунок 26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5961500"/>
            <a:ext cx="2160240" cy="1792999"/>
          </a:xfrm>
          <a:prstGeom prst="rect">
            <a:avLst/>
          </a:prstGeom>
        </p:spPr>
      </p:pic>
      <p:pic>
        <p:nvPicPr>
          <p:cNvPr id="28" name="Рисунок 27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83760" y="5961500"/>
            <a:ext cx="2160240" cy="1792999"/>
          </a:xfrm>
          <a:prstGeom prst="rect">
            <a:avLst/>
          </a:prstGeom>
        </p:spPr>
      </p:pic>
      <p:sp>
        <p:nvSpPr>
          <p:cNvPr id="29" name="Управляющая кнопка: справка 28">
            <a:hlinkClick r:id="rId9" action="ppaction://hlinksldjump" highlightClick="1"/>
          </p:cNvPr>
          <p:cNvSpPr/>
          <p:nvPr/>
        </p:nvSpPr>
        <p:spPr>
          <a:xfrm>
            <a:off x="7308304" y="4941168"/>
            <a:ext cx="576064" cy="1080120"/>
          </a:xfrm>
          <a:prstGeom prst="actionButtonHelp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30000">
                <a:schemeClr val="tx1">
                  <a:lumMod val="95000"/>
                  <a:lumOff val="5000"/>
                </a:schemeClr>
              </a:gs>
              <a:gs pos="70000">
                <a:schemeClr val="bg2">
                  <a:lumMod val="10000"/>
                </a:schemeClr>
              </a:gs>
              <a:gs pos="100000">
                <a:srgbClr val="663012"/>
              </a:gs>
            </a:gsLst>
            <a:lin ang="21594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а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5445224"/>
            <a:ext cx="2160240" cy="1792999"/>
          </a:xfrm>
          <a:prstGeom prst="rect">
            <a:avLst/>
          </a:prstGeom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иевская_губерния_изд_Сукачов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63485" cy="1916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65313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«Ах, какие звезды на Украине. Вот семь лет почти живу в Москве, а все-таки тянет меня на родину. Сердце щемит, хочется иногда мучительно на поезд... И туда. Опять увидеть обрывы, занесенные снегом. Днепр... Нет красивее города на свете, чем Киев»</a:t>
            </a:r>
          </a:p>
        </p:txBody>
      </p:sp>
      <p:pic>
        <p:nvPicPr>
          <p:cNvPr id="7" name="Рисунок 6" descr="imagesCAK287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-171399"/>
            <a:ext cx="4067944" cy="483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07704" y="908720"/>
            <a:ext cx="2880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нравился Киев Булгакову зимой. Зимы в Киеве были снежными, “улицы курились дымкой, и скрипел сбитый гигантский снег.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gimn_Kieva_-_YAk_tebe_ne_lyubiti_Kieve_m_j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612560" y="27809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000" numSld="2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иевская_губерния_изд_Сукачо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63485" cy="191683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748464" y="6381328"/>
            <a:ext cx="395536" cy="4766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8900000">
              <a:schemeClr val="tx2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501317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в Киеве у Булгакова появилось желание заняться литературой. Уже из Москвы он часто писал матери о своих мечтах. А мечтал он вернуться в Киев, пройтись по его улицам, которые успокаивали, когда ему было плохо.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памятник в киев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2476" y="0"/>
            <a:ext cx="4195748" cy="484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вязьмы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13517" cy="19288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1680" y="188640"/>
            <a:ext cx="745232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начала Первой мировой войны М. Булгаков несколько месяцев работал врачом в прифронтовой зоне. Затем он был направлен на работу в село Никольское Смоленской губернии, после чего работал врачом в Вязьме.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дом в вязьм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1628800"/>
            <a:ext cx="6624736" cy="407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5657671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«Благословенный и трудный период испытания мужества и врачебного мастерства, творчески полезной и признанной  работы…»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Александр+Вертинский+-+Кокаинетка+(Без+Слов)+[с+сайта+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828584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6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2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1848</Words>
  <Application>Microsoft Office PowerPoint</Application>
  <PresentationFormat>Экран (4:3)</PresentationFormat>
  <Paragraphs>127</Paragraphs>
  <Slides>41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Михаил Булгаков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«Однажды весною, в час небывало жаркого заката, в Москве, на Патриарших прудах, появились два гражданина". Так начинается роман "Мастер и Маргарита", так начиналась Москва для Михаила Булгакова. В  радиусе километра и "Варьете", и "Грибоедов",  в Малом Козихинском переулке, в Южинском переулке жила сестра писателя Вера, на Малой Бронной происходили события, описанные Булгаковым в рассказе "Спиритический сеанс ".</vt:lpstr>
      <vt:lpstr>Слайд 21</vt:lpstr>
      <vt:lpstr>Слайд 22</vt:lpstr>
      <vt:lpstr>На Большой Садовой, 10, кв. 50 было первое московское жилье Булгакова. Писатель со своей первой женой Т. Н.  Лаппа жил в этом доме с конца сентября 1921 до осени 1924 года. Быт московской коммунальной квартиры оставил у Булгакова тяжелое впечатление, о чем можно судить по его произведениям "Самогонное озеро", "№ 13-дом Эльпитрабкоммуна" и др. Описана квартира и в романе "Мастер и Маргарита".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Благодарю за внимание!</vt:lpstr>
      <vt:lpstr>Использованные ресурсы</vt:lpstr>
      <vt:lpstr>Видеофайлы </vt:lpstr>
      <vt:lpstr>Изображения </vt:lpstr>
      <vt:lpstr>Слайд 36</vt:lpstr>
      <vt:lpstr>Аудиофайлы</vt:lpstr>
      <vt:lpstr>Задание:</vt:lpstr>
      <vt:lpstr>Задание:</vt:lpstr>
      <vt:lpstr>Задание:</vt:lpstr>
      <vt:lpstr>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Екатерина</cp:lastModifiedBy>
  <cp:revision>201</cp:revision>
  <dcterms:created xsi:type="dcterms:W3CDTF">2013-08-22T14:23:23Z</dcterms:created>
  <dcterms:modified xsi:type="dcterms:W3CDTF">2014-04-10T10:48:32Z</dcterms:modified>
</cp:coreProperties>
</file>