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60" r:id="rId4"/>
    <p:sldId id="262" r:id="rId5"/>
    <p:sldId id="287" r:id="rId6"/>
    <p:sldId id="267" r:id="rId7"/>
    <p:sldId id="277" r:id="rId8"/>
    <p:sldId id="299" r:id="rId9"/>
    <p:sldId id="281" r:id="rId10"/>
    <p:sldId id="261" r:id="rId11"/>
    <p:sldId id="276" r:id="rId12"/>
    <p:sldId id="289" r:id="rId13"/>
    <p:sldId id="290" r:id="rId14"/>
    <p:sldId id="288" r:id="rId15"/>
    <p:sldId id="280" r:id="rId16"/>
    <p:sldId id="279" r:id="rId17"/>
    <p:sldId id="263" r:id="rId18"/>
    <p:sldId id="268" r:id="rId19"/>
    <p:sldId id="292" r:id="rId20"/>
    <p:sldId id="294" r:id="rId21"/>
    <p:sldId id="293" r:id="rId22"/>
    <p:sldId id="25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4660"/>
  </p:normalViewPr>
  <p:slideViewPr>
    <p:cSldViewPr snapToGrid="0">
      <p:cViewPr>
        <p:scale>
          <a:sx n="66" d="100"/>
          <a:sy n="66" d="100"/>
        </p:scale>
        <p:origin x="-660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7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0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7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7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8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29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7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5070-EC12-452E-9068-279B5099499C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F0D2-8208-4FFD-AD14-60E8AC35F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nvich.com/rusalki-kto-oni.php#more-373" TargetMode="External"/><Relationship Id="rId3" Type="http://schemas.openxmlformats.org/officeDocument/2006/relationships/hyperlink" Target="http://ru.wiktionary.org/wiki/%D1%80%D1%83%D1%81%D0%B0%D0%BB%D0%BA%D0%B0#.D0.A1.D0.B8.D0.BD.D0.BE.D0.BD.D0.B8.D0.BC.D1.8B_2" TargetMode="External"/><Relationship Id="rId7" Type="http://schemas.openxmlformats.org/officeDocument/2006/relationships/hyperlink" Target="http://myfhology.narod.ru/monsters/rusalks.html" TargetMode="External"/><Relationship Id="rId2" Type="http://schemas.openxmlformats.org/officeDocument/2006/relationships/hyperlink" Target="http://vasmer.slovaronline.com/%D0%A0/%D0%A0%D0%A3/11372-RUSAL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ndine-rusalka.ru/" TargetMode="External"/><Relationship Id="rId5" Type="http://schemas.openxmlformats.org/officeDocument/2006/relationships/hyperlink" Target="http://commons.wikimedia.org/wiki/File:SophieAndersonTheHeadOfANymph.jpg?uselang=ru" TargetMode="External"/><Relationship Id="rId10" Type="http://schemas.openxmlformats.org/officeDocument/2006/relationships/hyperlink" Target="http://www.liveinternet.ru/users/fleur_lina/post155692844/" TargetMode="External"/><Relationship Id="rId4" Type="http://schemas.openxmlformats.org/officeDocument/2006/relationships/hyperlink" Target="http://ru.wikipedia.org/wiki/%D0%A0%D1%83%D1%81%D0%B0%D0%BB%D0%BA%D0%B0#.D0.A0.D1.83.D1.81.D0.B0.D0.BB.D0.BA.D0.B8_.D0.B2_.D0.B8.D1.81.D0.BA.D1.83.D1.81.D1.81.D1.82.D0.B2.D0.B5" TargetMode="External"/><Relationship Id="rId9" Type="http://schemas.openxmlformats.org/officeDocument/2006/relationships/hyperlink" Target="http://twilighters.ru/forum/forum44/topic1021/messag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4114" y="5374077"/>
            <a:ext cx="6487886" cy="1483923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Проект  </a:t>
            </a:r>
            <a:r>
              <a:rPr lang="ru-RU" sz="1600" b="1" dirty="0" err="1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Асмакковской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Ксении, учащейся </a:t>
            </a:r>
          </a:p>
          <a:p>
            <a:r>
              <a:rPr lang="ru-RU" sz="1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6 класса МБОУ СОШ №18 Г. Воткинска </a:t>
            </a:r>
          </a:p>
          <a:p>
            <a:r>
              <a:rPr lang="ru-RU" sz="1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Руководитель -  учитель русского языка и литературы Наумова Т. Р.</a:t>
            </a:r>
          </a:p>
          <a:p>
            <a:r>
              <a:rPr lang="ru-RU" sz="16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2013 год.</a:t>
            </a:r>
            <a:endParaRPr lang="ru-RU" sz="1600" b="1" dirty="0">
              <a:ln>
                <a:solidFill>
                  <a:schemeClr val="tx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62858" y="1016001"/>
            <a:ext cx="12192000" cy="3367314"/>
          </a:xfrm>
        </p:spPr>
        <p:txBody>
          <a:bodyPr>
            <a:noAutofit/>
          </a:bodyPr>
          <a:lstStyle/>
          <a:p>
            <a:r>
              <a:rPr lang="ru-RU" sz="100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ru-RU" sz="100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100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ru-RU" sz="100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100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          Энциклопедия </a:t>
            </a:r>
            <a:br>
              <a:rPr lang="ru-RU" sz="100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100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        слова </a:t>
            </a:r>
            <a:r>
              <a:rPr lang="ru-RU" sz="115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ru-RU" sz="115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115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        </a:t>
            </a:r>
            <a:r>
              <a:rPr lang="ru-RU" sz="10000" b="1" dirty="0" smtClean="0">
                <a:ln w="22225">
                  <a:solidFill>
                    <a:schemeClr val="tx1"/>
                  </a:solidFill>
                  <a:prstDash val="solid"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РУСАЛКА</a:t>
            </a:r>
            <a:endParaRPr lang="ru-RU" sz="10000" b="1" dirty="0">
              <a:ln w="22225">
                <a:solidFill>
                  <a:schemeClr val="tx1"/>
                </a:solidFill>
                <a:prstDash val="solid"/>
              </a:ln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614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                                     </a:t>
            </a:r>
            <a:r>
              <a:rPr lang="ru-RU" b="1" dirty="0" smtClean="0"/>
              <a:t>Слово в литературе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2971" y="682389"/>
            <a:ext cx="7649029" cy="6175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истории </a:t>
            </a:r>
            <a:r>
              <a:rPr lang="ru-RU" sz="2400" dirty="0"/>
              <a:t>развития литературно-поэтических образов русалка занимает видное место. Особенно любили изображать русалок поэты-романтики, например Жуковский, и, под его влиянием, Пушкин и Шевченко.</a:t>
            </a:r>
          </a:p>
          <a:p>
            <a:pPr marL="0" indent="0">
              <a:buNone/>
            </a:pPr>
            <a:r>
              <a:rPr lang="ru-RU" sz="2400" dirty="0"/>
              <a:t>«Русалка» — пьеса А. С. Пушкина</a:t>
            </a:r>
          </a:p>
          <a:p>
            <a:pPr marL="0" indent="0">
              <a:buNone/>
            </a:pPr>
            <a:r>
              <a:rPr lang="ru-RU" sz="2400" dirty="0"/>
              <a:t>«Майская ночь, или Утопленница» — повесть Н. В. Гоголя</a:t>
            </a:r>
          </a:p>
          <a:p>
            <a:pPr marL="0" indent="0">
              <a:buNone/>
            </a:pPr>
            <a:r>
              <a:rPr lang="ru-RU" sz="2400" dirty="0"/>
              <a:t>«Русалочка» — сказка Х. К. Андерсена</a:t>
            </a:r>
          </a:p>
          <a:p>
            <a:pPr marL="0" indent="0">
              <a:buNone/>
            </a:pPr>
            <a:r>
              <a:rPr lang="ru-RU" sz="2400" dirty="0"/>
              <a:t>«Русалка» — рассказ Тэффи (сборник «Ведьма»)</a:t>
            </a:r>
          </a:p>
          <a:p>
            <a:pPr marL="0" indent="0">
              <a:buNone/>
            </a:pPr>
            <a:r>
              <a:rPr lang="ru-RU" sz="2400" dirty="0"/>
              <a:t>«Говорящий свёрток» — сказочная повесть </a:t>
            </a:r>
            <a:r>
              <a:rPr lang="ru-RU" sz="2400" dirty="0" err="1"/>
              <a:t>Джеральда</a:t>
            </a:r>
            <a:r>
              <a:rPr lang="ru-RU" sz="2400" dirty="0"/>
              <a:t> </a:t>
            </a:r>
            <a:r>
              <a:rPr lang="ru-RU" sz="2400" dirty="0" err="1"/>
              <a:t>Даррела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«Гарри Поттер и Кубок огня» — роман Джоан Роулинг</a:t>
            </a:r>
          </a:p>
          <a:p>
            <a:pPr marL="0" indent="0">
              <a:buNone/>
            </a:pPr>
            <a:r>
              <a:rPr lang="ru-RU" sz="2400" dirty="0"/>
              <a:t>«Русалка» — рассказ О. М. Сомова.</a:t>
            </a:r>
          </a:p>
          <a:p>
            <a:pPr marL="0" indent="0">
              <a:buNone/>
            </a:pPr>
            <a:r>
              <a:rPr lang="ru-RU" sz="2400" dirty="0"/>
              <a:t>«Русалка» — повесть А. Н. Толстого</a:t>
            </a:r>
          </a:p>
          <a:p>
            <a:pPr marL="0" indent="0">
              <a:buNone/>
            </a:pPr>
            <a:r>
              <a:rPr lang="ru-RU" sz="2400" dirty="0"/>
              <a:t>«Русалка» — стихотворение М. Ю. Лермонтова</a:t>
            </a:r>
          </a:p>
        </p:txBody>
      </p:sp>
    </p:spTree>
    <p:extLst>
      <p:ext uri="{BB962C8B-B14F-4D97-AF65-F5344CB8AC3E}">
        <p14:creationId xmlns:p14="http://schemas.microsoft.com/office/powerpoint/2010/main" val="37336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968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                                  слово </a:t>
            </a:r>
            <a:r>
              <a:rPr lang="ru-RU" sz="6000" b="1" dirty="0" smtClean="0"/>
              <a:t>в кинематографе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936343" y="717483"/>
            <a:ext cx="6100549" cy="6271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100" dirty="0" smtClean="0"/>
              <a:t>«Русалочка» — советско-болгарский кинофильм (1976)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100" dirty="0" smtClean="0"/>
              <a:t>«Сын русалки» — фильм, США (1999)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100" dirty="0" smtClean="0"/>
              <a:t>«Русалки» / </a:t>
            </a:r>
            <a:r>
              <a:rPr lang="ru-RU" sz="3100" dirty="0" err="1" smtClean="0"/>
              <a:t>Mermaids</a:t>
            </a:r>
            <a:r>
              <a:rPr lang="ru-RU" sz="3100" dirty="0" smtClean="0"/>
              <a:t> — фильм, США (2003)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100" dirty="0" smtClean="0"/>
              <a:t>«Русалка» — фильм Анны </a:t>
            </a:r>
            <a:r>
              <a:rPr lang="ru-RU" sz="3100" dirty="0" err="1" smtClean="0"/>
              <a:t>Меликян</a:t>
            </a:r>
            <a:r>
              <a:rPr lang="ru-RU" sz="3100" dirty="0" smtClean="0"/>
              <a:t> (Россия, 2007)</a:t>
            </a:r>
          </a:p>
          <a:p>
            <a:pPr marL="0" indent="0">
              <a:buNone/>
            </a:pPr>
            <a:r>
              <a:rPr lang="ru-RU" sz="3100" dirty="0" smtClean="0"/>
              <a:t>«</a:t>
            </a:r>
            <a:r>
              <a:rPr lang="ru-RU" sz="3100" dirty="0"/>
              <a:t>Русалочка» — мультфильм студии </a:t>
            </a:r>
            <a:r>
              <a:rPr lang="ru-RU" sz="3100" dirty="0" err="1"/>
              <a:t>Союзмультфильм</a:t>
            </a:r>
            <a:r>
              <a:rPr lang="ru-RU" sz="3100" dirty="0"/>
              <a:t> (СССР, 1968)</a:t>
            </a:r>
          </a:p>
          <a:p>
            <a:pPr marL="0" indent="0">
              <a:buNone/>
            </a:pPr>
            <a:r>
              <a:rPr lang="ru-RU" sz="3100" dirty="0"/>
              <a:t>«Русалка» — мультфильм Россия (1996</a:t>
            </a:r>
            <a:r>
              <a:rPr lang="ru-RU" sz="3100" dirty="0" smtClean="0"/>
              <a:t>)</a:t>
            </a:r>
          </a:p>
          <a:p>
            <a:pPr marL="0" indent="0">
              <a:buNone/>
            </a:pPr>
            <a:r>
              <a:rPr lang="ru-RU" sz="3200" dirty="0"/>
              <a:t>«Русалочка» — полнометражный мультфильм студии Уолта Диснея (США, 1989)</a:t>
            </a:r>
          </a:p>
          <a:p>
            <a:pPr marL="0" indent="0">
              <a:buNone/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4254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114"/>
            <a:ext cx="12192000" cy="88710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                                </a:t>
            </a:r>
            <a:r>
              <a:rPr lang="ru-RU" sz="6000" b="1" dirty="0" smtClean="0"/>
              <a:t>слово в архитектуре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6979"/>
            <a:ext cx="5854890" cy="6121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«Русалка </a:t>
            </a:r>
            <a:r>
              <a:rPr lang="ru-RU" sz="1800" dirty="0" err="1" smtClean="0"/>
              <a:t>Арза</a:t>
            </a:r>
            <a:r>
              <a:rPr lang="ru-RU" sz="1800" dirty="0" smtClean="0"/>
              <a:t>»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Легенда рассказывает: в те времена, когда Крым был порабощен турками, в </a:t>
            </a:r>
            <a:r>
              <a:rPr lang="ru-RU" sz="1800" dirty="0" err="1"/>
              <a:t>Мисхоре</a:t>
            </a:r>
            <a:r>
              <a:rPr lang="ru-RU" sz="1800" dirty="0"/>
              <a:t> жила черноглазая девушка, красавица </a:t>
            </a:r>
            <a:r>
              <a:rPr lang="ru-RU" sz="1800" dirty="0" err="1"/>
              <a:t>Арзы</a:t>
            </a:r>
            <a:r>
              <a:rPr lang="ru-RU" sz="1800" dirty="0"/>
              <a:t>, которая любила юношу из дальней горной деревни. Но девушку приметил старик Али-Баба. </a:t>
            </a:r>
            <a:r>
              <a:rPr lang="ru-RU" sz="1800" dirty="0" err="1"/>
              <a:t>Поговаривати</a:t>
            </a:r>
            <a:r>
              <a:rPr lang="ru-RU" sz="1800" dirty="0"/>
              <a:t>, что старик занимается нехорошим делом: похищает красивых девушек и увозит на своей фелюге в Стамбул для продажи в гаремы. В день свадьбы </a:t>
            </a:r>
            <a:r>
              <a:rPr lang="ru-RU" sz="1800" dirty="0" err="1"/>
              <a:t>Арзы</a:t>
            </a:r>
            <a:r>
              <a:rPr lang="ru-RU" sz="1800" dirty="0"/>
              <a:t> взяла кувшин и пошла на берег, чтобы проститься с морем и с любимым источником, из которого каждый день набирала воду. </a:t>
            </a:r>
            <a:r>
              <a:rPr lang="ru-RU" sz="1800" dirty="0" err="1"/>
              <a:t>Арзы</a:t>
            </a:r>
            <a:r>
              <a:rPr lang="ru-RU" sz="1800" dirty="0"/>
              <a:t> подставила кувшин, и холодная влага звонкой струей побежала в сосуд. В эту минуту из-за скалы выскочили Али-Баба и его слуги. Накинув покрывало на девушку, разбойники быстро внесли ее на фелюгу, которая сразу же отошла от берега. В Стамбуле Али-Баба продал красавицу </a:t>
            </a:r>
            <a:r>
              <a:rPr lang="ru-RU" sz="1800" dirty="0" err="1"/>
              <a:t>Арзы</a:t>
            </a:r>
            <a:r>
              <a:rPr lang="ru-RU" sz="1800" dirty="0"/>
              <a:t> в гарем самого султана. Плакала и тосковала по родине </a:t>
            </a:r>
            <a:r>
              <a:rPr lang="ru-RU" sz="1800" dirty="0" err="1"/>
              <a:t>Арзы</a:t>
            </a:r>
            <a:r>
              <a:rPr lang="ru-RU" sz="1800" dirty="0"/>
              <a:t>. Родила она мальчика, но счастлива не была. И ровно через год, на закате солнца, невольница поднялась на угловую башню султанского сераля и бросилась в золотые волны Босфора. В тот же вечер печальную русалку с младенцем впервые увидели жители </a:t>
            </a:r>
            <a:r>
              <a:rPr lang="ru-RU" sz="1800" dirty="0" err="1"/>
              <a:t>Мисхора</a:t>
            </a:r>
            <a:r>
              <a:rPr lang="ru-RU" sz="1800" dirty="0"/>
              <a:t>. Она вышла из морской воды, подошла к пересохшему источнику и в нем снова зажурчала вода.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1701205"/>
            <a:ext cx="5733143" cy="41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6407"/>
            <a:ext cx="5854890" cy="6121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Су </a:t>
            </a:r>
            <a:r>
              <a:rPr lang="ru-RU" sz="2300" dirty="0" err="1"/>
              <a:t>анасы</a:t>
            </a:r>
            <a:r>
              <a:rPr lang="ru-RU" sz="2300" dirty="0"/>
              <a:t> (водяная мать) — дух воды, существо женского пола, примерно то же, что в русских сказках русалка. Атрибутами водяной считаются золотые ведра или золотая гребенка. Су </a:t>
            </a:r>
            <a:r>
              <a:rPr lang="ru-RU" sz="2300" dirty="0" err="1"/>
              <a:t>анасы</a:t>
            </a:r>
            <a:r>
              <a:rPr lang="ru-RU" sz="2300" dirty="0"/>
              <a:t> обитает как в больших, так и в малых реках. Если в руки ей попадется человек, то она уже его не отпустит. Ловит она людей вечером, когда те купаются, хотя может схватить человека и </a:t>
            </a:r>
            <a:r>
              <a:rPr lang="ru-RU" sz="2300" dirty="0" smtClean="0"/>
              <a:t>днем. В </a:t>
            </a:r>
            <a:r>
              <a:rPr lang="ru-RU" sz="2300" dirty="0"/>
              <a:t>83 году у подножия легендарного утеса, вдающегося в Рейн, установили бронзовую статую </a:t>
            </a:r>
            <a:r>
              <a:rPr lang="ru-RU" sz="2300" dirty="0" err="1"/>
              <a:t>Лорелеи</a:t>
            </a:r>
            <a:r>
              <a:rPr lang="ru-RU" sz="2300" dirty="0"/>
              <a:t> 5-метровой высоты. Наклонив голову, девушка без устали причесывает золотые волосы, глядя на свое отражение в реке. Годы, увы, наложили на эту </a:t>
            </a:r>
            <a:r>
              <a:rPr lang="ru-RU" sz="2300" dirty="0" err="1"/>
              <a:t>Лорелею</a:t>
            </a:r>
            <a:r>
              <a:rPr lang="ru-RU" sz="2300" dirty="0"/>
              <a:t> свой отпечаток: бронза сильно почернела. Но проплывающие на пароходах люди все равно не могут оторвать от нее глаз.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07" y="1013182"/>
            <a:ext cx="5693356" cy="427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914" y="401302"/>
            <a:ext cx="5513696" cy="6121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/>
              <a:t>Андерсенград</a:t>
            </a:r>
            <a:r>
              <a:rPr lang="ru-RU" dirty="0"/>
              <a:t> -</a:t>
            </a:r>
            <a:r>
              <a:rPr lang="ru-RU" dirty="0" smtClean="0"/>
              <a:t> </a:t>
            </a:r>
            <a:r>
              <a:rPr lang="ru-RU" dirty="0"/>
              <a:t>это детский городок-сказка в городе Сосновый Бор Ленинградской области. Приехать сюда можно на электричке от Балтийского вокзала до </a:t>
            </a:r>
            <a:r>
              <a:rPr lang="ru-RU" dirty="0" err="1" smtClean="0"/>
              <a:t>Калище</a:t>
            </a:r>
            <a:r>
              <a:rPr lang="ru-RU" dirty="0" smtClean="0"/>
              <a:t> </a:t>
            </a:r>
            <a:r>
              <a:rPr lang="ru-RU" dirty="0"/>
              <a:t>(или 80 км). Это отличное место отдыха для детей. К услугам </a:t>
            </a:r>
            <a:r>
              <a:rPr lang="ru-RU" dirty="0" smtClean="0"/>
              <a:t>- </a:t>
            </a:r>
            <a:r>
              <a:rPr lang="ru-RU" dirty="0"/>
              <a:t>кафе, театр, автодорога, тир, бассейн, фотоателье, аттракционы (всё детское).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9318" y="0"/>
            <a:ext cx="4244453" cy="68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114"/>
            <a:ext cx="12192000" cy="88710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4" y="5758922"/>
            <a:ext cx="5513696" cy="917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Неофициальный символ Копенгагена </a:t>
            </a:r>
            <a:r>
              <a:rPr lang="ru-RU" dirty="0" smtClean="0"/>
              <a:t>- </a:t>
            </a:r>
            <a:r>
              <a:rPr lang="ru-RU" dirty="0"/>
              <a:t>статуя Русалочки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3" b="100000" l="4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6" y="0"/>
            <a:ext cx="7466624" cy="65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114"/>
            <a:ext cx="6073255" cy="887104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/>
            </a:r>
            <a:br>
              <a:rPr lang="ru-RU" sz="5400" dirty="0"/>
            </a:b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1010" y="816808"/>
            <a:ext cx="5554638" cy="3679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В </a:t>
            </a:r>
            <a:r>
              <a:rPr lang="ru-RU" sz="3600" dirty="0"/>
              <a:t>Новороссийске на Набережной Адмирала Серебрякова находится скульптура «Дельфин и русалка</a:t>
            </a:r>
            <a:r>
              <a:rPr lang="ru-RU" sz="3600" dirty="0" smtClean="0"/>
              <a:t>»</a:t>
            </a:r>
          </a:p>
          <a:p>
            <a:pPr marL="0" indent="0">
              <a:buNone/>
            </a:pPr>
            <a:r>
              <a:rPr lang="ru-RU" sz="3600" b="1" dirty="0"/>
              <a:t>Автор - Юрий Головин</a:t>
            </a:r>
          </a:p>
          <a:p>
            <a:pPr marL="0" indent="0">
              <a:buNone/>
            </a:pPr>
            <a:r>
              <a:rPr lang="ru-RU" sz="4000" dirty="0" smtClean="0"/>
              <a:t>. 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46"/>
            <a:ext cx="6651010" cy="47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41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АРХЕТИП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600501"/>
            <a:ext cx="5997575" cy="395786"/>
          </a:xfrm>
        </p:spPr>
        <p:txBody>
          <a:bodyPr>
            <a:normAutofit fontScale="25000" lnSpcReduction="20000"/>
          </a:bodyPr>
          <a:lstStyle/>
          <a:p>
            <a:endParaRPr lang="ru-RU" sz="9600" dirty="0" smtClean="0"/>
          </a:p>
          <a:p>
            <a:endParaRPr lang="ru-RU" sz="9600" dirty="0" smtClean="0"/>
          </a:p>
          <a:p>
            <a:endParaRPr lang="ru-RU" sz="9600" dirty="0"/>
          </a:p>
          <a:p>
            <a:endParaRPr lang="ru-RU" sz="9600" dirty="0" smtClean="0"/>
          </a:p>
          <a:p>
            <a:endParaRPr lang="ru-RU" sz="9600" dirty="0"/>
          </a:p>
          <a:p>
            <a:endParaRPr lang="ru-RU" sz="9600" dirty="0" smtClean="0"/>
          </a:p>
          <a:p>
            <a:r>
              <a:rPr lang="ru-RU" sz="9600" dirty="0" smtClean="0"/>
              <a:t>Внешний </a:t>
            </a:r>
            <a:r>
              <a:rPr lang="ru-RU" sz="9600" dirty="0"/>
              <a:t>вид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996286"/>
            <a:ext cx="5997575" cy="5861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По традиционным русским представлениям, русалки внешне мало отличаются от людей. Важная отличительная и объединяющая черта во внешнем виде русалок </a:t>
            </a:r>
            <a:r>
              <a:rPr lang="ru-RU" dirty="0" smtClean="0"/>
              <a:t>- </a:t>
            </a:r>
            <a:r>
              <a:rPr lang="ru-RU" dirty="0"/>
              <a:t>распущенные длинные волосы. </a:t>
            </a:r>
            <a:r>
              <a:rPr lang="ru-RU" dirty="0" smtClean="0"/>
              <a:t>Преобладающий </a:t>
            </a:r>
            <a:r>
              <a:rPr lang="ru-RU" dirty="0"/>
              <a:t>цвет волос </a:t>
            </a:r>
            <a:r>
              <a:rPr lang="ru-RU" dirty="0" smtClean="0"/>
              <a:t>- </a:t>
            </a:r>
            <a:r>
              <a:rPr lang="ru-RU" dirty="0"/>
              <a:t>русый, отчего историк С. М. Соловьев производит само название «русалка» </a:t>
            </a:r>
            <a:r>
              <a:rPr lang="ru-RU" dirty="0" smtClean="0"/>
              <a:t>- </a:t>
            </a:r>
            <a:r>
              <a:rPr lang="ru-RU" dirty="0"/>
              <a:t>«с русыми волосами</a:t>
            </a:r>
            <a:r>
              <a:rPr lang="ru-RU" dirty="0" smtClean="0"/>
              <a:t>». </a:t>
            </a:r>
            <a:r>
              <a:rPr lang="ru-RU" dirty="0"/>
              <a:t>По некоторым русским представлениям, русалки имеют облик маленьких девочек, очень бледных, с зелёными волосами и длинными руками.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95833" y="600501"/>
            <a:ext cx="6414448" cy="39578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Мифологический </a:t>
            </a:r>
            <a:r>
              <a:rPr lang="ru-RU" dirty="0"/>
              <a:t>образ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996287"/>
            <a:ext cx="6194425" cy="58617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На представлениях о русалках отразились поверья, связанные с «русалиями», древние классические представления о душах умерших. В одной народной русской песне поется: «русалка царица, красная девица, не загуби душки, не дай удавиться, а мы тебе кланяемся». Иногда обращаются в белок, крыс, лягушек. В украинской песне русалки называются «</a:t>
            </a:r>
            <a:r>
              <a:rPr lang="ru-RU" dirty="0" err="1"/>
              <a:t>земляночками</a:t>
            </a:r>
            <a:r>
              <a:rPr lang="ru-RU" dirty="0"/>
              <a:t>».Образ русалки связан одновременно с водой и растительностью, сочетает черты водных духов и символов, связанных с культом плодородия (Кострома, Ярило), уничтожение которых гарантировало урожай. В России и на Украине существовали русальные песни, которые пели на Троицыну неделю.</a:t>
            </a:r>
          </a:p>
        </p:txBody>
      </p:sp>
    </p:spTree>
    <p:extLst>
      <p:ext uri="{BB962C8B-B14F-4D97-AF65-F5344CB8AC3E}">
        <p14:creationId xmlns:p14="http://schemas.microsoft.com/office/powerpoint/2010/main" val="32704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99542" y="0"/>
            <a:ext cx="8592457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                     </a:t>
            </a:r>
            <a:r>
              <a:rPr lang="ru-RU" sz="3200" b="1" dirty="0" smtClean="0"/>
              <a:t>Родственники:</a:t>
            </a:r>
          </a:p>
          <a:p>
            <a:pPr marL="0" indent="0">
              <a:buNone/>
            </a:pPr>
            <a:r>
              <a:rPr lang="ru-RU" sz="3200" b="1" dirty="0" smtClean="0"/>
              <a:t>Сербия</a:t>
            </a:r>
            <a:r>
              <a:rPr lang="ru-RU" sz="3200" b="1" dirty="0"/>
              <a:t>. Вилы </a:t>
            </a:r>
            <a:r>
              <a:rPr lang="ru-RU" sz="3200" dirty="0"/>
              <a:t>- крылатые красавицы, духи гор, озер и колодцев. Они носят длинные волшебные платья. Симпатизируют мужчинам, обиженным и сиротам. Разгневавшись, способны убить взглядом. Вилы обладали почти традиционной внешностью русалок, с той лишь разницей, что тело у них прозрачное Вилы - дети туч. Они хозяйки чистых родников. Если же вилам, когда они танцуют, как и русалкам, удается затащить в свой хоровод юношу - зачаруют! </a:t>
            </a:r>
          </a:p>
          <a:p>
            <a:pPr marL="0" indent="0">
              <a:buNone/>
            </a:pPr>
            <a:endParaRPr lang="ru-RU" sz="7200" dirty="0" smtClean="0"/>
          </a:p>
        </p:txBody>
      </p:sp>
    </p:spTree>
    <p:extLst>
      <p:ext uri="{BB962C8B-B14F-4D97-AF65-F5344CB8AC3E}">
        <p14:creationId xmlns:p14="http://schemas.microsoft.com/office/powerpoint/2010/main" val="26649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657600" y="0"/>
            <a:ext cx="85344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 smtClean="0"/>
              <a:t>Мерроу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Ирландия </a:t>
            </a:r>
            <a:r>
              <a:rPr lang="ru-RU" sz="3200" dirty="0" smtClean="0"/>
              <a:t>- дальние </a:t>
            </a:r>
            <a:r>
              <a:rPr lang="ru-RU" sz="3200" dirty="0"/>
              <a:t>родственники морских дев - настоящие красавицы, но с рыбьими хвостами вместо ног и перепонками между пальцев рук. Появление </a:t>
            </a:r>
            <a:r>
              <a:rPr lang="ru-RU" sz="3200" dirty="0" err="1"/>
              <a:t>мерроу</a:t>
            </a:r>
            <a:r>
              <a:rPr lang="ru-RU" sz="3200" dirty="0"/>
              <a:t> предвещает шторм, однако </a:t>
            </a:r>
            <a:r>
              <a:rPr lang="ru-RU" sz="3200" dirty="0" smtClean="0"/>
              <a:t>они куда </a:t>
            </a:r>
            <a:r>
              <a:rPr lang="ru-RU" sz="3200" dirty="0"/>
              <a:t>благосклоннее других русалок относятся к людям и часто влюбляются в смертных. Порой </a:t>
            </a:r>
            <a:r>
              <a:rPr lang="ru-RU" sz="3200" dirty="0" err="1"/>
              <a:t>мерроу</a:t>
            </a:r>
            <a:r>
              <a:rPr lang="ru-RU" sz="3200" dirty="0"/>
              <a:t> выходят на берег в облике маленьких лошадок, а под водой им позволяют жить красные шапочки с перьями. Если украсть такую шапочку, </a:t>
            </a:r>
            <a:r>
              <a:rPr lang="ru-RU" sz="3200" dirty="0" err="1"/>
              <a:t>мерроу</a:t>
            </a:r>
            <a:r>
              <a:rPr lang="ru-RU" sz="3200" dirty="0"/>
              <a:t> уже не сможет вернуться в море.</a:t>
            </a:r>
          </a:p>
        </p:txBody>
      </p:sp>
    </p:spTree>
    <p:extLst>
      <p:ext uri="{BB962C8B-B14F-4D97-AF65-F5344CB8AC3E}">
        <p14:creationId xmlns:p14="http://schemas.microsoft.com/office/powerpoint/2010/main" val="8740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697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Лексическое значение: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7257" y="986972"/>
            <a:ext cx="8374743" cy="5871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Русалка - </a:t>
            </a:r>
            <a:r>
              <a:rPr lang="ru-RU" sz="4000" dirty="0"/>
              <a:t>мифологическое и фольклорное человекоподобное существо, преимущественно женского пола (или дух), связанное с водоёмами, ржаными полями и лесом. Родственна Мавке.</a:t>
            </a:r>
          </a:p>
        </p:txBody>
      </p:sp>
    </p:spTree>
    <p:extLst>
      <p:ext uri="{BB962C8B-B14F-4D97-AF65-F5344CB8AC3E}">
        <p14:creationId xmlns:p14="http://schemas.microsoft.com/office/powerpoint/2010/main" val="1822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59200" y="304800"/>
            <a:ext cx="84328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/>
              <a:t>Ундины</a:t>
            </a:r>
            <a:r>
              <a:rPr lang="ru-RU" sz="3000" dirty="0"/>
              <a:t> </a:t>
            </a:r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400" dirty="0"/>
              <a:t>красавицы с роскошными волосами, прекрасно сложенные, </a:t>
            </a:r>
            <a:r>
              <a:rPr lang="ru-RU" sz="2400" dirty="0" smtClean="0"/>
              <a:t>длинноногие. Другое </a:t>
            </a:r>
            <a:r>
              <a:rPr lang="ru-RU" sz="2400" dirty="0"/>
              <a:t>дело -</a:t>
            </a:r>
            <a:r>
              <a:rPr lang="ru-RU" sz="2400" dirty="0" smtClean="0"/>
              <a:t> </a:t>
            </a:r>
            <a:r>
              <a:rPr lang="ru-RU" sz="2400" dirty="0"/>
              <a:t>ундине, существующие в прибалтийских народных поверьях (заметьте, корень в слове тот же, латинский). Они </a:t>
            </a:r>
            <a:r>
              <a:rPr lang="ru-RU" sz="2400" dirty="0" smtClean="0"/>
              <a:t>- </a:t>
            </a:r>
            <a:r>
              <a:rPr lang="ru-RU" sz="2400" dirty="0"/>
              <a:t>типичные русалки с рыбьими хвостами. Вот что рассказывают о водяных девах ундине в Литве. Раз на Немане ловили неводом рыбу. Закинули рыбаки невод в заводь у самого берега, а заводь эта илистая оказалась, точно болото. Закинули невод, вытянули, а там незнамо что </a:t>
            </a:r>
            <a:r>
              <a:rPr lang="ru-RU" sz="2400" dirty="0" smtClean="0"/>
              <a:t>- </a:t>
            </a:r>
            <a:r>
              <a:rPr lang="ru-RU" sz="2400" dirty="0"/>
              <a:t>то ли рыбина, то ли человек: раскрасавица </a:t>
            </a:r>
            <a:r>
              <a:rPr lang="ru-RU" sz="2400" dirty="0" smtClean="0"/>
              <a:t>- </a:t>
            </a:r>
            <a:r>
              <a:rPr lang="ru-RU" sz="2400" dirty="0"/>
              <a:t>кудри у нее золотистые, ручки маленькие да коротенькие. Вместо ног </a:t>
            </a:r>
            <a:r>
              <a:rPr lang="ru-RU" sz="2400" dirty="0" smtClean="0"/>
              <a:t>- </a:t>
            </a:r>
            <a:r>
              <a:rPr lang="ru-RU" sz="2400" dirty="0"/>
              <a:t>вроде хвост рыбий. </a:t>
            </a:r>
            <a:r>
              <a:rPr lang="ru-RU" sz="2400" dirty="0" smtClean="0"/>
              <a:t>Привезли ее рыбаки домой, сделали лохань попросторней и пустили «Ясными ночами, как месяц выходил, они появлялись из воды, пели да хороводы водили. И тогда были они особенно прекрасны: как радуга блистали, сверкали и светились! Многим хотелось полюбоваться на их красоту. Да только не к добру было это: наре топили любопытных без жалости».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50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94742" y="0"/>
            <a:ext cx="8897257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3600" b="1" dirty="0"/>
              <a:t>Су </a:t>
            </a:r>
            <a:r>
              <a:rPr lang="ru-RU" sz="3600" b="1" dirty="0" smtClean="0"/>
              <a:t>- </a:t>
            </a:r>
            <a:r>
              <a:rPr lang="ru-RU" sz="3600" b="1" dirty="0" err="1"/>
              <a:t>кызлары</a:t>
            </a:r>
            <a:r>
              <a:rPr lang="ru-RU" sz="3600" b="1" dirty="0"/>
              <a:t>. Средняя </a:t>
            </a:r>
            <a:r>
              <a:rPr lang="ru-RU" sz="3600" b="1" dirty="0" smtClean="0"/>
              <a:t>Азия</a:t>
            </a:r>
            <a:r>
              <a:rPr lang="ru-RU" sz="3600" dirty="0" smtClean="0"/>
              <a:t> - в </a:t>
            </a:r>
            <a:r>
              <a:rPr lang="ru-RU" sz="3600" dirty="0"/>
              <a:t>Средней Азии, недалеко от города Кара-</a:t>
            </a:r>
            <a:r>
              <a:rPr lang="ru-RU" sz="3600" dirty="0" err="1"/>
              <a:t>Хисар</a:t>
            </a:r>
            <a:r>
              <a:rPr lang="ru-RU" sz="3600" dirty="0"/>
              <a:t>, есть большое озеро </a:t>
            </a:r>
            <a:r>
              <a:rPr lang="ru-RU" sz="3600" dirty="0" err="1"/>
              <a:t>Ойнар</a:t>
            </a:r>
            <a:r>
              <a:rPr lang="ru-RU" sz="3600" dirty="0"/>
              <a:t>-гель. Там живут красавицы су-</a:t>
            </a:r>
            <a:r>
              <a:rPr lang="ru-RU" sz="3600" dirty="0" err="1"/>
              <a:t>кызлары</a:t>
            </a:r>
            <a:r>
              <a:rPr lang="ru-RU" sz="3600" dirty="0"/>
              <a:t> </a:t>
            </a:r>
            <a:r>
              <a:rPr lang="ru-RU" sz="3600" dirty="0" smtClean="0"/>
              <a:t>- </a:t>
            </a:r>
            <a:r>
              <a:rPr lang="ru-RU" sz="3600" dirty="0"/>
              <a:t>наполовину девы, наполовину рыбы. Они выходят в солнечный день из воды на камень и расчесывают золотые косы. Глаза у них голубые, брови </a:t>
            </a:r>
            <a:r>
              <a:rPr lang="ru-RU" sz="3600" dirty="0" smtClean="0"/>
              <a:t>- </a:t>
            </a:r>
            <a:r>
              <a:rPr lang="ru-RU" sz="3600" dirty="0"/>
              <a:t>изогнутые, подбородки круглые, кожа белая-белая. Бывает, что парни целыми днями стерегут красавиц у озера, да только напрасно: как увидят су-</a:t>
            </a:r>
            <a:r>
              <a:rPr lang="ru-RU" sz="3600" dirty="0" err="1"/>
              <a:t>кызлары</a:t>
            </a:r>
            <a:r>
              <a:rPr lang="ru-RU" sz="3600" dirty="0"/>
              <a:t> человека, бросаются в воду и больше не появляются.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76067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157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             Использованные ресурсы: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1570"/>
            <a:ext cx="12192000" cy="606642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http://vasmer.slovaronline.com/%D0%A0/%</a:t>
            </a:r>
            <a:r>
              <a:rPr lang="en-US" dirty="0" smtClean="0">
                <a:hlinkClick r:id="rId2"/>
              </a:rPr>
              <a:t>D0%A0%D0%A3/11372-RUSALKA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://ru.wiktionary.org/wiki/%D1%80%D1%83%D1%81%D0%B0%D0%BB%D0%BA%D0%B0#.</a:t>
            </a:r>
            <a:r>
              <a:rPr lang="en-US" dirty="0" smtClean="0">
                <a:hlinkClick r:id="rId3"/>
              </a:rPr>
              <a:t>D0.A1.D0.B8.D0.BD.D0.BE.D0.BD.D0.B8.D0.BC.D1.8B_2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http://ru.wikipedia.org/wiki/%D0%A0%D1%83%D1%81%D0%B0%D0%BB%D0%BA%D0%B0#.D0.A0.D1.83.D1.81.D0.B0.D0.BB.D0.BA.D0.B8_.D0.B2_.</a:t>
            </a:r>
            <a:r>
              <a:rPr lang="en-US" dirty="0" smtClean="0">
                <a:hlinkClick r:id="rId4"/>
              </a:rPr>
              <a:t>D0.B8.D1.81.D0.BA.D1.83.D1.81.D1.81.D1.82.D0.B2.D0.B5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commons.wikimedia.org/wiki/File:SophieAndersonTheHeadOfANymph.jpg?uselang=ru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undine-rusalka.ru/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myfhology.narod.ru/monsters/rusalks.html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www.danvich.com/rusalki-kto-oni.php#more-373</a:t>
            </a:r>
            <a:r>
              <a:rPr lang="ru-RU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9"/>
              </a:rPr>
              <a:t>http://twilighters.ru/forum/forum44/topic1021/messages</a:t>
            </a:r>
            <a:r>
              <a:rPr lang="en-US" dirty="0" smtClean="0">
                <a:hlinkClick r:id="rId9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10"/>
              </a:rPr>
              <a:t>http://www.liveinternet.ru/users/fleur_lina/post155692844/</a:t>
            </a:r>
            <a:r>
              <a:rPr lang="ru-RU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57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370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             Этимологическое значение: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1143" y="1173707"/>
            <a:ext cx="8490856" cy="5684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                         </a:t>
            </a:r>
            <a:r>
              <a:rPr lang="ru-RU" sz="3200" dirty="0" err="1"/>
              <a:t>Р</a:t>
            </a:r>
            <a:r>
              <a:rPr lang="ru-RU" sz="3200" dirty="0" err="1" smtClean="0"/>
              <a:t>уса́лка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Русский - </a:t>
            </a:r>
            <a:r>
              <a:rPr lang="ru-RU" sz="3200" dirty="0"/>
              <a:t>шутиха, купалка, водяница, лоскотуха. Древнерусское </a:t>
            </a:r>
            <a:r>
              <a:rPr lang="ru-RU" sz="3200" dirty="0" smtClean="0"/>
              <a:t>- русалия. Латинское - rosalia ῥουσάλια </a:t>
            </a:r>
            <a:r>
              <a:rPr lang="ru-RU" sz="3200" dirty="0"/>
              <a:t>(первоначальное </a:t>
            </a:r>
            <a:r>
              <a:rPr lang="ru-RU" sz="3200" dirty="0" smtClean="0"/>
              <a:t>значение - </a:t>
            </a:r>
            <a:r>
              <a:rPr lang="ru-RU" sz="3200" dirty="0"/>
              <a:t>праздник роз, затем </a:t>
            </a:r>
            <a:r>
              <a:rPr lang="ru-RU" sz="3200" dirty="0" smtClean="0"/>
              <a:t>- </a:t>
            </a:r>
            <a:r>
              <a:rPr lang="ru-RU" sz="3200" dirty="0"/>
              <a:t>Троица</a:t>
            </a:r>
            <a:r>
              <a:rPr lang="ru-RU" sz="3200" dirty="0" smtClean="0"/>
              <a:t>). Греческое - </a:t>
            </a:r>
            <a:r>
              <a:rPr lang="ru-RU" sz="3200" dirty="0"/>
              <a:t>«Троица</a:t>
            </a:r>
            <a:r>
              <a:rPr lang="ru-RU" sz="3200" dirty="0" smtClean="0"/>
              <a:t>». Производное </a:t>
            </a:r>
            <a:r>
              <a:rPr lang="ru-RU" sz="3200" dirty="0"/>
              <a:t>от </a:t>
            </a:r>
            <a:r>
              <a:rPr lang="ru-RU" sz="3200" dirty="0" smtClean="0"/>
              <a:t>древне - русского </a:t>
            </a:r>
            <a:r>
              <a:rPr lang="ru-RU" sz="3200" dirty="0"/>
              <a:t>русалиɪа "языческий праздник весны", "воскресение </a:t>
            </a:r>
            <a:r>
              <a:rPr lang="ru-RU" sz="3200" dirty="0" smtClean="0"/>
              <a:t>святых </a:t>
            </a:r>
            <a:r>
              <a:rPr lang="ru-RU" sz="3200" dirty="0"/>
              <a:t>отцов перед троицей", "игры в этот праздник", </a:t>
            </a:r>
            <a:r>
              <a:rPr lang="ru-RU" sz="3200" dirty="0" smtClean="0"/>
              <a:t>старо - славянские роусалиѩ, древне - сербские </a:t>
            </a:r>
            <a:r>
              <a:rPr lang="ru-RU" sz="3200" dirty="0"/>
              <a:t>русалиɪа πεντηκοστή, </a:t>
            </a:r>
            <a:r>
              <a:rPr lang="ru-RU" sz="3200" dirty="0" smtClean="0"/>
              <a:t>болгарский руса́лия </a:t>
            </a:r>
            <a:r>
              <a:rPr lang="ru-RU" sz="3200" dirty="0"/>
              <a:t>"неделя перед </a:t>
            </a:r>
            <a:r>
              <a:rPr lang="ru-RU" sz="3200" dirty="0" smtClean="0"/>
              <a:t>троицей".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845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289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                           Слова синонимы: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3771" y="1021635"/>
            <a:ext cx="6328229" cy="557510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Русалка.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Ундина.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Дух.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Нежить.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Мавка.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Фараонка.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Полудница.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Вила.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Мава.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Никс.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Русалочка.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Существо.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2820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50"/>
                            </p:stCondLst>
                            <p:childTnLst>
                              <p:par>
                                <p:cTn id="9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0" de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1771085" cy="7506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                                       Слово в музыкальных произведениях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18042" y="478970"/>
            <a:ext cx="4476465" cy="65822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Мы </a:t>
            </a:r>
            <a:r>
              <a:rPr lang="ru-RU" sz="2600" dirty="0"/>
              <a:t>шли уж третий день подряд</a:t>
            </a:r>
          </a:p>
          <a:p>
            <a:pPr marL="0" indent="0">
              <a:buNone/>
            </a:pPr>
            <a:r>
              <a:rPr lang="ru-RU" sz="2600" dirty="0"/>
              <a:t>С утра я выступил в наряд</a:t>
            </a:r>
          </a:p>
          <a:p>
            <a:pPr marL="0" indent="0">
              <a:buNone/>
            </a:pPr>
            <a:r>
              <a:rPr lang="ru-RU" sz="2600" dirty="0"/>
              <a:t>И раздувая паруса</a:t>
            </a:r>
          </a:p>
          <a:p>
            <a:pPr marL="0" indent="0">
              <a:buNone/>
            </a:pPr>
            <a:r>
              <a:rPr lang="ru-RU" sz="2600" dirty="0"/>
              <a:t>Нам помогали небеса.</a:t>
            </a:r>
          </a:p>
          <a:p>
            <a:pPr marL="0" indent="0">
              <a:buNone/>
            </a:pPr>
            <a:r>
              <a:rPr lang="ru-RU" sz="2600" dirty="0"/>
              <a:t>К обеду солнце припекло</a:t>
            </a:r>
          </a:p>
          <a:p>
            <a:pPr marL="0" indent="0">
              <a:buNone/>
            </a:pPr>
            <a:r>
              <a:rPr lang="ru-RU" sz="2600" dirty="0"/>
              <a:t>На сон меня разобрало</a:t>
            </a:r>
          </a:p>
          <a:p>
            <a:pPr marL="0" indent="0">
              <a:buNone/>
            </a:pPr>
            <a:r>
              <a:rPr lang="ru-RU" sz="2600" dirty="0"/>
              <a:t>И как уж не старался</a:t>
            </a:r>
          </a:p>
          <a:p>
            <a:pPr marL="0" indent="0">
              <a:buNone/>
            </a:pPr>
            <a:r>
              <a:rPr lang="ru-RU" sz="2600" dirty="0"/>
              <a:t>Всё же </a:t>
            </a:r>
            <a:r>
              <a:rPr lang="ru-RU" sz="2600" dirty="0" err="1"/>
              <a:t>задремался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r>
              <a:rPr lang="ru-RU" sz="2600" dirty="0"/>
              <a:t>И толь во сне, толь наяву</a:t>
            </a:r>
          </a:p>
          <a:p>
            <a:pPr marL="0" indent="0">
              <a:buNone/>
            </a:pPr>
            <a:r>
              <a:rPr lang="ru-RU" sz="2600" dirty="0"/>
              <a:t>Со мной случилось рандеву -</a:t>
            </a:r>
          </a:p>
          <a:p>
            <a:pPr marL="0" indent="0">
              <a:buNone/>
            </a:pPr>
            <a:r>
              <a:rPr lang="ru-RU" sz="2600" dirty="0"/>
              <a:t>Услышал я в пучине волн</a:t>
            </a:r>
          </a:p>
          <a:p>
            <a:pPr marL="0" indent="0">
              <a:buNone/>
            </a:pPr>
            <a:r>
              <a:rPr lang="ru-RU" sz="2600" dirty="0"/>
              <a:t>Русалок радостный трезвон.</a:t>
            </a:r>
          </a:p>
          <a:p>
            <a:pPr marL="0" indent="0">
              <a:buNone/>
            </a:pPr>
            <a:r>
              <a:rPr lang="ru-RU" sz="2600" dirty="0"/>
              <a:t>Открыв глаза, я не поверил им</a:t>
            </a:r>
          </a:p>
          <a:p>
            <a:pPr marL="0" indent="0">
              <a:buNone/>
            </a:pPr>
            <a:r>
              <a:rPr lang="ru-RU" sz="2600" dirty="0"/>
              <a:t>Со сна наверно был чумным,</a:t>
            </a:r>
          </a:p>
          <a:p>
            <a:pPr marL="0" indent="0">
              <a:buNone/>
            </a:pPr>
            <a:r>
              <a:rPr lang="ru-RU" sz="2600" dirty="0"/>
              <a:t>Ударил поразивший блеск</a:t>
            </a:r>
          </a:p>
          <a:p>
            <a:pPr marL="0" indent="0">
              <a:buNone/>
            </a:pPr>
            <a:r>
              <a:rPr lang="ru-RU" sz="2600" dirty="0"/>
              <a:t>Из сотни голых арабеск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r>
              <a:rPr lang="ru-RU" sz="2600" dirty="0"/>
              <a:t>Вы не поверите друзья</a:t>
            </a:r>
          </a:p>
          <a:p>
            <a:pPr marL="0" indent="0">
              <a:buNone/>
            </a:pPr>
            <a:r>
              <a:rPr lang="ru-RU" sz="2600" dirty="0"/>
              <a:t>Русалка смотрит на меня,</a:t>
            </a:r>
          </a:p>
          <a:p>
            <a:pPr marL="0" indent="0">
              <a:buNone/>
            </a:pPr>
            <a:r>
              <a:rPr lang="ru-RU" sz="2600" dirty="0"/>
              <a:t>Да так красива, чертовщина</a:t>
            </a:r>
          </a:p>
          <a:p>
            <a:pPr marL="0" indent="0">
              <a:buNone/>
            </a:pPr>
            <a:r>
              <a:rPr lang="ru-RU" sz="2600" dirty="0"/>
              <a:t>Похожа прям на херувима.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4"/>
          <p:cNvSpPr>
            <a:spLocks noGrp="1"/>
          </p:cNvSpPr>
          <p:nvPr>
            <p:ph sz="half" idx="2"/>
          </p:nvPr>
        </p:nvSpPr>
        <p:spPr>
          <a:xfrm>
            <a:off x="7715535" y="333828"/>
            <a:ext cx="4476465" cy="6524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 smtClean="0"/>
              <a:t>Пропала </a:t>
            </a:r>
            <a:r>
              <a:rPr lang="ru-RU" sz="1800" dirty="0"/>
              <a:t>вся моя сноровка,</a:t>
            </a:r>
          </a:p>
          <a:p>
            <a:pPr marL="0" indent="0">
              <a:buNone/>
            </a:pPr>
            <a:r>
              <a:rPr lang="ru-RU" sz="1800" dirty="0"/>
              <a:t>Так завлекла меня плутовка.</a:t>
            </a:r>
          </a:p>
          <a:p>
            <a:pPr marL="0" indent="0">
              <a:buNone/>
            </a:pPr>
            <a:r>
              <a:rPr lang="ru-RU" sz="1800" dirty="0"/>
              <a:t>Обворожённый красотой,</a:t>
            </a:r>
          </a:p>
          <a:p>
            <a:pPr marL="0" indent="0">
              <a:buNone/>
            </a:pPr>
            <a:r>
              <a:rPr lang="ru-RU" sz="1800" dirty="0"/>
              <a:t>Её наивной простотой</a:t>
            </a:r>
          </a:p>
          <a:p>
            <a:pPr marL="0" indent="0">
              <a:buNone/>
            </a:pPr>
            <a:r>
              <a:rPr lang="ru-RU" sz="1800" dirty="0"/>
              <a:t>Стоял, боясь пошевельнуться</a:t>
            </a:r>
          </a:p>
          <a:p>
            <a:pPr marL="0" indent="0">
              <a:buNone/>
            </a:pPr>
            <a:r>
              <a:rPr lang="ru-RU" sz="1800" dirty="0"/>
              <a:t>И с головою окунуться</a:t>
            </a:r>
          </a:p>
          <a:p>
            <a:pPr marL="0" indent="0">
              <a:buNone/>
            </a:pPr>
            <a:r>
              <a:rPr lang="ru-RU" sz="1800" dirty="0"/>
              <a:t>В её прекрасные глаза,</a:t>
            </a:r>
          </a:p>
          <a:p>
            <a:pPr marL="0" indent="0">
              <a:buNone/>
            </a:pPr>
            <a:r>
              <a:rPr lang="ru-RU" sz="1800" dirty="0"/>
              <a:t>Объять стан тонкий, как лоза,</a:t>
            </a:r>
          </a:p>
          <a:p>
            <a:pPr marL="0" indent="0">
              <a:buNone/>
            </a:pPr>
            <a:r>
              <a:rPr lang="ru-RU" sz="1800" dirty="0"/>
              <a:t>Прижать к груди своей горячей,</a:t>
            </a:r>
          </a:p>
          <a:p>
            <a:pPr marL="0" indent="0">
              <a:buNone/>
            </a:pPr>
            <a:r>
              <a:rPr lang="ru-RU" sz="1800" dirty="0"/>
              <a:t>Глотнуть любви животворящей.</a:t>
            </a:r>
          </a:p>
          <a:p>
            <a:pPr marL="0" indent="0">
              <a:buNone/>
            </a:pPr>
            <a:r>
              <a:rPr lang="ru-RU" sz="1800" dirty="0"/>
              <a:t>Стоял в мечтах своих витая,</a:t>
            </a:r>
          </a:p>
          <a:p>
            <a:pPr marL="0" indent="0">
              <a:buNone/>
            </a:pPr>
            <a:r>
              <a:rPr lang="ru-RU" sz="1800" dirty="0"/>
              <a:t>А время шло неумолимо утекая.</a:t>
            </a:r>
          </a:p>
          <a:p>
            <a:pPr marL="0" indent="0">
              <a:buNone/>
            </a:pPr>
            <a:r>
              <a:rPr lang="ru-RU" sz="1800" dirty="0"/>
              <a:t>Вот солнце уж к закату катит</a:t>
            </a:r>
          </a:p>
          <a:p>
            <a:pPr marL="0" indent="0">
              <a:buNone/>
            </a:pPr>
            <a:r>
              <a:rPr lang="ru-RU" sz="1800" dirty="0"/>
              <a:t>И сон очарование утратит,</a:t>
            </a:r>
          </a:p>
          <a:p>
            <a:pPr marL="0" indent="0">
              <a:buNone/>
            </a:pPr>
            <a:r>
              <a:rPr lang="ru-RU" sz="1800" dirty="0"/>
              <a:t>И запах голубой сирени</a:t>
            </a:r>
          </a:p>
          <a:p>
            <a:pPr marL="0" indent="0">
              <a:buNone/>
            </a:pPr>
            <a:r>
              <a:rPr lang="ru-RU" sz="1800" dirty="0"/>
              <a:t>Исчезнет словно тени.</a:t>
            </a:r>
          </a:p>
        </p:txBody>
      </p:sp>
    </p:spTree>
    <p:extLst>
      <p:ext uri="{BB962C8B-B14F-4D97-AF65-F5344CB8AC3E}">
        <p14:creationId xmlns:p14="http://schemas.microsoft.com/office/powerpoint/2010/main" val="13168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5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5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35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5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5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5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5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5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5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4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5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5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5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5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5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100"/>
                            </p:stCondLst>
                            <p:childTnLst>
                              <p:par>
                                <p:cTn id="1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5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5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5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5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450"/>
                            </p:stCondLst>
                            <p:childTnLst>
                              <p:par>
                                <p:cTn id="1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5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5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5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5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800"/>
                            </p:stCondLst>
                            <p:childTnLst>
                              <p:par>
                                <p:cTn id="1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5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5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5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5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150"/>
                            </p:stCondLst>
                            <p:childTnLst>
                              <p:par>
                                <p:cTn id="1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5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5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5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5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500"/>
                            </p:stCondLst>
                            <p:childTnLst>
                              <p:par>
                                <p:cTn id="1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3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3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"/>
                            </p:stCondLst>
                            <p:childTnLst>
                              <p:par>
                                <p:cTn id="1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00"/>
                            </p:stCondLst>
                            <p:childTnLst>
                              <p:par>
                                <p:cTn id="1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3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50"/>
                            </p:stCondLst>
                            <p:childTnLst>
                              <p:par>
                                <p:cTn id="1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50"/>
                            </p:stCondLst>
                            <p:childTnLst>
                              <p:par>
                                <p:cTn id="19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3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100"/>
                            </p:stCondLst>
                            <p:childTnLst>
                              <p:par>
                                <p:cTn id="2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3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50"/>
                            </p:stCondLst>
                            <p:childTnLst>
                              <p:par>
                                <p:cTn id="20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3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3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800"/>
                            </p:stCondLst>
                            <p:childTnLst>
                              <p:par>
                                <p:cTn id="2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3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5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3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3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5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3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850"/>
                            </p:stCondLst>
                            <p:childTnLst>
                              <p:par>
                                <p:cTn id="2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35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5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5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5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3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550"/>
                            </p:stCondLst>
                            <p:childTnLst>
                              <p:par>
                                <p:cTn id="2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5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5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5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35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900"/>
                            </p:stCondLst>
                            <p:childTnLst>
                              <p:par>
                                <p:cTn id="2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5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5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5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5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250"/>
                            </p:stCondLst>
                            <p:childTnLst>
                              <p:par>
                                <p:cTn id="2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35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5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5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35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028" y="204934"/>
            <a:ext cx="6662057" cy="5970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 err="1"/>
              <a:t>Леста</a:t>
            </a:r>
            <a:r>
              <a:rPr lang="ru-RU" sz="2400" dirty="0"/>
              <a:t> — Днепровская русалка» — опера Степана Давыдова</a:t>
            </a:r>
          </a:p>
          <a:p>
            <a:pPr marL="0" indent="0">
              <a:buNone/>
            </a:pPr>
            <a:r>
              <a:rPr lang="ru-RU" sz="2400" dirty="0"/>
              <a:t>«Русалка» — опера Антонина Дворжака</a:t>
            </a:r>
          </a:p>
          <a:p>
            <a:pPr marL="0" indent="0">
              <a:buNone/>
            </a:pPr>
            <a:r>
              <a:rPr lang="ru-RU" sz="2400" dirty="0"/>
              <a:t>«Русалка» — опера А. С. Даргомыжского</a:t>
            </a:r>
          </a:p>
          <a:p>
            <a:pPr marL="0" indent="0">
              <a:buNone/>
            </a:pPr>
            <a:r>
              <a:rPr lang="ru-RU" sz="2400" dirty="0" smtClean="0"/>
              <a:t>«Русалочка» — балет (музыка — Лера Ауэрбах, постановка — Джон </a:t>
            </a:r>
            <a:r>
              <a:rPr lang="ru-RU" sz="2400" dirty="0" err="1" smtClean="0"/>
              <a:t>Ноймайер</a:t>
            </a:r>
            <a:r>
              <a:rPr lang="ru-RU" sz="2400" dirty="0" smtClean="0"/>
              <a:t>)</a:t>
            </a: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Ундина» — опера</a:t>
            </a:r>
          </a:p>
          <a:p>
            <a:pPr marL="0" indent="0">
              <a:buNone/>
            </a:pPr>
            <a:r>
              <a:rPr lang="ru-RU" sz="2400" dirty="0"/>
              <a:t>«Русалки» — Андрей Князев (альбом «Любовь негодяя»)</a:t>
            </a:r>
          </a:p>
          <a:p>
            <a:pPr marL="0" indent="0">
              <a:buNone/>
            </a:pPr>
            <a:r>
              <a:rPr lang="ru-RU" sz="2400" dirty="0"/>
              <a:t>«Русалка» — группа «</a:t>
            </a:r>
            <a:r>
              <a:rPr lang="ru-RU" sz="2400" dirty="0" err="1"/>
              <a:t>WelicoRuss</a:t>
            </a:r>
            <a:r>
              <a:rPr lang="ru-RU" sz="2400" dirty="0"/>
              <a:t>»</a:t>
            </a:r>
          </a:p>
          <a:p>
            <a:pPr marL="0" indent="0">
              <a:buNone/>
            </a:pPr>
            <a:r>
              <a:rPr lang="ru-RU" sz="2400" dirty="0" smtClean="0"/>
              <a:t>«</a:t>
            </a:r>
            <a:r>
              <a:rPr lang="ru-RU" sz="2400" dirty="0"/>
              <a:t>Русалка» — Группа «Дети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65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07543"/>
            <a:ext cx="12192000" cy="2750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ru-RU" sz="5400" dirty="0" smtClean="0"/>
              <a:t>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343" y="508000"/>
            <a:ext cx="7678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Слово в изобразительном искусстве</a:t>
            </a:r>
            <a:endParaRPr lang="ru-RU" sz="5400" dirty="0"/>
          </a:p>
        </p:txBody>
      </p:sp>
      <p:pic>
        <p:nvPicPr>
          <p:cNvPr id="1026" name="Picture 2" descr="http://tworismelo.com/wp-content/uploads/2012/06/rusalka-na-polotnax-xudozhnikov_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5086" y="5892800"/>
            <a:ext cx="6270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К. Маковский «Русалки»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289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                                </a:t>
            </a:r>
            <a:endParaRPr lang="ru-RU" sz="5400" b="1" dirty="0"/>
          </a:p>
        </p:txBody>
      </p:sp>
      <p:pic>
        <p:nvPicPr>
          <p:cNvPr id="2050" name="Picture 2" descr="http://artclassic.edu.ru/attach.asp?a_no=176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19314"/>
            <a:ext cx="654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И. Крамской «Майская ночь» (русалки)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413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8114"/>
            <a:ext cx="12192000" cy="88710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77" y="0"/>
            <a:ext cx="5258937" cy="6904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" y="905218"/>
            <a:ext cx="6264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 - Джон Уильям Уотерхаус (1849 - 1917)</a:t>
            </a:r>
          </a:p>
          <a:p>
            <a:r>
              <a:rPr lang="ru-RU" sz="2400" b="1" dirty="0"/>
              <a:t>Техника - масло, холст</a:t>
            </a:r>
          </a:p>
          <a:p>
            <a:r>
              <a:rPr lang="ru-RU" sz="2400" b="1" dirty="0" smtClean="0"/>
              <a:t>Название - Уинда</a:t>
            </a:r>
          </a:p>
          <a:p>
            <a:r>
              <a:rPr lang="ru-RU" sz="2400" b="1" dirty="0" smtClean="0"/>
              <a:t>Дата - 1872</a:t>
            </a:r>
          </a:p>
        </p:txBody>
      </p:sp>
    </p:spTree>
    <p:extLst>
      <p:ext uri="{BB962C8B-B14F-4D97-AF65-F5344CB8AC3E}">
        <p14:creationId xmlns:p14="http://schemas.microsoft.com/office/powerpoint/2010/main" val="15096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1513</Words>
  <Application>Microsoft Office PowerPoint</Application>
  <PresentationFormat>Произвольный</PresentationFormat>
  <Paragraphs>138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      Энциклопедия           слова           РУСАЛКА</vt:lpstr>
      <vt:lpstr>Лексическое значение:</vt:lpstr>
      <vt:lpstr>                  Этимологическое значение:</vt:lpstr>
      <vt:lpstr>                                Слова синонимы:</vt:lpstr>
      <vt:lpstr>                                          Слово в музыкальных произведениях  </vt:lpstr>
      <vt:lpstr>Презентация PowerPoint</vt:lpstr>
      <vt:lpstr>Презентация PowerPoint</vt:lpstr>
      <vt:lpstr>                                </vt:lpstr>
      <vt:lpstr>  </vt:lpstr>
      <vt:lpstr>                                     Слово в литературе</vt:lpstr>
      <vt:lpstr>                                       слово в кинематографе  </vt:lpstr>
      <vt:lpstr>                                  слово в архитектуре </vt:lpstr>
      <vt:lpstr>Презентация PowerPoint</vt:lpstr>
      <vt:lpstr>Презентация PowerPoint</vt:lpstr>
      <vt:lpstr>  </vt:lpstr>
      <vt:lpstr> </vt:lpstr>
      <vt:lpstr>АРХЕТИП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Использованные ресурсы: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Энциклопедия слова Морковь.</dc:title>
  <dc:creator>Ксения</dc:creator>
  <cp:lastModifiedBy>НТР</cp:lastModifiedBy>
  <cp:revision>71</cp:revision>
  <dcterms:created xsi:type="dcterms:W3CDTF">2013-04-12T13:43:45Z</dcterms:created>
  <dcterms:modified xsi:type="dcterms:W3CDTF">2013-04-25T16:10:39Z</dcterms:modified>
</cp:coreProperties>
</file>