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2" r:id="rId6"/>
    <p:sldId id="281" r:id="rId7"/>
    <p:sldId id="267" r:id="rId8"/>
    <p:sldId id="276" r:id="rId9"/>
    <p:sldId id="257" r:id="rId10"/>
    <p:sldId id="258" r:id="rId11"/>
    <p:sldId id="268" r:id="rId12"/>
    <p:sldId id="259" r:id="rId13"/>
    <p:sldId id="269" r:id="rId14"/>
    <p:sldId id="274" r:id="rId15"/>
    <p:sldId id="271" r:id="rId16"/>
    <p:sldId id="270" r:id="rId17"/>
    <p:sldId id="273" r:id="rId18"/>
    <p:sldId id="264" r:id="rId19"/>
    <p:sldId id="277" r:id="rId20"/>
    <p:sldId id="272" r:id="rId21"/>
    <p:sldId id="26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800080"/>
    <a:srgbClr val="009900"/>
    <a:srgbClr val="FF0066"/>
    <a:srgbClr val="0000FF"/>
    <a:srgbClr val="99FF66"/>
    <a:srgbClr val="000099"/>
    <a:srgbClr val="33CC33"/>
    <a:srgbClr val="0066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9" autoAdjust="0"/>
    <p:restoredTop sz="94660"/>
  </p:normalViewPr>
  <p:slideViewPr>
    <p:cSldViewPr>
      <p:cViewPr>
        <p:scale>
          <a:sx n="100" d="100"/>
          <a:sy n="100" d="100"/>
        </p:scale>
        <p:origin x="-31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71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B330E-9515-45C0-92E1-419C25A7ABF3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A03B-82D0-4DF4-AEFA-D3D764E32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187E5-462B-42A8-A3E0-1A6BA64FD83B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0E6DA-7253-4C99-973B-DE8E60ACC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88" y="2130425"/>
            <a:ext cx="5600712" cy="1227137"/>
          </a:xfrm>
        </p:spPr>
        <p:txBody>
          <a:bodyPr>
            <a:normAutofit/>
          </a:bodyPr>
          <a:lstStyle>
            <a:lvl1pPr>
              <a:defRPr sz="360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6116" y="3571876"/>
            <a:ext cx="4629160" cy="9715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0"/>
            <a:ext cx="2428860" cy="173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5076840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43174" y="889015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Место для фотографии</a:t>
            </a:r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0"/>
            <a:ext cx="2428860" cy="173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5984" y="5072074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285984" y="857232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Место для фотографии</a:t>
            </a:r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0"/>
            <a:ext cx="2428860" cy="173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714876" y="857232"/>
            <a:ext cx="414340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Место для фотографии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6" y="5072063"/>
            <a:ext cx="4143374" cy="571515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 smtClean="0"/>
              <a:t>С</a:t>
            </a:r>
            <a:r>
              <a:rPr lang="en-US" dirty="0" smtClean="0"/>
              <a:t>lick to edit Master title style</a:t>
            </a:r>
            <a:endParaRPr lang="ru-RU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 hasCustomPrompt="1"/>
          </p:nvPr>
        </p:nvSpPr>
        <p:spPr>
          <a:xfrm>
            <a:off x="428625" y="857250"/>
            <a:ext cx="407193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3200" kern="1200" baseline="0" dirty="0" smtClean="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</a:lstStyle>
          <a:p>
            <a:r>
              <a:rPr lang="ru-RU" dirty="0" smtClean="0"/>
              <a:t>Место для фотографии</a:t>
            </a:r>
          </a:p>
          <a:p>
            <a:endParaRPr lang="ru-RU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28625" y="5072074"/>
            <a:ext cx="4071937" cy="571489"/>
          </a:xfrm>
        </p:spPr>
        <p:txBody>
          <a:bodyPr vert="horz" lIns="91440" tIns="45720" rIns="91440" bIns="45720" rtlCol="0" anchor="b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С</a:t>
            </a:r>
            <a:r>
              <a:rPr lang="en-US" dirty="0" smtClean="0"/>
              <a:t>lick to edit Master title style</a:t>
            </a:r>
            <a:endParaRPr lang="ru-RU" dirty="0" smtClean="0"/>
          </a:p>
        </p:txBody>
      </p:sp>
    </p:spTree>
  </p:cSld>
  <p:clrMapOvr>
    <a:masterClrMapping/>
  </p:clrMapOvr>
  <p:transition spd="med"/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0"/>
            <a:ext cx="2428860" cy="173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143512"/>
            <a:ext cx="8572560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5720" y="928670"/>
            <a:ext cx="864399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Место для фотографии</a:t>
            </a:r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57686" y="2143116"/>
            <a:ext cx="2428875" cy="20716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3174" y="0"/>
            <a:ext cx="5972188" cy="1214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3174" y="1600200"/>
            <a:ext cx="6043626" cy="4114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03960-10D1-4A22-98B0-8830ECCB3505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3FA2F-12BF-475C-92FE-778BAA251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62" r:id="rId4"/>
    <p:sldLayoutId id="2147483663" r:id="rId5"/>
    <p:sldLayoutId id="2147483661" r:id="rId6"/>
    <p:sldLayoutId id="2147483664" r:id="rId7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Segoe Scrip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ocuments%20and%20Settings\&#1050;&#1091;&#1087;&#1088;&#1080;&#1081;_&#1053;_&#1048;\&#1056;&#1072;&#1073;&#1086;&#1095;&#1080;&#1081;%20&#1089;&#1090;&#1086;&#1083;\&#1053;&#1072;&#1090;&#1072;&#1083;&#1100;&#1103;%20&#1050;&#1091;&#1087;&#1088;&#1080;&#1081;\&#1042;&#1089;&#1077;%20&#1087;&#1072;&#1087;&#1082;&#1080;%20&#1050;&#1091;&#1087;&#1088;&#1080;&#1081;\&#1052;&#1072;&#1090;&#1077;&#1088;&#1080;&#1072;&#1083;&#1099;%20&#1082;%20&#1082;&#1086;&#1085;&#1082;%20&#1059;&#1095;&#1080;&#1090;%20&#1075;&#1086;&#1076;&#1072;\HHH.mp3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D:\Documents%20and%20Settings\&#1050;&#1091;&#1087;&#1088;&#1080;&#1081;_&#1053;_&#1048;\&#1056;&#1072;&#1073;&#1086;&#1095;&#1080;&#1081;%20&#1089;&#1090;&#1086;&#1083;\&#1053;&#1072;&#1090;&#1072;&#1083;&#1100;&#1103;%20&#1050;&#1091;&#1087;&#1088;&#1080;&#1081;\&#1042;&#1089;&#1077;%20&#1087;&#1072;&#1087;&#1082;&#1080;%20&#1050;&#1091;&#1087;&#1088;&#1080;&#1081;\&#1052;&#1072;&#1090;&#1077;&#1088;&#1080;&#1072;&#1083;&#1099;%20&#1082;%20&#1082;&#1086;&#1085;&#1082;%20&#1059;&#1095;&#1080;&#1090;%20&#1075;&#1086;&#1076;&#1072;\HHH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D:\Documents%20and%20Settings\&#1050;&#1091;&#1087;&#1088;&#1080;&#1081;_&#1053;_&#1048;\&#1056;&#1072;&#1073;&#1086;&#1095;&#1080;&#1081;%20&#1089;&#1090;&#1086;&#1083;\&#1053;&#1072;&#1090;&#1072;&#1083;&#1100;&#1103;%20&#1050;&#1091;&#1087;&#1088;&#1080;&#1081;\&#1042;&#1089;&#1077;%20&#1087;&#1072;&#1087;&#1082;&#1080;%20&#1050;&#1091;&#1087;&#1088;&#1080;&#1081;\&#1052;&#1072;&#1090;&#1077;&#1088;&#1080;&#1072;&#1083;&#1099;%20&#1082;%20&#1082;&#1086;&#1085;&#1082;%20&#1059;&#1095;&#1080;&#1090;%20&#1075;&#1086;&#1076;&#1072;\HHH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cuments%20and%20Settings\&#1050;&#1091;&#1087;&#1088;&#1080;&#1081;_&#1053;_&#1048;\&#1056;&#1072;&#1073;&#1086;&#1095;&#1080;&#1081;%20&#1089;&#1090;&#1086;&#1083;\&#1053;&#1072;&#1090;&#1072;&#1083;&#1100;&#1103;%20&#1050;&#1091;&#1087;&#1088;&#1080;&#1081;\&#1042;&#1089;&#1077;%20&#1087;&#1072;&#1087;&#1082;&#1080;%20&#1050;&#1091;&#1087;&#1088;&#1080;&#1081;\&#1052;&#1072;&#1090;&#1077;&#1088;&#1080;&#1072;&#1083;&#1099;%20&#1082;%20&#1082;&#1086;&#1085;&#1082;%20&#1059;&#1095;&#1080;&#1090;%20&#1075;&#1086;&#1076;&#1072;\HHH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D:\Documents%20and%20Settings\&#1050;&#1091;&#1087;&#1088;&#1080;&#1081;_&#1053;_&#1048;\&#1056;&#1072;&#1073;&#1086;&#1095;&#1080;&#1081;%20&#1089;&#1090;&#1086;&#1083;\&#1053;&#1072;&#1090;&#1072;&#1083;&#1100;&#1103;%20&#1050;&#1091;&#1087;&#1088;&#1080;&#1081;\&#1042;&#1089;&#1077;%20&#1087;&#1072;&#1087;&#1082;&#1080;%20&#1050;&#1091;&#1087;&#1088;&#1080;&#1081;\&#1052;&#1072;&#1090;&#1077;&#1088;&#1080;&#1072;&#1083;&#1099;%20&#1082;%20&#1082;&#1086;&#1085;&#1082;%20&#1059;&#1095;&#1080;&#1090;%20&#1075;&#1086;&#1076;&#1072;\HHH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cuments%20and%20Settings\&#1050;&#1091;&#1087;&#1088;&#1080;&#1081;_&#1053;_&#1048;\&#1056;&#1072;&#1073;&#1086;&#1095;&#1080;&#1081;%20&#1089;&#1090;&#1086;&#1083;\&#1053;&#1072;&#1090;&#1072;&#1083;&#1100;&#1103;%20&#1050;&#1091;&#1087;&#1088;&#1080;&#1081;\&#1042;&#1089;&#1077;%20&#1087;&#1072;&#1087;&#1082;&#1080;%20&#1050;&#1091;&#1087;&#1088;&#1080;&#1081;\&#1052;&#1072;&#1090;&#1077;&#1088;&#1080;&#1072;&#1083;&#1099;%20&#1082;%20&#1082;&#1086;&#1085;&#1082;%20&#1059;&#1095;&#1080;&#1090;%20&#1075;&#1086;&#1076;&#1072;\HHH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cuments%20and%20Settings\&#1050;&#1091;&#1087;&#1088;&#1080;&#1081;_&#1053;_&#1048;\&#1056;&#1072;&#1073;&#1086;&#1095;&#1080;&#1081;%20&#1089;&#1090;&#1086;&#1083;\&#1053;&#1072;&#1090;&#1072;&#1083;&#1100;&#1103;%20&#1050;&#1091;&#1087;&#1088;&#1080;&#1081;\&#1042;&#1089;&#1077;%20&#1087;&#1072;&#1087;&#1082;&#1080;%20&#1050;&#1091;&#1087;&#1088;&#1080;&#1081;\&#1052;&#1072;&#1090;&#1077;&#1088;&#1080;&#1072;&#1083;&#1099;%20&#1082;%20&#1082;&#1086;&#1085;&#1082;%20&#1059;&#1095;&#1080;&#1090;%20&#1075;&#1086;&#1076;&#1072;\HHH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audio" Target="file:///D:\Documents%20and%20Settings\&#1050;&#1091;&#1087;&#1088;&#1080;&#1081;_&#1053;_&#1048;\&#1056;&#1072;&#1073;&#1086;&#1095;&#1080;&#1081;%20&#1089;&#1090;&#1086;&#1083;\&#1053;&#1072;&#1090;&#1072;&#1083;&#1100;&#1103;%20&#1050;&#1091;&#1087;&#1088;&#1080;&#1081;\&#1042;&#1089;&#1077;%20&#1087;&#1072;&#1087;&#1082;&#1080;%20&#1050;&#1091;&#1087;&#1088;&#1080;&#1081;\&#1052;&#1072;&#1090;&#1077;&#1088;&#1080;&#1072;&#1083;&#1099;%20&#1082;%20&#1082;&#1086;&#1085;&#1082;%20&#1059;&#1095;&#1080;&#1090;%20&#1075;&#1086;&#1076;&#1072;\HHH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Documents%20and%20Settings\&#1050;&#1091;&#1087;&#1088;&#1080;&#1081;_&#1053;_&#1048;\&#1056;&#1072;&#1073;&#1086;&#1095;&#1080;&#1081;%20&#1089;&#1090;&#1086;&#1083;\&#1053;&#1072;&#1090;&#1072;&#1083;&#1100;&#1103;%20&#1050;&#1091;&#1087;&#1088;&#1080;&#1081;\&#1042;&#1089;&#1077;%20&#1087;&#1072;&#1087;&#1082;&#1080;%20&#1050;&#1091;&#1087;&#1088;&#1080;&#1081;\&#1052;&#1072;&#1090;&#1077;&#1088;&#1080;&#1072;&#1083;&#1099;%20&#1082;%20&#1082;&#1086;&#1085;&#1082;%20&#1059;&#1095;&#1080;&#1090;%20&#1075;&#1086;&#1076;&#1072;\HHH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1214422"/>
            <a:ext cx="5643602" cy="171451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rtlCol="0" anchor="b">
            <a:prstTxWarp prst="textInflate">
              <a:avLst/>
            </a:prstTxWarp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Мой</a:t>
            </a:r>
            <a:r>
              <a:rPr kumimoji="0" lang="ru-RU" sz="44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</a:t>
            </a:r>
            <a:r>
              <a:rPr kumimoji="0" lang="ru-RU" sz="44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любимый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  <a:ea typeface="+mj-ea"/>
                <a:cs typeface="+mj-cs"/>
              </a:rPr>
              <a:t>учитель</a:t>
            </a:r>
            <a:endParaRPr kumimoji="0" lang="ru-RU" sz="4400" b="1" i="1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90099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4810" y="3786190"/>
            <a:ext cx="4643470" cy="85725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Презентацию</a:t>
            </a:r>
            <a:r>
              <a:rPr kumimoji="0" lang="ru-RU" sz="1400" b="1" i="1" u="none" strike="noStrike" kern="1200" cap="none" spc="0" normalizeH="0" noProof="0" dirty="0" smtClean="0">
                <a:ln>
                  <a:noFill/>
                </a:ln>
                <a:solidFill>
                  <a:srgbClr val="660033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подготовила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i="1" baseline="0" dirty="0" smtClean="0">
                <a:solidFill>
                  <a:srgbClr val="660033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  <a:ea typeface="+mj-ea"/>
                <a:cs typeface="+mj-cs"/>
              </a:rPr>
              <a:t>Вяткина</a:t>
            </a:r>
            <a:r>
              <a:rPr lang="ru-RU" sz="1400" b="1" i="1" dirty="0" smtClean="0">
                <a:solidFill>
                  <a:srgbClr val="660033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  <a:ea typeface="+mj-ea"/>
                <a:cs typeface="+mj-cs"/>
              </a:rPr>
              <a:t> Анастасия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Ученица</a:t>
            </a:r>
            <a:r>
              <a:rPr kumimoji="0" lang="ru-RU" sz="1400" b="1" i="1" u="none" strike="noStrike" kern="1200" cap="none" spc="0" normalizeH="0" noProof="0" dirty="0" smtClean="0">
                <a:ln>
                  <a:noFill/>
                </a:ln>
                <a:solidFill>
                  <a:srgbClr val="660033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9 «б» класса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i="1" baseline="0" dirty="0" smtClean="0">
                <a:solidFill>
                  <a:srgbClr val="660033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  <a:ea typeface="+mj-ea"/>
                <a:cs typeface="+mj-cs"/>
              </a:rPr>
              <a:t>«Кутузовской СОШ»</a:t>
            </a:r>
            <a:r>
              <a:rPr lang="ru-RU" sz="1400" b="1" i="1" dirty="0" smtClean="0">
                <a:solidFill>
                  <a:srgbClr val="660033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  <a:ea typeface="+mj-ea"/>
                <a:cs typeface="+mj-cs"/>
              </a:rPr>
              <a:t> Шербакульского района</a:t>
            </a:r>
            <a:endParaRPr kumimoji="0" lang="ru-RU" sz="1400" b="1" i="1" u="none" strike="noStrike" kern="1200" cap="none" spc="0" normalizeH="0" baseline="0" noProof="0" dirty="0" smtClean="0">
              <a:ln>
                <a:noFill/>
              </a:ln>
              <a:solidFill>
                <a:srgbClr val="660033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4" name="HH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59788" y="60928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4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77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29124" y="1000108"/>
            <a:ext cx="4348788" cy="3162755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214282" y="4643446"/>
            <a:ext cx="7143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i="1" dirty="0" smtClean="0">
                <a:solidFill>
                  <a:srgbClr val="000066"/>
                </a:solidFill>
                <a:effectLst>
                  <a:glow rad="101600">
                    <a:srgbClr val="99FF66">
                      <a:alpha val="60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Наш учитель со вкусом одевается, следит за модой. У Натальи Ивановны  целая коллекция шляпок. На наших рисунках она просто красавица. А еще от нее всегда пахнет нежными духами</a:t>
            </a:r>
            <a:r>
              <a:rPr lang="ru-RU" i="1" dirty="0" smtClean="0">
                <a:solidFill>
                  <a:srgbClr val="000066"/>
                </a:solidFill>
                <a:effectLst>
                  <a:glow rad="101600">
                    <a:srgbClr val="99FF66">
                      <a:alpha val="60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5984" y="214290"/>
            <a:ext cx="6357982" cy="35719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prstTxWarp prst="textCanUp">
              <a:avLst/>
            </a:prstTxWarp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kern="1200" normalizeH="0" noProof="0" dirty="0" smtClean="0">
                <a:ln w="1905"/>
                <a:solidFill>
                  <a:srgbClr val="0099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Учитель глазами пятиклашек</a:t>
            </a:r>
            <a:endParaRPr kumimoji="0" lang="ru-RU" sz="2400" b="1" i="1" u="none" strike="noStrike" kern="1200" normalizeH="0" baseline="0" noProof="0" dirty="0" smtClean="0">
              <a:ln w="1905"/>
              <a:solidFill>
                <a:srgbClr val="0099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7" name="Рисунок 6" descr="IMG_278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85786" y="1214422"/>
            <a:ext cx="2214578" cy="3263589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357430"/>
            <a:ext cx="3013301" cy="2260613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>
            <a:off x="4572000" y="1000108"/>
            <a:ext cx="428628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i="1" dirty="0" smtClean="0">
                <a:solidFill>
                  <a:srgbClr val="000099"/>
                </a:solidFill>
                <a:effectLst>
                  <a:glow rad="101600">
                    <a:srgbClr val="99FF66">
                      <a:alpha val="60000"/>
                    </a:srgbClr>
                  </a:glow>
                </a:effectLst>
              </a:rPr>
              <a:t>В нем  много цветов. Ученые доказали, что они умеют думать, чувствовать настроение человека.</a:t>
            </a:r>
          </a:p>
          <a:p>
            <a:pPr algn="ctr">
              <a:spcBef>
                <a:spcPct val="50000"/>
              </a:spcBef>
            </a:pPr>
            <a:r>
              <a:rPr lang="ru-RU" sz="1400" i="1" dirty="0" smtClean="0">
                <a:solidFill>
                  <a:srgbClr val="000099"/>
                </a:solidFill>
                <a:effectLst>
                  <a:glow rad="101600">
                    <a:srgbClr val="99FF66">
                      <a:alpha val="60000"/>
                    </a:srgbClr>
                  </a:glow>
                </a:effectLst>
              </a:rPr>
              <a:t>Учитель говорит нам:  «Подойдите, скажите ласковое слово кактусу, герани».</a:t>
            </a:r>
            <a:endParaRPr lang="ru-RU" sz="1400" i="1" dirty="0">
              <a:solidFill>
                <a:srgbClr val="000099"/>
              </a:solidFill>
              <a:effectLst>
                <a:glow rad="101600">
                  <a:srgbClr val="99FF66">
                    <a:alpha val="60000"/>
                  </a:srgb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1142984"/>
            <a:ext cx="32861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i="1" dirty="0" smtClean="0">
                <a:solidFill>
                  <a:srgbClr val="000099"/>
                </a:solidFill>
                <a:effectLst>
                  <a:glow rad="101600">
                    <a:srgbClr val="99FF66">
                      <a:alpha val="60000"/>
                    </a:srgbClr>
                  </a:glow>
                </a:effectLst>
              </a:rPr>
              <a:t>Хотя в классе старенькая мебель, в нем очень уютно. 3 книжных шкафа, вмещающих огромное количество  ученических работ, альбомов, папок.     А в совете кабинета – ребята инициативные и знающие.</a:t>
            </a:r>
            <a:endParaRPr lang="ru-RU" sz="1400" i="1" dirty="0">
              <a:solidFill>
                <a:srgbClr val="000099"/>
              </a:solidFill>
              <a:effectLst>
                <a:glow rad="101600">
                  <a:srgbClr val="99FF66">
                    <a:alpha val="60000"/>
                  </a:srgbClr>
                </a:glow>
              </a:effectLst>
            </a:endParaRPr>
          </a:p>
        </p:txBody>
      </p:sp>
      <p:pic>
        <p:nvPicPr>
          <p:cNvPr id="12" name="Рисунок 11" descr="IMG_152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2643182"/>
            <a:ext cx="3476645" cy="2281563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TextBox 12"/>
          <p:cNvSpPr txBox="1"/>
          <p:nvPr/>
        </p:nvSpPr>
        <p:spPr>
          <a:xfrm>
            <a:off x="2285984" y="214290"/>
            <a:ext cx="5857916" cy="64294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prstTxWarp prst="textCanUp">
              <a:avLst/>
            </a:prstTxWarp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50" b="1" i="1" u="none" strike="noStrike" kern="1200" normalizeH="0" baseline="0" noProof="0" dirty="0" smtClean="0">
                <a:ln w="1905"/>
                <a:solidFill>
                  <a:srgbClr val="0099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В кабинете</a:t>
            </a:r>
            <a:r>
              <a:rPr kumimoji="0" lang="ru-RU" sz="1050" b="1" i="1" u="none" strike="noStrike" kern="1200" normalizeH="0" noProof="0" dirty="0" smtClean="0">
                <a:ln w="1905"/>
                <a:solidFill>
                  <a:srgbClr val="0099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русского языка и литературы</a:t>
            </a:r>
            <a:endParaRPr kumimoji="0" lang="ru-RU" sz="1050" b="1" i="1" u="none" strike="noStrike" kern="1200" normalizeH="0" baseline="0" noProof="0" dirty="0" smtClean="0">
              <a:ln w="1905"/>
              <a:solidFill>
                <a:srgbClr val="0099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11" name="Рисунок 10" descr="9б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3571876"/>
            <a:ext cx="3500462" cy="2625347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HH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3966" y="6277003"/>
            <a:ext cx="120622" cy="12062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убл. 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04665" y="785794"/>
            <a:ext cx="4327935" cy="299002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" name="Рисунок 1" descr="к пр. 1.JPG"/>
          <p:cNvPicPr>
            <a:picLocks noChangeAspect="1"/>
          </p:cNvPicPr>
          <p:nvPr/>
        </p:nvPicPr>
        <p:blipFill>
          <a:blip r:embed="rId3"/>
          <a:srcRect b="1397"/>
          <a:stretch>
            <a:fillRect/>
          </a:stretch>
        </p:blipFill>
        <p:spPr>
          <a:xfrm>
            <a:off x="1928794" y="1785926"/>
            <a:ext cx="4338338" cy="32509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Публ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85786" y="2500306"/>
            <a:ext cx="2643206" cy="396478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2285984" y="285728"/>
            <a:ext cx="5500726" cy="42862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prstTxWarp prst="textCanUp">
              <a:avLst/>
            </a:prstTxWarp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50" b="1" i="1" u="none" strike="noStrike" kern="1200" normalizeH="0" baseline="0" noProof="0" dirty="0" smtClean="0">
                <a:ln w="1905"/>
                <a:solidFill>
                  <a:srgbClr val="0099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Публикации в газетах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84" y="214290"/>
            <a:ext cx="5857916" cy="50006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prstTxWarp prst="textCanUp">
              <a:avLst/>
            </a:prstTxWarp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50" b="1" i="1" u="none" strike="noStrike" kern="1200" normalizeH="0" baseline="0" noProof="0" dirty="0" smtClean="0">
                <a:ln w="1905"/>
                <a:solidFill>
                  <a:srgbClr val="0099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Гордимся</a:t>
            </a:r>
            <a:r>
              <a:rPr kumimoji="0" lang="ru-RU" sz="1050" b="1" i="1" u="none" strike="noStrike" kern="1200" normalizeH="0" noProof="0" dirty="0" smtClean="0">
                <a:ln w="1905"/>
                <a:solidFill>
                  <a:srgbClr val="0099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Вами</a:t>
            </a:r>
            <a:endParaRPr kumimoji="0" lang="ru-RU" sz="1050" b="1" i="1" u="none" strike="noStrike" kern="1200" normalizeH="0" baseline="0" noProof="0" dirty="0" smtClean="0">
              <a:ln w="1905"/>
              <a:solidFill>
                <a:srgbClr val="0099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5" name="Рисунок 4" descr="IMG_2815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>
          <a:xfrm>
            <a:off x="126685" y="1357298"/>
            <a:ext cx="2809895" cy="40005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 descr="IMG_2814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>
          <a:xfrm>
            <a:off x="2857488" y="1785926"/>
            <a:ext cx="2786082" cy="39389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IMG_2816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>
          <a:xfrm>
            <a:off x="5572132" y="2285992"/>
            <a:ext cx="2621775" cy="3745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2786050" y="928670"/>
            <a:ext cx="607223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0066"/>
                </a:solidFill>
                <a:effectLst>
                  <a:glow rad="101600">
                    <a:srgbClr val="99FF66">
                      <a:alpha val="60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</a:t>
            </a:r>
            <a:r>
              <a:rPr lang="ru-RU" dirty="0" smtClean="0">
                <a:solidFill>
                  <a:srgbClr val="000066"/>
                </a:solidFill>
                <a:effectLst>
                  <a:glow rad="101600">
                    <a:srgbClr val="99FF66">
                      <a:alpha val="60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i="1" dirty="0" smtClean="0">
                <a:solidFill>
                  <a:srgbClr val="000066"/>
                </a:solidFill>
                <a:effectLst>
                  <a:glow rad="101600">
                    <a:srgbClr val="99FF66">
                      <a:alpha val="60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нашего учителя много дипломов и грамот. Вот некоторые из них.</a:t>
            </a:r>
            <a:endParaRPr lang="ru-RU" i="1" dirty="0"/>
          </a:p>
        </p:txBody>
      </p:sp>
      <p:pic>
        <p:nvPicPr>
          <p:cNvPr id="9" name="HH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3966" y="6277003"/>
            <a:ext cx="120622" cy="12062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38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785926"/>
            <a:ext cx="3357586" cy="2946453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D:\Documents and Settings\Куприй_Н_И\Рабочий стол\Наталья Куприй\Грамот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286124"/>
            <a:ext cx="2428892" cy="3326039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2285984" y="357166"/>
            <a:ext cx="5929354" cy="50006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prstTxWarp prst="textCanUp">
              <a:avLst/>
            </a:prstTxWarp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050" b="1" i="1" dirty="0" smtClean="0">
                <a:ln w="1905"/>
                <a:solidFill>
                  <a:srgbClr val="0099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ea typeface="+mj-ea"/>
                <a:cs typeface="+mj-cs"/>
              </a:rPr>
              <a:t>На «ты с компьютером»</a:t>
            </a:r>
            <a:endParaRPr kumimoji="0" lang="ru-RU" sz="1050" b="1" i="1" u="none" strike="noStrike" kern="1200" normalizeH="0" baseline="0" noProof="0" dirty="0" smtClean="0">
              <a:ln w="1905"/>
              <a:solidFill>
                <a:srgbClr val="0099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1071546"/>
            <a:ext cx="5429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000099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Часто уроки проходят в компьютерном классе. Пользуемся электронными учебниками, энциклопедиями…  Создаем под руководством Натальи Ивановны презентации по биографии писателей.  «Учитесь выбирать главное», - советует учитель, когда теряемся в Интернет-мире. Мы ищем. </a:t>
            </a:r>
          </a:p>
          <a:p>
            <a:pPr algn="ctr"/>
            <a:r>
              <a:rPr lang="ru-RU" sz="1400" i="1" dirty="0" smtClean="0">
                <a:solidFill>
                  <a:srgbClr val="000099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Наш учитель побеждает в  Интернет-викторинах.  Зарегистрирована на многих учительских порталах ( «Сеть творческих учителей», «1 сентября», «Учительский портал»…),  переписывается с друзьями-педагогами , отсылает свои уроки.</a:t>
            </a:r>
            <a:endParaRPr lang="ru-RU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0"/>
            <a:ext cx="7215238" cy="92869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928670"/>
            <a:ext cx="82868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Char char="-"/>
            </a:pPr>
            <a:r>
              <a:rPr lang="ru-RU" sz="1400" dirty="0" smtClean="0">
                <a:solidFill>
                  <a:srgbClr val="000066"/>
                </a:solidFill>
                <a:effectLst>
                  <a:glow rad="101600">
                    <a:srgbClr val="99FF66">
                      <a:alpha val="60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Каждый человек на свете прошел через размышления: есть ли бог. </a:t>
            </a:r>
          </a:p>
          <a:p>
            <a:pPr algn="ctr">
              <a:spcBef>
                <a:spcPct val="50000"/>
              </a:spcBef>
            </a:pPr>
            <a:r>
              <a:rPr lang="ru-RU" sz="1400" dirty="0" smtClean="0">
                <a:solidFill>
                  <a:srgbClr val="000066"/>
                </a:solidFill>
                <a:effectLst>
                  <a:glow rad="101600">
                    <a:srgbClr val="99FF66">
                      <a:alpha val="60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Должна ли школа знакомить ребят с тем , что лежит в основе христианской культуры? Да, ведь весь школьный курс литературы пронизан её идеями: ни укради, ни убий.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ru-RU" sz="1400" dirty="0" smtClean="0">
                <a:solidFill>
                  <a:srgbClr val="000066"/>
                </a:solidFill>
                <a:effectLst>
                  <a:glow rad="101600">
                    <a:srgbClr val="99FF66">
                      <a:alpha val="60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Вела факультатив  «История религии», кружок  «К истокам духовности».</a:t>
            </a:r>
            <a:endParaRPr lang="ru-RU" sz="1400" dirty="0">
              <a:solidFill>
                <a:srgbClr val="000066"/>
              </a:solidFill>
              <a:effectLst>
                <a:glow rad="101600">
                  <a:srgbClr val="99FF66">
                    <a:alpha val="60000"/>
                  </a:srgb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2428868"/>
            <a:ext cx="3857652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 smtClean="0">
                <a:solidFill>
                  <a:srgbClr val="000066"/>
                </a:solidFill>
                <a:effectLst>
                  <a:glow rad="101600">
                    <a:srgbClr val="99FF66">
                      <a:alpha val="60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-Книг  по этим темам тогда было мало. </a:t>
            </a:r>
            <a:r>
              <a:rPr lang="ru-RU" sz="1600" dirty="0" smtClean="0">
                <a:solidFill>
                  <a:srgbClr val="000066"/>
                </a:solidFill>
                <a:effectLst>
                  <a:glow rad="101600">
                    <a:srgbClr val="99FF66">
                      <a:alpha val="60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Выписывала из «Учительской газеты».</a:t>
            </a:r>
          </a:p>
          <a:p>
            <a:pPr algn="ctr">
              <a:spcBef>
                <a:spcPct val="50000"/>
              </a:spcBef>
            </a:pPr>
            <a:r>
              <a:rPr lang="ru-RU" sz="1600" dirty="0" smtClean="0">
                <a:solidFill>
                  <a:srgbClr val="000066"/>
                </a:solidFill>
                <a:effectLst>
                  <a:glow rad="101600">
                    <a:srgbClr val="99FF66">
                      <a:alpha val="60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Высылали после радиопередач, в </a:t>
            </a:r>
            <a:r>
              <a:rPr lang="ru-RU" sz="1400" dirty="0" smtClean="0">
                <a:solidFill>
                  <a:srgbClr val="000066"/>
                </a:solidFill>
                <a:effectLst>
                  <a:glow rad="101600">
                    <a:srgbClr val="99FF66">
                      <a:alpha val="60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которых участвовала и побеждала.</a:t>
            </a:r>
          </a:p>
          <a:p>
            <a:pPr algn="ctr">
              <a:spcBef>
                <a:spcPct val="50000"/>
              </a:spcBef>
            </a:pPr>
            <a:r>
              <a:rPr lang="ru-RU" sz="1400" dirty="0" smtClean="0">
                <a:solidFill>
                  <a:srgbClr val="000066"/>
                </a:solidFill>
                <a:effectLst>
                  <a:glow rad="101600">
                    <a:srgbClr val="99FF66">
                      <a:alpha val="60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Присылались из Англии и Франции, из Миссии в Киеве.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0100" y="142852"/>
            <a:ext cx="6000792" cy="50006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357166"/>
            <a:ext cx="4000528" cy="42862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prstTxWarp prst="textCanUp">
              <a:avLst/>
            </a:prstTxWarp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kern="1200" normalizeH="0" baseline="0" noProof="0" dirty="0" smtClean="0">
                <a:ln w="1905"/>
                <a:solidFill>
                  <a:srgbClr val="0099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Из интервью</a:t>
            </a:r>
            <a:r>
              <a:rPr kumimoji="0" lang="ru-RU" sz="2400" b="1" i="1" u="none" strike="noStrike" kern="1200" normalizeH="0" noProof="0" dirty="0" smtClean="0">
                <a:ln w="1905"/>
                <a:solidFill>
                  <a:srgbClr val="0099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учителя</a:t>
            </a:r>
            <a:endParaRPr kumimoji="0" lang="ru-RU" sz="2400" b="1" i="1" u="none" strike="noStrike" kern="1200" normalizeH="0" baseline="0" noProof="0" dirty="0" smtClean="0">
              <a:ln w="1905"/>
              <a:solidFill>
                <a:srgbClr val="0099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10" name="Рисунок 9" descr="IMG_2755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142844" y="2428868"/>
            <a:ext cx="2786082" cy="2183712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 descr="2 фото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571735" y="2285992"/>
            <a:ext cx="2595837" cy="3332373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HH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43966" y="6277003"/>
            <a:ext cx="120622" cy="12062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/>
      <p:bldP spid="13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143650" y="3713946"/>
            <a:ext cx="571480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00034" y="785794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3143240" y="285728"/>
            <a:ext cx="4357718" cy="57150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prstTxWarp prst="textCanUp">
              <a:avLst/>
            </a:prstTxWarp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i="1" baseline="0" dirty="0" smtClean="0">
                <a:ln w="1905"/>
                <a:solidFill>
                  <a:srgbClr val="0099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ea typeface="+mj-ea"/>
                <a:cs typeface="+mj-cs"/>
              </a:rPr>
              <a:t>Блиц</a:t>
            </a:r>
            <a:r>
              <a:rPr lang="ru-RU" sz="2400" b="1" i="1" dirty="0" smtClean="0">
                <a:ln w="1905"/>
                <a:solidFill>
                  <a:srgbClr val="0099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ea typeface="+mj-ea"/>
                <a:cs typeface="+mj-cs"/>
              </a:rPr>
              <a:t> - опрос</a:t>
            </a:r>
            <a:endParaRPr kumimoji="0" lang="ru-RU" sz="2400" b="1" i="1" u="none" strike="noStrike" kern="1200" normalizeH="0" baseline="0" noProof="0" dirty="0" smtClean="0">
              <a:ln w="1905"/>
              <a:solidFill>
                <a:srgbClr val="0099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70" name="Rectangle 1"/>
          <p:cNvSpPr>
            <a:spLocks noChangeArrowheads="1"/>
          </p:cNvSpPr>
          <p:nvPr/>
        </p:nvSpPr>
        <p:spPr bwMode="auto">
          <a:xfrm>
            <a:off x="3500430" y="714356"/>
            <a:ext cx="4071966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ru-RU" sz="400" b="1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      1.Ваши кумиры в профессии </a:t>
            </a:r>
            <a:endParaRPr kumimoji="0" lang="ru-RU" sz="400" b="1" i="1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        -Е.И.Ильин, В.А.Соловьёв</a:t>
            </a:r>
            <a:r>
              <a:rPr kumimoji="0" lang="ru-RU" sz="900" b="1" i="1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/ учитель математики  /</a:t>
            </a:r>
            <a:endParaRPr kumimoji="0" lang="ru-RU" sz="400" b="1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ru-RU" sz="400" b="1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    2. Ваша отличительная черта педагога.</a:t>
            </a:r>
            <a:endParaRPr kumimoji="0" lang="ru-RU" sz="400" b="1" i="1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       -Строгость, справедливость.</a:t>
            </a:r>
            <a:endParaRPr kumimoji="0" lang="ru-RU" sz="400" b="1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  3. Ваши три желания «золотой рыбке»:</a:t>
            </a:r>
            <a:endParaRPr kumimoji="0" lang="ru-RU" sz="400" b="1" i="1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      </a:t>
            </a:r>
            <a:endParaRPr kumimoji="0" lang="ru-RU" sz="400" b="1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       -Для себя: здоровья себе и моей семье</a:t>
            </a:r>
            <a:endParaRPr kumimoji="0" lang="ru-RU" sz="400" b="1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       -Для школы: выиграть конкурс «Школа года»</a:t>
            </a:r>
            <a:endParaRPr kumimoji="0" lang="ru-RU" sz="400" b="1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       -Для России: мира и благоденствия</a:t>
            </a:r>
            <a:endParaRPr kumimoji="0" lang="ru-RU" sz="400" b="1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 4. Являетесь ли Вы классным руководителем? </a:t>
            </a:r>
            <a:endParaRPr kumimoji="0" lang="ru-RU" sz="400" b="1" i="1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       -Кл. руководитель 9 «А» класса</a:t>
            </a:r>
            <a:endParaRPr kumimoji="0" lang="ru-RU" sz="400" b="1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5. Самое важное качество, которое  хотели бы воспитать у  учеников:</a:t>
            </a:r>
            <a:endParaRPr kumimoji="0" lang="ru-RU" sz="400" b="1" i="1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       -Порядочность во всем. </a:t>
            </a:r>
            <a:endParaRPr kumimoji="0" lang="ru-RU" sz="400" b="1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b="1" i="1" dirty="0" smtClean="0">
              <a:solidFill>
                <a:srgbClr val="000099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900" b="1" i="1" dirty="0" smtClean="0">
                <a:solidFill>
                  <a:srgbClr val="800080"/>
                </a:solidFill>
                <a:latin typeface="Arial" pitchFamily="34" charset="0"/>
                <a:ea typeface="Times New Roman" pitchFamily="18" charset="0"/>
              </a:rPr>
              <a:t>6</a:t>
            </a: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. Ваш любимый афоризм или девиз:</a:t>
            </a:r>
            <a:endParaRPr kumimoji="0" lang="ru-RU" sz="400" b="1" i="1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900" b="1" i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      </a:t>
            </a: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- «Вся радость жизни в творчестве.</a:t>
            </a:r>
            <a:endParaRPr kumimoji="0" lang="ru-RU" sz="400" b="1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       Творить – значит убивать смерть»-</a:t>
            </a:r>
            <a:r>
              <a:rPr kumimoji="0" lang="ru-RU" sz="900" b="1" i="1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Р.Роллан.</a:t>
            </a:r>
            <a:endParaRPr kumimoji="0" lang="ru-RU" sz="400" b="1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7. </a:t>
            </a:r>
            <a:r>
              <a:rPr lang="ru-RU" sz="900" b="1" i="1" dirty="0" smtClean="0">
                <a:solidFill>
                  <a:srgbClr val="800080"/>
                </a:solidFill>
                <a:latin typeface="Arial" pitchFamily="34" charset="0"/>
                <a:ea typeface="Times New Roman" pitchFamily="18" charset="0"/>
              </a:rPr>
              <a:t>Л</a:t>
            </a: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юбимые художественные произведения с педагогическим содержанием</a:t>
            </a:r>
            <a:endParaRPr kumimoji="0" lang="ru-RU" sz="400" b="1" i="1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900" b="1" i="1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     </a:t>
            </a: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- А.Макаренко «Педагогическая поэма»</a:t>
            </a:r>
            <a:endParaRPr kumimoji="0" lang="ru-RU" sz="400" b="1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       - А.Приставкин «Ночевала тучка золотая»</a:t>
            </a:r>
            <a:endParaRPr kumimoji="0" lang="ru-RU" sz="400" b="1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8. Ваши любимые песни о школе, образовании:</a:t>
            </a:r>
            <a:endParaRPr kumimoji="0" lang="ru-RU" sz="400" b="1" i="1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- «Тропинка»</a:t>
            </a:r>
            <a:endParaRPr kumimoji="0" lang="ru-RU" sz="500" b="1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      - « Когда уйдем со школьного двора»</a:t>
            </a:r>
            <a:endParaRPr kumimoji="0" lang="ru-RU" sz="500" b="1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G_255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472" y="1214422"/>
            <a:ext cx="3449707" cy="2428892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 descr="IMG_09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3071810"/>
            <a:ext cx="4190998" cy="3143249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TextBox 12"/>
          <p:cNvSpPr txBox="1"/>
          <p:nvPr/>
        </p:nvSpPr>
        <p:spPr>
          <a:xfrm>
            <a:off x="2071670" y="285728"/>
            <a:ext cx="5929354" cy="50006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prstTxWarp prst="textCanUp">
              <a:avLst/>
            </a:prstTxWarp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50" b="1" i="1" u="none" strike="noStrike" kern="1200" normalizeH="0" baseline="0" noProof="0" dirty="0" smtClean="0">
                <a:ln w="1905"/>
                <a:solidFill>
                  <a:srgbClr val="0099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В</a:t>
            </a:r>
            <a:r>
              <a:rPr kumimoji="0" lang="ru-RU" sz="1050" b="1" i="1" u="none" strike="noStrike" kern="1200" normalizeH="0" noProof="0" dirty="0" smtClean="0">
                <a:ln w="1905"/>
                <a:solidFill>
                  <a:srgbClr val="0099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свободное время</a:t>
            </a:r>
            <a:endParaRPr kumimoji="0" lang="ru-RU" sz="1050" b="1" i="1" u="none" strike="noStrike" kern="1200" normalizeH="0" baseline="0" noProof="0" dirty="0" smtClean="0">
              <a:ln w="1905"/>
              <a:solidFill>
                <a:srgbClr val="0099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43438" y="1285860"/>
            <a:ext cx="3643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0099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Наталья Ивановна пишет </a:t>
            </a:r>
          </a:p>
          <a:p>
            <a:pPr algn="ctr"/>
            <a:r>
              <a:rPr lang="ru-RU" i="1" dirty="0" smtClean="0">
                <a:solidFill>
                  <a:srgbClr val="000099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дружеские шаржи, участвует в сельских праздниках, занимается садоводством. На досуге играет в компьютерные игры.</a:t>
            </a:r>
            <a:endParaRPr lang="ru-RU" dirty="0">
              <a:effectLst>
                <a:glow rad="101600">
                  <a:srgbClr val="92D050">
                    <a:alpha val="60000"/>
                  </a:srgbClr>
                </a:glow>
              </a:effectLst>
            </a:endParaRPr>
          </a:p>
        </p:txBody>
      </p:sp>
      <p:pic>
        <p:nvPicPr>
          <p:cNvPr id="17" name="HH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43966" y="6277003"/>
            <a:ext cx="120622" cy="12062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14744" y="1500174"/>
            <a:ext cx="47149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0099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Через 3 года я закончу школу. Если стану учителем, хочу, чтобы меня так же любили ученики, уважали родители. Может, и будут когда-нибудь помогать учителю роботы, но заменить настоящего, живого человека, особенно такого, как наш педагог, техника не сможет. Шлю Вам слова признательности и благодарности. Пусть то тепло, которое  отдавали нам, вернется к Вам добрыми и искренними словами! Хочу повторить Ваши слова, но немного по-другому: «Вы замечательный учитель! У Вас замечательные ученики!»</a:t>
            </a:r>
          </a:p>
          <a:p>
            <a:pPr algn="ctr"/>
            <a:r>
              <a:rPr lang="ru-RU" sz="1600" i="1" dirty="0" smtClean="0">
                <a:solidFill>
                  <a:srgbClr val="000099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Каждое 1 сентября мы будем дарить Вам цветы в хрустящем целлофане. 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857488" y="500042"/>
            <a:ext cx="6072230" cy="64294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prstTxWarp prst="textCanUp">
              <a:avLst/>
            </a:prstTxWarp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050" b="1" i="1" dirty="0" smtClean="0">
                <a:ln w="1905"/>
                <a:solidFill>
                  <a:srgbClr val="0099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ea typeface="+mj-ea"/>
                <a:cs typeface="+mj-cs"/>
              </a:rPr>
              <a:t>Учитель. Гордое и славное звание</a:t>
            </a:r>
            <a:endParaRPr kumimoji="0" lang="ru-RU" sz="1050" b="1" i="1" u="none" strike="noStrike" kern="1200" normalizeH="0" baseline="0" noProof="0" dirty="0" smtClean="0">
              <a:ln w="1905"/>
              <a:solidFill>
                <a:srgbClr val="0099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422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>
          <a:xfrm>
            <a:off x="785786" y="1214422"/>
            <a:ext cx="4104707" cy="34769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rgbClr val="660066">
                <a:alpha val="40000"/>
              </a:srgb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500694" y="1785926"/>
            <a:ext cx="3143272" cy="150019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3286124"/>
            <a:ext cx="3214710" cy="157163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446" y="1214422"/>
            <a:ext cx="2786082" cy="400052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6446" y="642918"/>
            <a:ext cx="2714644" cy="450059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6" y="357166"/>
            <a:ext cx="2786082" cy="478634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glow rad="101600">
                    <a:srgbClr val="99FF66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Segoe Script" pitchFamily="34" charset="0"/>
                <a:ea typeface="+mj-ea"/>
                <a:cs typeface="+mj-cs"/>
              </a:rPr>
              <a:t>Самые важные годы человек проводит в ней. Мне повезло: я учусь в замечательной школе! Мне повезло с хорошими учителями.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glow rad="101600">
                    <a:srgbClr val="99FF66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Segoe Script" pitchFamily="34" charset="0"/>
                <a:ea typeface="+mj-ea"/>
                <a:cs typeface="+mj-cs"/>
              </a:rPr>
              <a:t>Уверена: пройдут года, но школа навсегда останется в нашей памяти. Ведь ни в одной другой нет таких педагогов , как в нашей Кутузовской!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rgbClr val="99FF66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Segoe Script" pitchFamily="34" charset="0"/>
                <a:ea typeface="+mj-ea"/>
                <a:cs typeface="+mj-cs"/>
              </a:rPr>
              <a:t>Мой любимый учитель – Куприй Наталья Ивановна </a:t>
            </a:r>
            <a:r>
              <a:rPr lang="ru-RU" sz="14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glow rad="101600">
                    <a:srgbClr val="99FF66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Segoe Script" pitchFamily="34" charset="0"/>
                <a:ea typeface="+mj-ea"/>
                <a:cs typeface="+mj-cs"/>
              </a:rPr>
              <a:t>. </a:t>
            </a:r>
            <a:endParaRPr kumimoji="0" lang="ru-RU" sz="1800" i="1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glow rad="101600">
                  <a:srgbClr val="99FF66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285728"/>
            <a:ext cx="5643602" cy="441899"/>
          </a:xfrm>
          <a:prstGeom prst="rect">
            <a:avLst/>
          </a:prstGeom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i="1" dirty="0" smtClean="0">
                <a:ln w="1905"/>
                <a:solidFill>
                  <a:srgbClr val="0099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Учитель… Школа…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357166"/>
            <a:ext cx="6143668" cy="50006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prstTxWarp prst="textCanUp">
              <a:avLst/>
            </a:prstTxWarp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50" b="1" i="1" u="none" strike="noStrike" kern="1200" normalizeH="0" baseline="0" noProof="0" dirty="0" smtClean="0">
                <a:ln w="1905"/>
                <a:solidFill>
                  <a:srgbClr val="0099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Путь</a:t>
            </a:r>
            <a:r>
              <a:rPr kumimoji="0" lang="ru-RU" sz="1050" b="1" i="1" u="none" strike="noStrike" kern="1200" normalizeH="0" noProof="0" dirty="0" smtClean="0">
                <a:ln w="1905"/>
                <a:solidFill>
                  <a:srgbClr val="0099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в учительство</a:t>
            </a:r>
            <a:endParaRPr kumimoji="0" lang="ru-RU" sz="1050" b="1" i="1" u="none" strike="noStrike" kern="1200" normalizeH="0" baseline="0" noProof="0" dirty="0" smtClean="0">
              <a:ln w="1905"/>
              <a:solidFill>
                <a:srgbClr val="0099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6" name="Рисунок 5" descr="2 фото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>
          <a:xfrm>
            <a:off x="1285852" y="1357298"/>
            <a:ext cx="2717878" cy="37144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500562" y="1142984"/>
            <a:ext cx="20717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0099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Путь в учительство у Натальи Ивановны прям и прост: </a:t>
            </a:r>
          </a:p>
          <a:p>
            <a:pPr algn="ctr"/>
            <a:r>
              <a:rPr lang="ru-RU" i="1" dirty="0" smtClean="0">
                <a:solidFill>
                  <a:srgbClr val="000099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школа с отличными знаниями, институт и</a:t>
            </a:r>
          </a:p>
          <a:p>
            <a:pPr algn="ctr"/>
            <a:r>
              <a:rPr lang="ru-RU" i="1" dirty="0" smtClean="0">
                <a:solidFill>
                  <a:srgbClr val="000099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27 лет в сельской школе.</a:t>
            </a:r>
            <a:endParaRPr lang="ru-RU" dirty="0"/>
          </a:p>
        </p:txBody>
      </p:sp>
      <p:pic>
        <p:nvPicPr>
          <p:cNvPr id="2050" name="Picture 2" descr="D:\Documents and Settings\Куприй_Н_И\Рабочий стол\Наталья Куприй\картинки о школе\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3913175"/>
            <a:ext cx="1857388" cy="1444650"/>
          </a:xfrm>
          <a:prstGeom prst="rect">
            <a:avLst/>
          </a:prstGeom>
          <a:noFill/>
        </p:spPr>
      </p:pic>
      <p:pic>
        <p:nvPicPr>
          <p:cNvPr id="11" name="HH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9169" y="6072206"/>
            <a:ext cx="325419" cy="32541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 класс планы30001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>
          <a:xfrm>
            <a:off x="642910" y="1643050"/>
            <a:ext cx="2434253" cy="33575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643306" y="1500174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00066"/>
                </a:solidFill>
                <a:effectLst>
                  <a:glow rad="101600">
                    <a:srgbClr val="99FF66">
                      <a:alpha val="60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Познакомились мы с Натальей Ивановной в 5 «б» классе</a:t>
            </a:r>
            <a:r>
              <a:rPr lang="ru-RU" sz="2000" i="1" dirty="0" smtClean="0">
                <a:solidFill>
                  <a:srgbClr val="000066"/>
                </a:solidFill>
                <a:effectLst>
                  <a:glow rad="101600">
                    <a:srgbClr val="99FF66">
                      <a:alpha val="60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i="1" dirty="0" smtClean="0">
                <a:solidFill>
                  <a:srgbClr val="000066"/>
                </a:solidFill>
                <a:effectLst>
                  <a:glow rad="101600">
                    <a:srgbClr val="99FF66">
                      <a:alpha val="60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Когда попали к ней, стало понятно – мы в руках мастера. Трудные правила стали интересными, к концу урока не слышали звонка. «Пугающие» вопросы пробуждали в нас любознательность, желание самим дойти до истины. Это требовательный педагог, у которого нужно работать все 45 минут.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214546" y="285728"/>
            <a:ext cx="5643602" cy="50006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285728"/>
            <a:ext cx="5214974" cy="584775"/>
          </a:xfrm>
          <a:prstGeom prst="rect">
            <a:avLst/>
          </a:prstGeom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i="1" dirty="0" smtClean="0">
                <a:ln w="1905"/>
                <a:solidFill>
                  <a:srgbClr val="0099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Первая встреча…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74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85786" y="1785926"/>
            <a:ext cx="3738589" cy="264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785918" y="785794"/>
            <a:ext cx="5286412" cy="42862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1026" name="Picture 2" descr="D:\Documents and Settings\Куприй_Н_И\Рабочий стол\Наталья Куприй\картинки о школе\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16721" cy="14287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57752" y="1714488"/>
            <a:ext cx="371477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66"/>
                </a:solidFill>
                <a:effectLst>
                  <a:glow rad="101600">
                    <a:srgbClr val="99FF66">
                      <a:alpha val="60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Наш учитель –</a:t>
            </a:r>
          </a:p>
          <a:p>
            <a:pPr algn="ctr"/>
            <a:r>
              <a:rPr lang="ru-RU" sz="1400" dirty="0" smtClean="0">
                <a:solidFill>
                  <a:srgbClr val="000066"/>
                </a:solidFill>
                <a:effectLst>
                  <a:glow rad="101600">
                    <a:srgbClr val="99FF66">
                      <a:alpha val="60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Оптимист по жизни. </a:t>
            </a:r>
          </a:p>
          <a:p>
            <a:pPr algn="ctr"/>
            <a:r>
              <a:rPr lang="ru-RU" sz="1400" dirty="0" smtClean="0">
                <a:solidFill>
                  <a:srgbClr val="000066"/>
                </a:solidFill>
                <a:effectLst>
                  <a:glow rad="101600">
                    <a:srgbClr val="99FF66">
                      <a:alpha val="60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Его любимое высказывание:</a:t>
            </a:r>
          </a:p>
          <a:p>
            <a:pPr algn="ctr"/>
            <a:r>
              <a:rPr lang="ru-RU" dirty="0" smtClean="0">
                <a:solidFill>
                  <a:srgbClr val="FF0066"/>
                </a:solidFill>
                <a:effectLst>
                  <a:glow rad="101600">
                    <a:srgbClr val="99FF66">
                      <a:alpha val="60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«Завтра будет </a:t>
            </a:r>
          </a:p>
          <a:p>
            <a:pPr algn="ctr"/>
            <a:r>
              <a:rPr lang="ru-RU" dirty="0" smtClean="0">
                <a:solidFill>
                  <a:srgbClr val="FF0066"/>
                </a:solidFill>
                <a:effectLst>
                  <a:glow rad="101600">
                    <a:srgbClr val="99FF66">
                      <a:alpha val="60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лучше,</a:t>
            </a:r>
          </a:p>
          <a:p>
            <a:pPr algn="ctr"/>
            <a:r>
              <a:rPr lang="ru-RU" dirty="0" smtClean="0">
                <a:solidFill>
                  <a:srgbClr val="FF0066"/>
                </a:solidFill>
                <a:effectLst>
                  <a:glow rad="101600">
                    <a:srgbClr val="99FF66">
                      <a:alpha val="60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чем вчера!»                           </a:t>
            </a:r>
          </a:p>
          <a:p>
            <a:pPr algn="ctr"/>
            <a:r>
              <a:rPr lang="ru-RU" sz="1400" dirty="0" smtClean="0">
                <a:solidFill>
                  <a:srgbClr val="000066"/>
                </a:solidFill>
                <a:effectLst>
                  <a:glow rad="101600">
                    <a:srgbClr val="99FF66">
                      <a:alpha val="60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Что дала Наталья Ивановна лично мне? – Показала пример своим отношением к жизни, подарила частичку своей души. Когда сам педагог горит, только тогда он может зажечь своих учеников. </a:t>
            </a:r>
          </a:p>
          <a:p>
            <a:pPr algn="ctr"/>
            <a:r>
              <a:rPr lang="ru-RU" dirty="0" smtClean="0">
                <a:solidFill>
                  <a:srgbClr val="FF0066"/>
                </a:solidFill>
                <a:effectLst>
                  <a:glow rad="101600">
                    <a:srgbClr val="99FF66">
                      <a:alpha val="60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Спасибо Вам, наш Учитель!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285728"/>
            <a:ext cx="4572032" cy="50006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prstTxWarp prst="textCanUp">
              <a:avLst/>
            </a:prstTxWarp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ln w="1905"/>
                <a:solidFill>
                  <a:srgbClr val="0099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ea typeface="+mj-ea"/>
                <a:cs typeface="+mj-cs"/>
              </a:rPr>
              <a:t>Оптимист по жизни</a:t>
            </a:r>
            <a:endParaRPr kumimoji="0" lang="ru-RU" sz="2400" b="1" i="1" u="none" strike="noStrike" kern="1200" normalizeH="0" baseline="0" noProof="0" dirty="0" smtClean="0">
              <a:ln w="1905"/>
              <a:solidFill>
                <a:srgbClr val="0099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10" name="HH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9169" y="6072206"/>
            <a:ext cx="325419" cy="32541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79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57488" y="3786190"/>
            <a:ext cx="3736715" cy="24288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9б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191261" y="3214686"/>
            <a:ext cx="2952739" cy="200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IMG_273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85720" y="3000372"/>
            <a:ext cx="2857488" cy="1785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Прямоугольник 5"/>
          <p:cNvSpPr/>
          <p:nvPr/>
        </p:nvSpPr>
        <p:spPr>
          <a:xfrm>
            <a:off x="357158" y="1071546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66"/>
                </a:solidFill>
                <a:effectLst>
                  <a:glow rad="101600">
                    <a:srgbClr val="99FF66">
                      <a:alpha val="60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Всегда как следует готовимся к урокам русского языка и литературы. Работаем по системе КСО /коллективный способ обучения/  5-й год. Сначала научились работать в парах постоянного и сменного состава и выполняли самые простые задания: проверяли чтение стихотворений наизусть. Потом стали работать в «четверке». Чтобы не мешать друг другу, часто раздвигаем парты, ведем обсуждение прочитанного. </a:t>
            </a:r>
          </a:p>
          <a:p>
            <a:r>
              <a:rPr lang="ru-RU" sz="1400" dirty="0" smtClean="0">
                <a:solidFill>
                  <a:srgbClr val="000066"/>
                </a:solidFill>
                <a:effectLst>
                  <a:glow rad="101600">
                    <a:srgbClr val="99FF66">
                      <a:alpha val="60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Что дает нам КСО? – Чувствуем себя раскованно, работаем каждый в своем темпе, закрепляем правило по 2-3 раза в группах, говорим много и каждый урок – все имеем хороший опыт публичных выступлений. 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142852"/>
            <a:ext cx="5286412" cy="727651"/>
          </a:xfrm>
          <a:prstGeom prst="rect">
            <a:avLst/>
          </a:prstGeom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i="1" dirty="0" smtClean="0">
                <a:ln w="1905"/>
                <a:solidFill>
                  <a:srgbClr val="0099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Мы на уроках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1500174"/>
            <a:ext cx="45719" cy="7143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fontScale="250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10" name="Рисунок 9" descr="IMG_2776.JPG"/>
          <p:cNvPicPr>
            <a:picLocks noChangeAspect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>
          <a:xfrm>
            <a:off x="142844" y="1500174"/>
            <a:ext cx="3357586" cy="2591821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IMG_2777.JPG"/>
          <p:cNvPicPr>
            <a:picLocks noChangeAspect="1"/>
          </p:cNvPicPr>
          <p:nvPr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>
          <a:xfrm>
            <a:off x="2357422" y="3286124"/>
            <a:ext cx="3610486" cy="2428892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>
            <a:off x="4500562" y="1071546"/>
            <a:ext cx="4357718" cy="25003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i="1" dirty="0" smtClean="0">
                <a:solidFill>
                  <a:srgbClr val="000099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Segoe Script" pitchFamily="34" charset="0"/>
                <a:ea typeface="+mj-ea"/>
                <a:cs typeface="+mj-cs"/>
              </a:rPr>
              <a:t>На уроках учителя  занимаемся литературным</a:t>
            </a:r>
            <a:r>
              <a:rPr lang="ru-RU" sz="1400" i="1" dirty="0" smtClean="0">
                <a:solidFill>
                  <a:srgbClr val="000099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Segoe Script" pitchFamily="34" charset="0"/>
                <a:ea typeface="+mj-ea"/>
                <a:cs typeface="+mj-cs"/>
              </a:rPr>
              <a:t> </a:t>
            </a:r>
            <a:r>
              <a:rPr lang="ru-RU" sz="1600" i="1" dirty="0" smtClean="0">
                <a:solidFill>
                  <a:srgbClr val="000099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Segoe Script" pitchFamily="34" charset="0"/>
                <a:ea typeface="+mj-ea"/>
                <a:cs typeface="+mj-cs"/>
              </a:rPr>
              <a:t>творчеством</a:t>
            </a:r>
            <a:r>
              <a:rPr lang="ru-RU" sz="2000" i="1" dirty="0" smtClean="0">
                <a:solidFill>
                  <a:srgbClr val="000099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Segoe Script" pitchFamily="34" charset="0"/>
                <a:ea typeface="+mj-ea"/>
                <a:cs typeface="+mj-cs"/>
              </a:rPr>
              <a:t>. </a:t>
            </a:r>
            <a:r>
              <a:rPr lang="ru-RU" sz="1600" i="1" dirty="0" smtClean="0">
                <a:solidFill>
                  <a:srgbClr val="000099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Segoe Script" pitchFamily="34" charset="0"/>
                <a:ea typeface="+mj-ea"/>
                <a:cs typeface="+mj-cs"/>
              </a:rPr>
              <a:t>Издано 10 рукописных альбомов, в том числе: «Монологи неодушевленных предметов»,  «Пушкин очами любящих», «Какого человека я считаю красивым»…  Опубликовано более 100 работ. Наши издания читают в классе, берут домой, рисуют иллюстрации как ребята, так и родители.</a:t>
            </a:r>
            <a:endParaRPr kumimoji="0" lang="ru-RU" sz="2000" i="1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glow rad="101600">
                  <a:srgbClr val="92D050">
                    <a:alpha val="60000"/>
                  </a:srgbClr>
                </a:glo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285728"/>
            <a:ext cx="5214974" cy="584775"/>
          </a:xfrm>
          <a:prstGeom prst="rect">
            <a:avLst/>
          </a:prstGeom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i="1" dirty="0" smtClean="0">
                <a:ln w="1905"/>
                <a:solidFill>
                  <a:srgbClr val="0099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Рукописные альбомы</a:t>
            </a:r>
          </a:p>
        </p:txBody>
      </p:sp>
      <p:pic>
        <p:nvPicPr>
          <p:cNvPr id="9" name="HH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3966" y="6277003"/>
            <a:ext cx="120622" cy="12062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00232" y="142852"/>
            <a:ext cx="5929354" cy="727651"/>
          </a:xfrm>
          <a:prstGeom prst="rect">
            <a:avLst/>
          </a:prstGeom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b="1" i="1" dirty="0" smtClean="0">
                <a:ln w="1905"/>
                <a:solidFill>
                  <a:srgbClr val="0099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Сочиняем и рисуем</a:t>
            </a:r>
          </a:p>
        </p:txBody>
      </p:sp>
      <p:pic>
        <p:nvPicPr>
          <p:cNvPr id="6" name="Рисунок 5" descr="IMG_279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57224" y="1214422"/>
            <a:ext cx="3214698" cy="2357454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IMG_28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034" y="3143248"/>
            <a:ext cx="2004165" cy="2398416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>
            <a:off x="4000496" y="1643050"/>
            <a:ext cx="47149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000099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Segoe Script" pitchFamily="34" charset="0"/>
              </a:rPr>
              <a:t>Каждой весной  Наталья Ивановна приглашает на открытые уроки параллельные классы и родителей. Сами снимаем их на фотокамеру, показываем на родительском собрании. Готовим костюмы героев, рисуем, а новые стихи пишем  в альбом «Мы».  В журнале «Морфема + морфема =  Слово» расшифровали и нарисовали  фразу лингвиста Л.Щербы: «Глокая куздра будланула бокра и курдячит бокренка». </a:t>
            </a:r>
          </a:p>
          <a:p>
            <a:pPr algn="ctr"/>
            <a:r>
              <a:rPr lang="ru-RU" sz="1400" i="1" dirty="0" smtClean="0">
                <a:solidFill>
                  <a:srgbClr val="000099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Segoe Script" pitchFamily="34" charset="0"/>
              </a:rPr>
              <a:t>С  нашим учителем легко, спокойно и интересно. Ему небезразличны наши проблемы, оценки, наш внутренний мир.</a:t>
            </a:r>
            <a:r>
              <a:rPr lang="ru-RU" sz="1400" i="1" dirty="0" smtClean="0">
                <a:solidFill>
                  <a:srgbClr val="000099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 </a:t>
            </a:r>
            <a:endParaRPr lang="ru-RU" sz="14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_28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43042" y="2857496"/>
            <a:ext cx="2643205" cy="264320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 descr="IMG_2800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>
          <a:xfrm>
            <a:off x="4653292" y="1357298"/>
            <a:ext cx="4187744" cy="35719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1071538" y="285728"/>
            <a:ext cx="5929354" cy="64294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prstTxWarp prst="textCanUp">
              <a:avLst/>
            </a:prstTxWarp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50" b="1" i="1" u="none" strike="noStrike" kern="1200" normalizeH="0" baseline="0" noProof="0" dirty="0" smtClean="0">
                <a:ln w="1905"/>
                <a:solidFill>
                  <a:srgbClr val="0099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Пишем</a:t>
            </a:r>
            <a:r>
              <a:rPr kumimoji="0" lang="ru-RU" sz="1050" b="1" i="1" u="none" strike="noStrike" kern="1200" normalizeH="0" noProof="0" dirty="0" smtClean="0">
                <a:ln w="1905"/>
                <a:solidFill>
                  <a:srgbClr val="0099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в журналы </a:t>
            </a:r>
            <a:endParaRPr kumimoji="0" lang="ru-RU" sz="1050" b="1" i="1" u="none" strike="noStrike" kern="1200" normalizeH="0" baseline="0" noProof="0" dirty="0" smtClean="0">
              <a:ln w="1905"/>
              <a:solidFill>
                <a:srgbClr val="0099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121442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 smtClean="0">
                <a:solidFill>
                  <a:srgbClr val="000099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3-й год мы вместе с Натальей Ивановной сотрудничаем с журналами «Волшебный», «Антошка». На их страницах появилось много наших статей, рассказов, рисунков, фотографий. И учитель – наш первый помощник. </a:t>
            </a:r>
            <a:endParaRPr lang="ru-RU" sz="1600" dirty="0"/>
          </a:p>
        </p:txBody>
      </p:sp>
      <p:pic>
        <p:nvPicPr>
          <p:cNvPr id="20" name="HH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3966" y="6277003"/>
            <a:ext cx="120622" cy="12062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5" grpId="0"/>
      <p:bldP spid="17" grpId="0"/>
    </p:bldLst>
  </p:timing>
</p:sld>
</file>

<file path=ppt/theme/theme1.xml><?xml version="1.0" encoding="utf-8"?>
<a:theme xmlns:a="http://schemas.openxmlformats.org/drawingml/2006/main" name="MSC_MS_RU_RU_SchoolPhotoAlbum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egoe Script" pitchFamily="34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Props1.xml><?xml version="1.0" encoding="utf-8"?>
<ds:datastoreItem xmlns:ds="http://schemas.openxmlformats.org/officeDocument/2006/customXml" ds:itemID="{7AA32741-8B9C-4BCA-8F6E-7B65362D149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7B7651B-0203-4677-9540-FCD2C7B5F3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2CD0B2-8180-403D-8E3E-DAE9CAB9E3BD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MSC_MS_RU_RU_SchoolPhotoAlbum_2007v_Russia</Template>
  <TotalTime>568</TotalTime>
  <Words>1149</Words>
  <Application>Microsoft Office PowerPoint</Application>
  <PresentationFormat>Экран (4:3)</PresentationFormat>
  <Paragraphs>92</Paragraphs>
  <Slides>18</Slides>
  <Notes>5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MSC_MS_RU_RU_SchoolPhotoAlbum_2007v_Russia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subject/>
  <dc:creator>Куприй Н.И.</dc:creator>
  <cp:keywords/>
  <dc:description/>
  <cp:lastModifiedBy>Куприй</cp:lastModifiedBy>
  <cp:revision>144</cp:revision>
  <dcterms:created xsi:type="dcterms:W3CDTF">2010-09-09T12:11:09Z</dcterms:created>
  <dcterms:modified xsi:type="dcterms:W3CDTF">2013-05-05T14:20:13Z</dcterms:modified>
  <cp:category>Фотоальбом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TC102854099990</vt:lpwstr>
  </property>
</Properties>
</file>