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82" r:id="rId4"/>
    <p:sldId id="299" r:id="rId5"/>
    <p:sldId id="284" r:id="rId6"/>
    <p:sldId id="285" r:id="rId7"/>
    <p:sldId id="283" r:id="rId8"/>
    <p:sldId id="260" r:id="rId9"/>
    <p:sldId id="277" r:id="rId10"/>
    <p:sldId id="276" r:id="rId11"/>
    <p:sldId id="262" r:id="rId12"/>
    <p:sldId id="291" r:id="rId13"/>
    <p:sldId id="290" r:id="rId14"/>
    <p:sldId id="288" r:id="rId15"/>
    <p:sldId id="287" r:id="rId16"/>
    <p:sldId id="297" r:id="rId17"/>
    <p:sldId id="296" r:id="rId18"/>
    <p:sldId id="29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76" autoAdjust="0"/>
    <p:restoredTop sz="94660"/>
  </p:normalViewPr>
  <p:slideViewPr>
    <p:cSldViewPr>
      <p:cViewPr varScale="1">
        <p:scale>
          <a:sx n="103" d="100"/>
          <a:sy n="103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0CB480-021D-4A5F-8A40-4FA00392BC56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DDA1E0-F4B6-44BF-9A1B-0FFD198EB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6025-611E-48A4-878B-C004784A937A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5113-FC25-4106-B84B-C9B38568D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452E-6F62-4576-8055-856B8817682F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800E-0F6E-4FC3-8B7F-14D815FB2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AA4E5-CC2E-4C52-B7A6-94FC7CF450B1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D3BC-11E3-4191-8606-B8ABB2C71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031F-D8D6-4F94-AB84-2FC27169DC1D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B50B-D0AA-4D4F-B848-8A57B7422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E06A-242C-455A-B6D5-82C932E26993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2198-2CEF-4469-A00E-2DC8E989E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ABDE-8D48-4BD2-9E71-B7253C4A0A07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34E7-A307-4FA4-AAC8-6F952866C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446D-6F8D-405B-9DE1-9408B7C789CD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375C-4C29-431E-9458-81BCB1734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76AE-B5B4-4B75-A85D-17F9F89D7C5D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DF20-2583-4866-83C8-7A55E7AED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B62FC-21D5-450F-B02D-F6A0127B02E2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2B47D-8A55-4FEE-A91E-25940C1D8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FAA5-B3D4-4CF0-951C-10365D443B0E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015C-5E5F-44A8-8C93-07991E60D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01BA-DB0D-4694-9219-210687DEFD27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BC65-791F-4A22-9A3F-6AE94E74A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77670-6EDF-4A25-830F-53292870D55B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067E7F-35D4-49E7-911D-EBD6F68AB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lai-sam.com/ImageShower.aspx?ImageUrl=http://delai-sam.com/Pages/1250/photo187.jpeg&amp;p_id=12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atrai.ru/post17398467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abyblog.ru/user/mari-maklakova/2248896" TargetMode="External"/><Relationship Id="rId5" Type="http://schemas.openxmlformats.org/officeDocument/2006/relationships/hyperlink" Target="http://www.vsehobby.ru/bozhja_korovka_iz_kamnja.html" TargetMode="External"/><Relationship Id="rId4" Type="http://schemas.openxmlformats.org/officeDocument/2006/relationships/hyperlink" Target="http://adalin.mospsy.ru/l_03_00/l0134.s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714356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Проект</a:t>
            </a:r>
          </a:p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«Эти удивительные камни!» </a:t>
            </a:r>
          </a:p>
          <a:p>
            <a:pPr algn="ctr"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054" name="Рисунок 5" descr="Роспись камней разрисовываем камни галька море пальмы закат солнца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57438"/>
            <a:ext cx="4500563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1268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28662" y="1785926"/>
            <a:ext cx="742955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Выставка творческих работ в школе, Доме культуры,   Детском саде</a:t>
            </a:r>
          </a:p>
          <a:p>
            <a:pPr>
              <a:buFont typeface="Wingdings" pitchFamily="2" charset="2"/>
              <a:buChar char="v"/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Размещение работ на школьном сайте</a:t>
            </a:r>
          </a:p>
          <a:p>
            <a:pPr>
              <a:buFont typeface="Wingdings" pitchFamily="2" charset="2"/>
              <a:buChar char="v"/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Презентация «Эти удивительные камни»</a:t>
            </a:r>
          </a:p>
          <a:p>
            <a:pPr>
              <a:buFont typeface="Wingdings" pitchFamily="2" charset="2"/>
              <a:buChar char="v"/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Защита проекта на родительском собрании.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Необходимым элементом  проектной деятельности является анализ проделанной работы, будут  обсуждаться вопросы, что получилось и  не получилось, почему. </a:t>
            </a:r>
          </a:p>
          <a:p>
            <a:pPr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8604"/>
            <a:ext cx="7786742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Варианты представления проекта</a:t>
            </a:r>
            <a:endParaRPr lang="ru-RU" sz="3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2292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1643063" y="22860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1795463" y="24384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1947863" y="25908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571612"/>
            <a:ext cx="7500990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Собранные камни  хорошо вымыть, иначе краска может не пристать.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1.Теперь можно приняться за работу. Решите, какой камушек и какой формы лучше всего подходит каждому  зверю,  насекомому, цветку и т. 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2.Решите, что будем делать. Раскрасьте камушек с одной стороны, высушите и раскрасьте с обратной стороны тем же цветом.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3.Снова переверните высохшую игрушку и нарисуйте что-то на ней.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4.Клеем ПВА покройте для закрепления краски весь камушек сначала с одной, а потом с другой стороны.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642918"/>
            <a:ext cx="506427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Инструкция к работе</a:t>
            </a:r>
            <a:endParaRPr lang="ru-RU" sz="3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6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1795463" y="24384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1947863" y="25908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1428736"/>
            <a:ext cx="3643338" cy="44012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315913" algn="ctr">
              <a:defRPr/>
            </a:pP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315913" algn="ctr">
              <a:defRPr/>
            </a:pPr>
            <a:r>
              <a:rPr lang="ru-RU" sz="1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Оригинальные сувениры для себя  и для друзей - божьи коровки. Эти замечательные жучки можно положить в цветочные горшочки .</a:t>
            </a:r>
            <a:endParaRPr lang="ru-RU" sz="24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15913" algn="ctr">
              <a:defRPr/>
            </a:pPr>
            <a:r>
              <a:rPr lang="ru-RU" sz="1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Сделать божьих коровок очень легко и просто.</a:t>
            </a:r>
            <a:endParaRPr lang="ru-RU" sz="14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15913" algn="ctr" eaLnBrk="0" hangingPunct="0">
              <a:defRPr/>
            </a:pPr>
            <a:r>
              <a:rPr lang="ru-RU" sz="1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Достаточно взять:</a:t>
            </a:r>
            <a:endParaRPr lang="ru-RU" sz="14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15913" algn="ctr" eaLnBrk="0" hangingPunct="0">
              <a:buFont typeface="Wingdings" pitchFamily="2" charset="2"/>
              <a:buChar char="v"/>
              <a:defRPr/>
            </a:pPr>
            <a:r>
              <a:rPr lang="ru-RU" sz="1400" b="1" i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камушки</a:t>
            </a:r>
            <a:r>
              <a:rPr lang="ru-RU" sz="1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indent="315913" algn="ctr" eaLnBrk="0" hangingPunct="0">
              <a:buFont typeface="Wingdings" pitchFamily="2" charset="2"/>
              <a:buChar char="v"/>
              <a:defRPr/>
            </a:pPr>
            <a:r>
              <a:rPr lang="ru-RU" sz="1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простой </a:t>
            </a:r>
            <a:r>
              <a:rPr lang="ru-RU" sz="1400" b="1" i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карандаш</a:t>
            </a:r>
            <a:r>
              <a:rPr lang="ru-RU" sz="1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(им можно наметить, как раскрашивать божьих коровок);</a:t>
            </a:r>
          </a:p>
          <a:p>
            <a:pPr indent="315913" algn="ctr" eaLnBrk="0" hangingPunct="0">
              <a:buFont typeface="Wingdings" pitchFamily="2" charset="2"/>
              <a:buChar char="v"/>
              <a:defRPr/>
            </a:pPr>
            <a:r>
              <a:rPr lang="ru-RU" sz="1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акриловые </a:t>
            </a:r>
            <a:r>
              <a:rPr lang="ru-RU" sz="1400" b="1" i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краски</a:t>
            </a:r>
            <a:r>
              <a:rPr lang="ru-RU" sz="1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чёрного, красного и белого цветов;</a:t>
            </a:r>
          </a:p>
          <a:p>
            <a:pPr indent="315913" algn="ctr" eaLnBrk="0" hangingPunct="0">
              <a:buFont typeface="Wingdings" pitchFamily="2" charset="2"/>
              <a:buChar char="v"/>
              <a:defRPr/>
            </a:pPr>
            <a:r>
              <a:rPr lang="ru-RU" sz="1400" b="1" i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кисть;</a:t>
            </a:r>
            <a:endParaRPr lang="ru-RU" sz="14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15913" algn="ctr" eaLnBrk="0" hangingPunct="0">
              <a:buFont typeface="Wingdings" pitchFamily="2" charset="2"/>
              <a:buChar char="v"/>
              <a:defRPr/>
            </a:pPr>
            <a:r>
              <a:rPr lang="ru-RU" sz="1400" b="1" i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лак</a:t>
            </a:r>
            <a:r>
              <a:rPr lang="ru-RU" sz="1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(особенно актуально для божьих коровок, которые будут "жить" вне дома);</a:t>
            </a:r>
          </a:p>
          <a:p>
            <a:pPr indent="315913" algn="ctr" eaLnBrk="0" hangingPunct="0">
              <a:buFont typeface="Wingdings" pitchFamily="2" charset="2"/>
              <a:buChar char="v"/>
              <a:defRPr/>
            </a:pPr>
            <a:r>
              <a:rPr lang="ru-RU" sz="1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горячий </a:t>
            </a:r>
            <a:r>
              <a:rPr lang="ru-RU" sz="1400" b="1" i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клей</a:t>
            </a:r>
            <a:r>
              <a:rPr lang="ru-RU" sz="1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(чтобы приклеить божьих коровок к подставкам).</a:t>
            </a:r>
            <a:endParaRPr lang="ru-RU" sz="14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00042"/>
            <a:ext cx="644214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Сувенир «Божьи коровки»</a:t>
            </a:r>
            <a:endParaRPr lang="ru-RU" sz="3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C:\Documents and Settings\Куприй\Рабочий стол\фотоаппарат\Рисунок Снейл\Копия IMG_6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3303167" cy="2786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99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40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1643063" y="22860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1795463" y="24384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1947863" y="25908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3786214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315913" algn="ctr"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разрисовать камни так, что они станут похожи на букет цветов или на фиалки в цветочном горшке. </a:t>
            </a:r>
            <a:r>
              <a:rPr lang="ru-RU" b="1" spc="50" dirty="0" err="1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Rock</a:t>
            </a: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spc="50" dirty="0" err="1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painting</a:t>
            </a: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это искусство росписи камней. Всем, кому интересна эта тема росписи и разрисовывания камней, предлагаем сделать камень в виде цветочного кустика. Расписать его Вы можете  своими руками.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785794"/>
            <a:ext cx="598465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Сувенир «Букет цветов»</a:t>
            </a:r>
            <a:r>
              <a:rPr lang="ru-RU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</a:t>
            </a:r>
            <a:endParaRPr lang="ru-RU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C:\Documents and Settings\Куприй\Рабочий стол\фотоаппарат\Рисунок Снейл\Копия (2) IMG_6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3516588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99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4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1643063" y="22860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2143125" y="264318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71480"/>
            <a:ext cx="740875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Сувенир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«Магнитик для холодильника»</a:t>
            </a:r>
            <a:endParaRPr lang="ru-RU" sz="3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C:\Documents and Settings\Куприй\Рабочий стол\фотоаппарат\Рисунок Снейл\IMG_6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428868"/>
            <a:ext cx="4431624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99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8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1643063" y="22860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1795463" y="24384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1947863" y="25908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714488"/>
            <a:ext cx="3286148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315913" algn="ctr"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 большого круглого камня вы можете сделать игрушку в виде зайчика. Для этого достаточно раскрасить камешек в чёрный цвет, нарисовать белой краской глазки и усики.  К носику  можно прикрепить бусинку или пуговку. А маленькие продольные камешки прикрепить к основе в виде ушек и лапок зайки.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500042"/>
            <a:ext cx="450828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Сувенир «Зайчик»</a:t>
            </a:r>
            <a:endParaRPr lang="ru-RU" sz="3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http://data8.gallery.ru/albums/gallery/104924--19975574-m750x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31099"/>
            <a:ext cx="3786214" cy="4864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99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1643063" y="22860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795463" y="24384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1947863" y="25908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928802"/>
            <a:ext cx="6786610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315913" algn="ctr"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 насобирать мелкие ракушки, а затем украсить ими рамку для фотографий. Сделать это просто. Подготовить 2 листа картона (по размеру больше. чем фотография на 3-4 см), на один лист в центр приклеить фотографию. В другом листе вырезать прямоугольное отверстие размером меньше, чем фотография на 0,5-1 см, наклеить на лист с фотографией. А затем  получившуюся рамочку вокруг фотографии  украсить ракушками, бусинками, ленточками. Обычный клей ПВА хорошо держит мелкие предметы, главное - дать хорошо просохнуть готовой работе. Сувенир на память готов! </a:t>
            </a:r>
          </a:p>
          <a:p>
            <a:pPr indent="315913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indent="315913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714356"/>
            <a:ext cx="8358246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Сувенир «Рамка для фотографий»</a:t>
            </a:r>
            <a:endParaRPr lang="ru-RU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6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1643063" y="22860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1947863" y="25908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571612"/>
            <a:ext cx="3286148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Созданные вами камни станут прекрасным подарком или украшением вашего интерьера, огорода и будут радовать вас и ваших близких долгие годы.</a:t>
            </a:r>
          </a:p>
          <a:p>
            <a:pPr algn="ctr" eaLnBrk="0" hangingPunct="0"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Чем интересней будут у вас идеи – тем оригинальней получится работа! Желаем вам творческих успехов! </a:t>
            </a:r>
          </a:p>
          <a:p>
            <a:pPr indent="315913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indent="315913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785794"/>
            <a:ext cx="250831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Результат</a:t>
            </a:r>
            <a:endParaRPr lang="ru-RU" sz="3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2" name="Picture 4" descr="Картинка 3 из 94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3955198" cy="3571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99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60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1643063" y="22860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1795463" y="24384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1947863" y="259080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714884"/>
            <a:ext cx="7000924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Фотографии учащейся и её работ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(слайд № 2, 4, 7, 12, 13, 14) </a:t>
            </a:r>
            <a:r>
              <a:rPr lang="ru-RU" sz="24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размещены с письменного согласия родителей</a:t>
            </a:r>
            <a:r>
              <a:rPr lang="ru-RU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indent="315913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642918"/>
            <a:ext cx="785818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При создании презентации использовались фотографии, размещенные на сайтах </a:t>
            </a:r>
            <a:endParaRPr lang="ru-RU" sz="24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1500188" y="1571625"/>
            <a:ext cx="7000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  <a:hlinkClick r:id="rId3"/>
            </a:endParaRPr>
          </a:p>
          <a:p>
            <a:r>
              <a:rPr lang="en-US">
                <a:latin typeface="Calibri" pitchFamily="34" charset="0"/>
                <a:hlinkClick r:id="rId4"/>
              </a:rPr>
              <a:t>http://adalin.mospsy.ru/l_03_00/l0134.shtml</a:t>
            </a:r>
            <a:r>
              <a:rPr lang="ru-RU">
                <a:latin typeface="Calibri" pitchFamily="34" charset="0"/>
              </a:rPr>
              <a:t> - слайд 1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 u="sng">
                <a:latin typeface="Calibri" pitchFamily="34" charset="0"/>
                <a:hlinkClick r:id="rId5"/>
              </a:rPr>
              <a:t>http://www.vsehobby.ru/bozhja_korovka_iz_kamnja.html</a:t>
            </a:r>
            <a:r>
              <a:rPr lang="ru-RU" u="sng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</a:rPr>
              <a:t>- слайд  8</a:t>
            </a:r>
          </a:p>
          <a:p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3"/>
              </a:rPr>
              <a:t>http://katrai.ru/post173984675</a:t>
            </a:r>
            <a:r>
              <a:rPr lang="ru-RU">
                <a:latin typeface="Calibri" pitchFamily="34" charset="0"/>
              </a:rPr>
              <a:t>  - слайд 15</a:t>
            </a:r>
          </a:p>
          <a:p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6"/>
              </a:rPr>
              <a:t>http://www.babyblog.ru/user/mari-maklakova/2248896</a:t>
            </a:r>
            <a:r>
              <a:rPr lang="ru-RU">
                <a:latin typeface="Calibri" pitchFamily="34" charset="0"/>
              </a:rPr>
              <a:t> - слайд 17</a:t>
            </a:r>
            <a:endParaRPr lang="ru-RU" u="sng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6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28662" y="1357298"/>
            <a:ext cx="7072362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МКОУ «Кутузовская СОШ»  Шербакульский район Омская область</a:t>
            </a: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000240"/>
            <a:ext cx="2643206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Руководитель проекта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Куприй Наталья Ивановна, учитель русского языка и литературы</a:t>
            </a:r>
          </a:p>
        </p:txBody>
      </p:sp>
      <p:pic>
        <p:nvPicPr>
          <p:cNvPr id="11" name="Picture 2" descr="C:\Documents and Settings\Куприй\Рабочий стол\фотоаппарат\Мама\Копия IMG_0422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85786" y="3929066"/>
            <a:ext cx="2714644" cy="2035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786314" y="2143116"/>
            <a:ext cx="3857652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Участник проекта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Вяткина Анастасия,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ученица 10 класса </a:t>
            </a: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571480"/>
            <a:ext cx="3729435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Участники</a:t>
            </a:r>
          </a:p>
        </p:txBody>
      </p:sp>
      <p:pic>
        <p:nvPicPr>
          <p:cNvPr id="4" name="Picture 2" descr="C:\Documents and Settings\Куприй\Рабочий стол\фотоаппарат\Анастасия\1 сентября 2011г\IMG_5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00438"/>
            <a:ext cx="1869708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63" y="428625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571612"/>
            <a:ext cx="6215090" cy="393954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b="1" u="sng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доминирующей в проекте деятельности</a:t>
            </a: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исследовательский, творческий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 </a:t>
            </a:r>
            <a:r>
              <a:rPr lang="ru-RU" b="1" u="sng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количеству учащихся</a:t>
            </a: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индивидуальный, групповой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b="1" u="sng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месту проведения</a:t>
            </a: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внеурочный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b="1" u="sng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теме</a:t>
            </a: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свободный (выходит за рамки школьного обучения)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 </a:t>
            </a:r>
            <a:r>
              <a:rPr lang="ru-RU" b="1" u="sng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продолжительности</a:t>
            </a: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краткосрочный, средней продолжительности (до 1 месяца)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714356"/>
            <a:ext cx="3714776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63" y="428625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" name="Picture 2" descr="C:\Documents and Settings\Куприй\Рабочий стол\фотоаппарат\Рисунок Снейл\IMG_6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14422"/>
            <a:ext cx="5929354" cy="4447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99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8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63" y="428625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00174"/>
            <a:ext cx="7786742" cy="440120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Поделки из камней  – отличное занятие в летнюю пору, когда  дети находятся на каникулах и их очень трудно занять чем-то интересным.</a:t>
            </a:r>
            <a:endParaRPr lang="ru-RU" b="1" spc="50" dirty="0">
              <a:ln w="11430"/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spc="50" dirty="0">
                <a:ln w="1143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Все мы знаем, как интересно и увлекательно делать поделки собственными руками. При этом вы приобретаете трудовые и творческие навыки, развиваете наблюдательность, терпение и воображение, а главное, творческий взгляд на привычные предметы.</a:t>
            </a:r>
          </a:p>
          <a:p>
            <a:pPr algn="ctr" eaLnBrk="0" hangingPunct="0">
              <a:defRPr/>
            </a:pPr>
            <a:r>
              <a:rPr lang="ru-RU" sz="2000" b="1" spc="50" dirty="0">
                <a:ln w="1143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как детям нравится принимать участие в изготовлении поделок! Ведь это так здорово, когда у тебя получается забавная игрушка-поделка.</a:t>
            </a:r>
          </a:p>
          <a:p>
            <a:pPr algn="ctr" eaLnBrk="0" hangingPunct="0">
              <a:defRPr/>
            </a:pPr>
            <a:r>
              <a:rPr lang="ru-RU" sz="2000" b="1" spc="50" dirty="0">
                <a:ln w="1143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  сами сможете изготовить из простых камней фигурки животных, игрушки или людей. </a:t>
            </a:r>
            <a:endParaRPr lang="ru-RU" sz="2800" b="1" spc="50" dirty="0">
              <a:ln w="11430"/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642918"/>
            <a:ext cx="685804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  </a:t>
            </a: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Актуальность проекта</a:t>
            </a:r>
            <a:endParaRPr lang="ru-RU" sz="3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7172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714356"/>
            <a:ext cx="8072494" cy="535531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Проблема:</a:t>
            </a:r>
          </a:p>
          <a:p>
            <a:pPr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традиционно больше внимания уделяется растениям и животным, а объекты неживой природы рассматриваются мало.</a:t>
            </a: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</a:p>
          <a:p>
            <a:pPr eaLnBrk="0" hangingPunct="0"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воспитывать познавательный интерес к объектам неживой природы: к камням;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научиться изготавливать поделку своими руками</a:t>
            </a:r>
          </a:p>
          <a:p>
            <a:pPr eaLnBrk="0" hangingPunct="0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4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 </a:t>
            </a:r>
          </a:p>
          <a:p>
            <a:pPr eaLnBrk="0" hangingPunct="0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познакомить  с разнообразием камней в природе: с их свойствами и особенностями;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мышление, логику, творчество при проведении работы;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придумать и самостоятельно изготовить поделку.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8196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85918" y="428604"/>
            <a:ext cx="6072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 Основная идея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571612"/>
            <a:ext cx="400052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315913" algn="ctr">
              <a:defRPr/>
            </a:pPr>
            <a:r>
              <a:rPr lang="ru-RU" sz="16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 Вас  накопились камушки, привезённые из далёких летних путешествий к морю? Вы хотите призвать в дом удачу? Вам хочется украсить Ваш или Ваших друзей сад,  уголок квартиры украшением ручной работы, изготовление которого потребует минимум времени и усилий? Вам хочется сделать сувенир своими руками и подарить его?</a:t>
            </a:r>
            <a:endParaRPr lang="ru-RU" sz="16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4714884"/>
            <a:ext cx="7215238" cy="13542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Предлагаем вашему вниманию проект «Эти удивительные камни и камушки!» Мы дарим вам возможность самостоятельно изготовить сувениры, которые будут напоминать вам об этой поездке и удивят ваших друзей.</a:t>
            </a:r>
            <a:endParaRPr lang="ru-RU" sz="1600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Picture 2" descr="C:\Documents and Settings\Куприй\Рабочий стол\фотоаппарат\Рисунок Снейл\IMG_6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3690962" cy="2768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99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9220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3571876"/>
            <a:ext cx="842968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Исследовательский этап (подготовительный)</a:t>
            </a:r>
          </a:p>
          <a:p>
            <a:pPr algn="ctr" eaLnBrk="0" hangingPunct="0">
              <a:buFont typeface="Wingdings" pitchFamily="2" charset="2"/>
              <a:buChar char="v"/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Технологический (выполнение технологических операций, предусмотренных технологическим процессом)</a:t>
            </a:r>
          </a:p>
          <a:p>
            <a:pPr algn="ctr" eaLnBrk="0" hangingPunct="0">
              <a:buFont typeface="Wingdings" pitchFamily="2" charset="2"/>
              <a:buChar char="v"/>
              <a:defRPr/>
            </a:pPr>
            <a:endParaRPr lang="ru-RU" b="1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buFont typeface="Wingdings" pitchFamily="2" charset="2"/>
              <a:buChar char="v"/>
              <a:defRPr/>
            </a:pPr>
            <a:r>
              <a:rPr lang="ru-RU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Заключительный (контроль, подведение итогов, защита проекта)</a:t>
            </a:r>
          </a:p>
          <a:p>
            <a:pPr algn="ctr" eaLnBrk="0" hangingPunct="0">
              <a:defRPr/>
            </a:pP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eaLnBrk="0" hangingPunct="0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500042"/>
            <a:ext cx="476521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Этапы проекта</a:t>
            </a:r>
            <a:endParaRPr lang="ru-RU" sz="36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1266" name="Picture 2" descr="http://adalin.mospsy.ru/img6/stone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5715000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99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44" name="Picture 2" descr="C:\Documents and Settings\Куприй\Рабочий стол\Наталья Куприй\Шаблоны презентаций\прекрасные шаблоны слайдов\Фоны презентаций\3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1428750" y="1214438"/>
            <a:ext cx="600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>
              <a:tabLst>
                <a:tab pos="457200" algn="l"/>
              </a:tabLst>
            </a:pPr>
            <a:endParaRPr lang="ru-RU" sz="2400"/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500063" y="571500"/>
            <a:ext cx="72151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6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ctr"/>
            <a:endParaRPr lang="ru-RU" sz="1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6" y="500043"/>
          <a:ext cx="8143931" cy="577200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69802"/>
                <a:gridCol w="2728127"/>
                <a:gridCol w="2136804"/>
                <a:gridCol w="2009198"/>
              </a:tblGrid>
              <a:tr h="480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Стадия работы над проектом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Содержание работы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учащихся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 учителя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109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Подготовка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Определение темы и цели проекта.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Обсуждают тему проекта.</a:t>
                      </a:r>
                      <a:b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Определяют цели проекта.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Знакомит со смыслом проектной деятельности.</a:t>
                      </a:r>
                      <a:b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Помогает в определении цели проекта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1503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Планирование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Определение источников необходимой информации, способов сбора и анализа информации, способов представления результатов</a:t>
                      </a:r>
                      <a:b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(формы проекта).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Формулируют задачи проекта. Вырабатывают план действия. Определяют способ представления проекта.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Предлагает идеи.</a:t>
                      </a:r>
                      <a:b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Наблюдает за работой учащихся.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82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Исследование (работа над проектом)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Выявление и обсуждение вопросов, проблем, возникших в ходе выполнения проекта.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Поэтапно выполняют задачи проекта.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Наблюдает, советует, руководит деятельностью учащихся.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547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Выводы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 информации. Формулирование выводов.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Работают над проектом, анализируя информацию.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Наблюдает, советует 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1321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Представление (защита) проекта. Оценка его результатов.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Подготовка отчета о ходе выполнения проекта с объяснением полученных результатов. Анализ выполнения проекта, достигнутых результатов.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Представляют проект. Оценивают и анализируют выполненный проект.</a:t>
                      </a:r>
                      <a:endParaRPr lang="ru-RU" sz="1400" b="1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 Оценивает усилия учащихся, качество использования источников, самостоятельность.</a:t>
                      </a:r>
                      <a:endParaRPr lang="ru-RU" sz="1400" b="1" dirty="0">
                        <a:solidFill>
                          <a:srgbClr val="66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767</Words>
  <PresentationFormat>Экран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Куприй</dc:creator>
  <cp:lastModifiedBy>Куприй</cp:lastModifiedBy>
  <cp:revision>62</cp:revision>
  <dcterms:modified xsi:type="dcterms:W3CDTF">2013-05-09T06:52:13Z</dcterms:modified>
</cp:coreProperties>
</file>