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2" r:id="rId3"/>
    <p:sldId id="256" r:id="rId4"/>
    <p:sldId id="257" r:id="rId5"/>
    <p:sldId id="258" r:id="rId6"/>
    <p:sldId id="259" r:id="rId7"/>
    <p:sldId id="264" r:id="rId8"/>
    <p:sldId id="260" r:id="rId9"/>
    <p:sldId id="266" r:id="rId10"/>
    <p:sldId id="267" r:id="rId11"/>
    <p:sldId id="268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99FF99"/>
    <a:srgbClr val="00FF00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0C5A-CED0-4D01-98AC-3CC7CCA2899A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6A897-614E-4BEF-B3F7-DC7FB012B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8AF68-5827-4951-8FD7-C49C96921B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0140-8E1F-4944-867E-CA6755887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CB14-DE06-4DB8-B523-6AB85CFB6E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04CFB-72D5-4094-9D1A-6C72DF92C9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5CFB3-1B85-4E29-A01F-D7249750D5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087E1-CB24-4442-B755-3EF1F20974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E6CD3-49F9-459F-9E70-2B8EF4FC67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68B55-9843-4856-8599-FA29BB329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9A5EB-EAFD-4A0F-9487-4E403E383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97D23-9733-4E59-8ECF-3DAFB7DBE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2D4CF-33DC-489B-8E44-7824BC5C89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CF89FE-E5CF-46DA-BEC0-24CD4B36BF3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55.radikal.ru/i150/0811/1a/425068217fb0.png" TargetMode="External"/><Relationship Id="rId3" Type="http://schemas.openxmlformats.org/officeDocument/2006/relationships/hyperlink" Target="http://divoshop.inf.ua/images/product_images/popup_images/459_0.jpg" TargetMode="External"/><Relationship Id="rId7" Type="http://schemas.openxmlformats.org/officeDocument/2006/relationships/hyperlink" Target="http://i029.radikal.ru/0801/52/598d683d6dbc.png" TargetMode="External"/><Relationship Id="rId2" Type="http://schemas.openxmlformats.org/officeDocument/2006/relationships/hyperlink" Target="http://i.allday.ru/uploads/posts/2009-05/1243445321_e82d58c12d40-kopiy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novosib.fotki.yandex.ru/get/0/aryoh.0/0_4f_e00e00e9_XL" TargetMode="External"/><Relationship Id="rId5" Type="http://schemas.openxmlformats.org/officeDocument/2006/relationships/hyperlink" Target="http://prv.lori-images.net/0001936693-thumb.jpg" TargetMode="External"/><Relationship Id="rId10" Type="http://schemas.openxmlformats.org/officeDocument/2006/relationships/hyperlink" Target="http://www.proshkolu.ru/" TargetMode="External"/><Relationship Id="rId4" Type="http://schemas.openxmlformats.org/officeDocument/2006/relationships/hyperlink" Target="http://www.arabsoap.ru/images/production/sunduk.jpg" TargetMode="External"/><Relationship Id="rId9" Type="http://schemas.openxmlformats.org/officeDocument/2006/relationships/hyperlink" Target="http://ant-eater.narod.ru/design/3D/3D_key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3208" y="4857760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Куприй Наталья Ивановна,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русского языка и литературы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МОУ «Кутузовская СОШ»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Шербакульский район Омская область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571480"/>
            <a:ext cx="7369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9FF99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Пять волшебных сундучков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rgbClr val="99FF99">
                    <a:alpha val="60000"/>
                  </a:srgb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сунд. 7.bmp"/>
          <p:cNvPicPr>
            <a:picLocks noChangeAspect="1"/>
          </p:cNvPicPr>
          <p:nvPr/>
        </p:nvPicPr>
        <p:blipFill>
          <a:blip r:embed="rId2"/>
          <a:srcRect r="50000" b="56267"/>
          <a:stretch>
            <a:fillRect/>
          </a:stretch>
        </p:blipFill>
        <p:spPr>
          <a:xfrm>
            <a:off x="1428728" y="1714488"/>
            <a:ext cx="4436439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00232" y="357166"/>
            <a:ext cx="64294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2 сундучок  Лексика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Решение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40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172400" y="587727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люч 1.jpg"/>
          <p:cNvPicPr>
            <a:picLocks noChangeAspect="1"/>
          </p:cNvPicPr>
          <p:nvPr/>
        </p:nvPicPr>
        <p:blipFill>
          <a:blip r:embed="rId3"/>
          <a:srcRect l="11955" t="8333" r="14998" b="5208"/>
          <a:stretch>
            <a:fillRect/>
          </a:stretch>
        </p:blipFill>
        <p:spPr>
          <a:xfrm rot="20887804">
            <a:off x="679659" y="839899"/>
            <a:ext cx="1636580" cy="4000528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28794" y="1857364"/>
            <a:ext cx="678661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*отец жены  -  тесть 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 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мать жены  -      теща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*брат мужа  -   деверь  =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сестра мужа  -   золовка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*брат жены  -  шурин   = </a:t>
            </a:r>
            <a:r>
              <a:rPr kumimoji="0" lang="ru-RU" sz="24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сестра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жены  - 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свояченица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муж сестры жены – свояк  =  жена брата  -  невестка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люч 1.jpg"/>
          <p:cNvPicPr>
            <a:picLocks noChangeAspect="1"/>
          </p:cNvPicPr>
          <p:nvPr/>
        </p:nvPicPr>
        <p:blipFill>
          <a:blip r:embed="rId2"/>
          <a:srcRect l="11955" t="8333" r="14998" b="5208"/>
          <a:stretch>
            <a:fillRect/>
          </a:stretch>
        </p:blipFill>
        <p:spPr>
          <a:xfrm rot="20887804">
            <a:off x="679659" y="839899"/>
            <a:ext cx="1636580" cy="400052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728" y="214290"/>
            <a:ext cx="721517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3 сундучок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Морфемика.      Словообразование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Решение</a:t>
            </a:r>
            <a:endParaRPr kumimoji="0" lang="ru-RU" sz="36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14546" y="2500306"/>
            <a:ext cx="650082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Орел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 а) орловцы, орловчане   б) орловец, орловчанин     в) орловчанка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Архангельск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а) архангельцы, архангелогородцы  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архангелец, архангелогородец                                            в) архангелогородка 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Вятка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 а) вятчане, вятичи, вятичане   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вятчанин, вятич    в) вятчанка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Ессентуки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 а) ессентукчане, ессентучане                             б) ессентукчанин, ессентучанин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ессентукчанка, ессентучанка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Кривой Рог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 а) криворожцы, криворожане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криворожец, криворожанин   в) криворожанка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72400" y="587727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люч 1.jpg"/>
          <p:cNvPicPr>
            <a:picLocks noChangeAspect="1"/>
          </p:cNvPicPr>
          <p:nvPr/>
        </p:nvPicPr>
        <p:blipFill>
          <a:blip r:embed="rId2"/>
          <a:srcRect l="11955" t="8333" r="14998" b="5208"/>
          <a:stretch>
            <a:fillRect/>
          </a:stretch>
        </p:blipFill>
        <p:spPr>
          <a:xfrm rot="20887804">
            <a:off x="679659" y="839899"/>
            <a:ext cx="1636580" cy="400052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08" y="285728"/>
            <a:ext cx="60007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4 сундучок  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История языкознания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Решение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714612" y="2143116"/>
            <a:ext cx="53578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Долго ночь меркнет.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Заря свет уронила,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Мгла поля покрыла.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Щекот соловьиный уснул,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 галок пробудился.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Русичи великие поля червлеными щитами перегородили,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Ища себе чести, а князю – славы.</a:t>
            </a:r>
            <a:endParaRPr kumimoji="0" lang="ru-RU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72400" y="587727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люч 1.jpg"/>
          <p:cNvPicPr>
            <a:picLocks noChangeAspect="1"/>
          </p:cNvPicPr>
          <p:nvPr/>
        </p:nvPicPr>
        <p:blipFill>
          <a:blip r:embed="rId2"/>
          <a:srcRect l="11955" t="8333" r="14998" b="5208"/>
          <a:stretch>
            <a:fillRect/>
          </a:stretch>
        </p:blipFill>
        <p:spPr>
          <a:xfrm rot="20887804">
            <a:off x="679659" y="839899"/>
            <a:ext cx="1636580" cy="400052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8794" y="500042"/>
            <a:ext cx="75009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5 сундучок Орфоэпия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        Решение</a:t>
            </a:r>
            <a:r>
              <a:rPr kumimoji="0" lang="ru-RU" sz="3600" b="1" i="0" u="none" strike="noStrike" normalizeH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14546" y="1714488"/>
            <a:ext cx="650085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Осеннее  утро. Танц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вщ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Сергей раздвинул жалюз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Он собрался в кулин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рию, которая находилась за кв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от дома. К обеду обещали быть друзья.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столе стоял красивый фарф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р, куда тётя Анна Ильинична кл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 язык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вую колбасу, салат из св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клы, к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мбалу и т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фтели. Был подан и укра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нский суп со щавел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м. На десерт побалов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лись т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ртом.</a:t>
            </a:r>
            <a:endParaRPr kumimoji="0" lang="ru-RU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72400" y="602128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000232" y="642918"/>
            <a:ext cx="5429288" cy="71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Использованные ресурсы</a:t>
            </a:r>
            <a:endParaRPr sz="3200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1442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http://i.allday.ru/uploads/posts/2009-05/1243445321_e82d58c12d40-kopiya.jpg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слайд №1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000240"/>
            <a:ext cx="7143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http://divoshop.inf.ua/images/product_images/popup_images/459_0.jpg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слайд №2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643182"/>
            <a:ext cx="678661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/>
              </a:rPr>
              <a:t>http://www.arabsoap.ru/images/production/sunduk.jpg</a:t>
            </a:r>
            <a:endParaRPr lang="ru-RU" sz="1600" b="1" spc="50" dirty="0" smtClean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слайд №3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286124"/>
            <a:ext cx="800105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http://prv.lori-images.net/0001936693-thumb.jpg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слайд №4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714752"/>
            <a:ext cx="800105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/>
              </a:rPr>
              <a:t>http://img-novosib.fotki.yandex.ru/get/0/aryoh.0/0_4f_e00e00e9_XL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слайд №5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357694"/>
            <a:ext cx="792961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/>
              </a:rPr>
              <a:t>http://i029.radikal.ru/0801/52/598d683d6dbc.png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слайд №6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5000636"/>
            <a:ext cx="792961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/>
              </a:rPr>
              <a:t>http://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/>
              </a:rPr>
              <a:t>s55.radikal.ru/i150/0811/1a/425068217fb0.png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слайд №7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696" y="5500702"/>
            <a:ext cx="771530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9"/>
              </a:rPr>
              <a:t>http://ant-eater.narod.ru/design/3D/3D_key.jpg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слайды 8 - 13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592933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0"/>
              </a:rPr>
              <a:t>http://www.proshkolu.ru/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 шаблон слайдов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217" y="357166"/>
            <a:ext cx="2990655" cy="2550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128586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9FF99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9FF99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Дорогие ребята! </a:t>
            </a:r>
            <a:endParaRPr lang="ru-RU" dirty="0">
              <a:effectLst>
                <a:glow rad="101600">
                  <a:srgbClr val="99FF99">
                    <a:alpha val="60000"/>
                  </a:srgb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2564904"/>
            <a:ext cx="59293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 вами 5 волшебных сундучков. В каждом интересный вопрос. Используйте свои знания, логическое мышление – и они обязательно вам откроются.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44" y="464344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Интеллектуальный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9FF99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марафон знатоков русского языка начинается!</a:t>
            </a:r>
            <a:endParaRPr lang="ru-RU" sz="2800" dirty="0"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унд. 3.jpg"/>
          <p:cNvPicPr>
            <a:picLocks noChangeAspect="1"/>
          </p:cNvPicPr>
          <p:nvPr/>
        </p:nvPicPr>
        <p:blipFill>
          <a:blip r:embed="rId2"/>
          <a:srcRect l="7594" t="15720" r="10088" b="14163"/>
          <a:stretch>
            <a:fillRect/>
          </a:stretch>
        </p:blipFill>
        <p:spPr>
          <a:xfrm>
            <a:off x="285720" y="714356"/>
            <a:ext cx="2928959" cy="2181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100010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602" y="1428736"/>
            <a:ext cx="8072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1 сундучок </a:t>
            </a:r>
            <a:r>
              <a:rPr kumimoji="0" lang="ru-RU" sz="3600" b="1" i="0" u="none" strike="noStrike" normalizeH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Синтаксис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643174" y="2714620"/>
            <a:ext cx="592935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Дайте полную синтаксическую характеристику предложению. 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Какие    варианты вы можете представить?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8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Весна – пора сеять пшеницу.</a:t>
            </a:r>
            <a:endParaRPr kumimoji="0" lang="ru-RU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236296" y="6021288"/>
            <a:ext cx="129614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унд. 2.jpg"/>
          <p:cNvPicPr>
            <a:picLocks noChangeAspect="1"/>
          </p:cNvPicPr>
          <p:nvPr/>
        </p:nvPicPr>
        <p:blipFill>
          <a:blip r:embed="rId2"/>
          <a:srcRect l="8511" r="6383" b="12912"/>
          <a:stretch>
            <a:fillRect/>
          </a:stretch>
        </p:blipFill>
        <p:spPr>
          <a:xfrm>
            <a:off x="571472" y="428604"/>
            <a:ext cx="2786082" cy="267716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14580" y="1357298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2 сундучок  Лексика                   </a:t>
            </a:r>
            <a:endParaRPr kumimoji="0" lang="ru-RU" sz="40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3108" y="2714620"/>
            <a:ext cx="657229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Решите лексические уравнения.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Поставьте вместо вопросительного знака слово  /толкование  словосочетаний/, чтобы по обе стороны от знака равенства получилось верное соотношение.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1)отец жены   -   ?  =   мать жены    -   ?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2)брат мужа  -    ?  =   сестра мужа -   </a:t>
            </a:r>
            <a:r>
              <a:rPr kumimoji="0" lang="ru-RU" sz="20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3)брат жены  -    ?  =   сестра мужа  -   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       4)муж сестры жены -  ? =  жена брата -  ?</a:t>
            </a:r>
            <a:endParaRPr lang="ru-RU" sz="2800" b="1" dirty="0" smtClean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236296" y="6021288"/>
            <a:ext cx="129614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14546" y="1000108"/>
            <a:ext cx="72151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3 сундучок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Морфемика.      Словообразование</a:t>
            </a:r>
            <a:endParaRPr kumimoji="0" lang="ru-RU" sz="36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71802" y="3071810"/>
            <a:ext cx="564360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Назовите жителей городов  в 3 формах, используя все варианты:</a:t>
            </a:r>
            <a:endParaRPr kumimoji="0" lang="ru-RU" b="1" i="1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а) в форме множественного числа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б) в форме мужского рода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в) в форме женского рода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Орел.  Архангельск.  Вятка.  Ессентуки.  Кривой Рог.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236296" y="6021288"/>
            <a:ext cx="129614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сунд. 5.bmp"/>
          <p:cNvPicPr>
            <a:picLocks noChangeAspect="1"/>
          </p:cNvPicPr>
          <p:nvPr/>
        </p:nvPicPr>
        <p:blipFill>
          <a:blip r:embed="rId3"/>
          <a:srcRect l="20000" t="16229" r="20000" b="9193"/>
          <a:stretch>
            <a:fillRect/>
          </a:stretch>
        </p:blipFill>
        <p:spPr>
          <a:xfrm>
            <a:off x="571472" y="714356"/>
            <a:ext cx="2857520" cy="236638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унд.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7303">
            <a:off x="406439" y="578343"/>
            <a:ext cx="2974237" cy="180324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86050" y="642918"/>
            <a:ext cx="600076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4 сундучок  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История языкознания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" name="Рисунок 6" descr="отрыв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380" y="2714620"/>
            <a:ext cx="6825900" cy="3143272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71802" y="2143116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Выполните пословный перевод текста из «Слова о полку Игореве»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+mn-lt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7236296" y="6021288"/>
            <a:ext cx="129614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86116" y="1214422"/>
            <a:ext cx="435765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5 сундучок    </a:t>
            </a:r>
            <a:r>
              <a:rPr kumimoji="0" lang="ru-RU" sz="40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Орфоэпия</a:t>
            </a:r>
            <a:endParaRPr kumimoji="0" lang="ru-RU" sz="36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00166" y="2928934"/>
            <a:ext cx="707233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Поставьте правильное ударение в подчеркнутых словах</a:t>
            </a:r>
            <a:endParaRPr kumimoji="0" lang="ru-RU" sz="1600" b="1" i="1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Осеннее  утро.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Танцовщик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Сергей раздвинул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жалюзи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. Он собрался в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кулинарию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, которая находилась за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квартал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от дома. К обеду обещали быть друзья.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На столе стоял красивый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фарфор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, куда тётя</a:t>
            </a:r>
            <a:r>
              <a:rPr kumimoji="0" lang="ru-RU" sz="20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Анна Ильинична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клала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языковую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колбасу, салат из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свеклы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камбалу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тефтели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. Был подан и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украинский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суп со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щавелем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. На десерт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побаловались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тортом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236296" y="6021288"/>
            <a:ext cx="129614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сунд.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1480"/>
            <a:ext cx="3143272" cy="21437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люч 1.jpg"/>
          <p:cNvPicPr>
            <a:picLocks noChangeAspect="1"/>
          </p:cNvPicPr>
          <p:nvPr/>
        </p:nvPicPr>
        <p:blipFill>
          <a:blip r:embed="rId2"/>
          <a:srcRect l="11955" t="8333" r="14998" b="5208"/>
          <a:stretch>
            <a:fillRect/>
          </a:stretch>
        </p:blipFill>
        <p:spPr>
          <a:xfrm rot="20887804">
            <a:off x="679659" y="768461"/>
            <a:ext cx="1636580" cy="4000528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5984" y="1714488"/>
            <a:ext cx="642942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Весна  –  пора сеять пшеницу. / Бессоюзное сложное предложение, повествовательное, невосклицательное.  Второе предложение заключает в себе следствие из того, о чем говорится в первом предложении. Первая часть: предложение  простое, нераспространенное, односоставное, назывное. Вторая часть: предложение простое, распространенное, односоставное, безличное.</a:t>
            </a:r>
            <a:endParaRPr kumimoji="0" lang="ru-RU" sz="11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                      слово категории</a:t>
            </a:r>
            <a:endParaRPr kumimoji="0" lang="ru-RU" sz="11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сущ.                           состояния                  инфинитив                  сущ.</a:t>
            </a:r>
            <a:endParaRPr kumimoji="0" lang="ru-RU" sz="11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Весна        -            пора                       сеять               пшеницу.</a:t>
            </a:r>
            <a:endParaRPr kumimoji="0" lang="ru-RU" sz="1100" b="1" i="0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Подлежащее                    Составное        именное         сказуемое                </a:t>
            </a:r>
            <a:endParaRPr kumimoji="0" lang="ru-RU" sz="1100" b="1" i="1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ru-RU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Весна  – пора сеять пшеницу.  /Простое, повествовательное, невосклицательное, двусоставное, распространенное, неосложненное.  Ср.: Весна (есть) пора сеять пшеницу. Тире ставится, так как подлежащее выражено именем существительным в им. падеже, а сказуемое – глаголом в инфинитиве./</a:t>
            </a:r>
            <a:endParaRPr kumimoji="0" lang="ru-RU" sz="11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400" b="1" i="0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Весна        -       пора         сеять         пшеницу.</a:t>
            </a:r>
            <a:endParaRPr kumimoji="0" lang="ru-RU" sz="1100" b="1" i="0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Подлежащее             Составное    именное      сказуемое</a:t>
            </a:r>
            <a:endParaRPr kumimoji="0" lang="ru-RU" b="1" i="1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2910" y="285728"/>
            <a:ext cx="807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1 сундучок </a:t>
            </a:r>
            <a:r>
              <a:rPr kumimoji="0" lang="ru-RU" sz="3600" b="1" i="0" u="none" strike="noStrike" normalizeH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Синтаксис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       Решение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72400" y="587727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люч 1.jpg"/>
          <p:cNvPicPr>
            <a:picLocks noChangeAspect="1"/>
          </p:cNvPicPr>
          <p:nvPr/>
        </p:nvPicPr>
        <p:blipFill>
          <a:blip r:embed="rId2"/>
          <a:srcRect l="11955" t="8333" r="14998" b="5208"/>
          <a:stretch>
            <a:fillRect/>
          </a:stretch>
        </p:blipFill>
        <p:spPr>
          <a:xfrm rot="20887804">
            <a:off x="679659" y="839899"/>
            <a:ext cx="1636580" cy="400052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2910" y="571480"/>
            <a:ext cx="807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1 сундучок </a:t>
            </a:r>
            <a:r>
              <a:rPr kumimoji="0" lang="ru-RU" sz="3600" b="1" i="0" u="none" strike="noStrike" normalizeH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Синтаксис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       Решение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14546" y="2000240"/>
            <a:ext cx="65722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3)Весна  – пора сеять пшеницу.  ( Простое, повествовательное, невосклицательное, двусоставное, распространенное)</a:t>
            </a:r>
            <a:endParaRPr kumimoji="0" lang="ru-RU" sz="1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Весна      -       пора                  сеять             пшеницу.</a:t>
            </a:r>
            <a:endParaRPr kumimoji="0" lang="ru-RU" sz="1200" b="1" i="0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Подлеж</a:t>
            </a:r>
            <a:r>
              <a:rPr kumimoji="0" lang="ru-RU" sz="1600" b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.                Сказ.            </a:t>
            </a:r>
            <a:r>
              <a:rPr kumimoji="0" lang="ru-RU" sz="16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Несогласованное   определение</a:t>
            </a:r>
            <a:endParaRPr kumimoji="0" lang="ru-RU" sz="1200" b="1" i="1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4) Весна, пора сеять пшеницу.  /Простое, повествовательное, невосклицательное, односоставное, назывное, нераспространенное. Вводная  конструкция /пора сеять пшеницу/ передает порядок мыслей, подразумевает вводное  слово  </a:t>
            </a:r>
            <a:r>
              <a:rPr kumimoji="0" lang="ru-RU" sz="1600" b="1" i="0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следовательно</a:t>
            </a:r>
            <a:r>
              <a:rPr kumimoji="0" lang="ru-RU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: Весна, /следовательно/, пора сеять пшеницу./</a:t>
            </a:r>
            <a:endParaRPr kumimoji="0" lang="ru-RU" sz="1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Весна,        пора  сеять  пшеницу.</a:t>
            </a:r>
            <a:endParaRPr kumimoji="0" lang="ru-RU" sz="1200" b="1" i="0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Подлеж.    </a:t>
            </a:r>
            <a:r>
              <a:rPr kumimoji="0" lang="ru-RU" sz="1600" b="1" i="1" u="none" strike="noStrike" normalizeH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normalizeH="0" baseline="0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Вводная конструкция</a:t>
            </a:r>
            <a:endParaRPr kumimoji="0" lang="ru-RU" sz="2000" b="1" i="1" u="none" strike="noStrike" normalizeH="0" baseline="0" dirty="0" smtClean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72400" y="587727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1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рамка13</Template>
  <TotalTime>328</TotalTime>
  <Words>844</Words>
  <Application>Microsoft Office PowerPoint</Application>
  <PresentationFormat>Экран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рамка13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Использованные ресурсы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Куприй Н.И.</dc:creator>
  <cp:lastModifiedBy>WIN7XP</cp:lastModifiedBy>
  <cp:revision>76</cp:revision>
  <dcterms:created xsi:type="dcterms:W3CDTF">2011-01-19T12:47:30Z</dcterms:created>
  <dcterms:modified xsi:type="dcterms:W3CDTF">2011-02-23T08:52:27Z</dcterms:modified>
</cp:coreProperties>
</file>