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E3C6-3E4E-42F1-B4CC-BB8622A95577}" type="datetimeFigureOut">
              <a:rPr lang="ru-RU" smtClean="0"/>
              <a:t>04.03.2013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B789-8949-48F7-95BF-89C6D48B12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E3C6-3E4E-42F1-B4CC-BB8622A95577}" type="datetimeFigureOut">
              <a:rPr lang="ru-RU" smtClean="0"/>
              <a:t>04.03.2013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B789-8949-48F7-95BF-89C6D48B12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E3C6-3E4E-42F1-B4CC-BB8622A95577}" type="datetimeFigureOut">
              <a:rPr lang="ru-RU" smtClean="0"/>
              <a:t>04.03.2013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B789-8949-48F7-95BF-89C6D48B126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E3C6-3E4E-42F1-B4CC-BB8622A95577}" type="datetimeFigureOut">
              <a:rPr lang="ru-RU" smtClean="0"/>
              <a:t>04.03.2013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B789-8949-48F7-95BF-89C6D48B126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E3C6-3E4E-42F1-B4CC-BB8622A95577}" type="datetimeFigureOut">
              <a:rPr lang="ru-RU" smtClean="0"/>
              <a:t>04.03.2013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B789-8949-48F7-95BF-89C6D48B12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E3C6-3E4E-42F1-B4CC-BB8622A95577}" type="datetimeFigureOut">
              <a:rPr lang="ru-RU" smtClean="0"/>
              <a:t>04.03.2013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B789-8949-48F7-95BF-89C6D48B126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E3C6-3E4E-42F1-B4CC-BB8622A95577}" type="datetimeFigureOut">
              <a:rPr lang="ru-RU" smtClean="0"/>
              <a:t>04.03.2013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B789-8949-48F7-95BF-89C6D48B12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E3C6-3E4E-42F1-B4CC-BB8622A95577}" type="datetimeFigureOut">
              <a:rPr lang="ru-RU" smtClean="0"/>
              <a:t>04.03.2013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B789-8949-48F7-95BF-89C6D48B12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E3C6-3E4E-42F1-B4CC-BB8622A95577}" type="datetimeFigureOut">
              <a:rPr lang="ru-RU" smtClean="0"/>
              <a:t>04.03.2013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B789-8949-48F7-95BF-89C6D48B12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E3C6-3E4E-42F1-B4CC-BB8622A95577}" type="datetimeFigureOut">
              <a:rPr lang="ru-RU" smtClean="0"/>
              <a:t>04.03.2013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B789-8949-48F7-95BF-89C6D48B126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E3C6-3E4E-42F1-B4CC-BB8622A95577}" type="datetimeFigureOut">
              <a:rPr lang="ru-RU" smtClean="0"/>
              <a:t>04.03.2013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B789-8949-48F7-95BF-89C6D48B126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8F7E3C6-3E4E-42F1-B4CC-BB8622A95577}" type="datetimeFigureOut">
              <a:rPr lang="ru-RU" smtClean="0"/>
              <a:t>04.03.2013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A9AB789-8949-48F7-95BF-89C6D48B126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429000"/>
            <a:ext cx="7543800" cy="21526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Воображение</a:t>
            </a:r>
            <a:br>
              <a:rPr lang="ru-RU" dirty="0" smtClean="0"/>
            </a:br>
            <a:r>
              <a:rPr lang="ru-RU" dirty="0" smtClean="0"/>
              <a:t>Подготовила: Пудкова Ксения</a:t>
            </a:r>
            <a:br>
              <a:rPr lang="ru-RU" dirty="0" smtClean="0"/>
            </a:br>
            <a:r>
              <a:rPr lang="ru-RU" dirty="0" smtClean="0"/>
              <a:t>Группа И-3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743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64704"/>
            <a:ext cx="8474236" cy="5649491"/>
          </a:xfrm>
        </p:spPr>
      </p:pic>
    </p:spTree>
    <p:extLst>
      <p:ext uri="{BB962C8B-B14F-4D97-AF65-F5344CB8AC3E}">
        <p14:creationId xmlns:p14="http://schemas.microsoft.com/office/powerpoint/2010/main" val="187407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476672"/>
            <a:ext cx="7408333" cy="5649491"/>
          </a:xfrm>
        </p:spPr>
        <p:txBody>
          <a:bodyPr/>
          <a:lstStyle/>
          <a:p>
            <a:r>
              <a:rPr lang="ru-RU" sz="1800" b="1" dirty="0"/>
              <a:t>Галлюцинация</a:t>
            </a:r>
            <a:r>
              <a:rPr lang="ru-RU" sz="1800" dirty="0"/>
              <a:t> - пассивные и непроизвольные формы воображения. По степени преобразования действительности чаще всего бывают продуктивными. Галлюцинациями называют фантастические видения, не имеющие явной связи с окружающей человека действительностью. Обычно галлюцинации являются результатом каких-то нарушений психики или воздействием на мозг лекарственных или наркотических веществ.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9" y="2708920"/>
            <a:ext cx="6307602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26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620688"/>
            <a:ext cx="7408333" cy="5505475"/>
          </a:xfrm>
        </p:spPr>
        <p:txBody>
          <a:bodyPr/>
          <a:lstStyle/>
          <a:p>
            <a:r>
              <a:rPr lang="ru-RU" sz="2000" b="1" dirty="0"/>
              <a:t>Грезы</a:t>
            </a:r>
            <a:r>
              <a:rPr lang="ru-RU" sz="2000" dirty="0"/>
              <a:t> в отличие от галлюцинаций являются вполне нормальным психическим состоянием, которое представляет собой фантазию, связанную с желанием, чаще всего несколько идеализируемым будущим. Это пассивный и продуктивный тип воображения.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393974"/>
            <a:ext cx="7531596" cy="410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56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1" y="692696"/>
            <a:ext cx="7668840" cy="5433467"/>
          </a:xfrm>
        </p:spPr>
        <p:txBody>
          <a:bodyPr>
            <a:normAutofit fontScale="92500"/>
          </a:bodyPr>
          <a:lstStyle/>
          <a:p>
            <a:r>
              <a:rPr lang="ru-RU" b="1" dirty="0"/>
              <a:t>Мечта</a:t>
            </a:r>
            <a:r>
              <a:rPr lang="ru-RU" dirty="0"/>
              <a:t> от грезы отличается тем, что она более реалистична и в большей степени осуществима. Мечта относятся к типу активных форм воображения. По степени преобразования действительности мечты чаще всего бывают продуктивными. Особенности мечты:</a:t>
            </a:r>
            <a:br>
              <a:rPr lang="ru-RU" dirty="0"/>
            </a:br>
            <a:r>
              <a:rPr lang="ru-RU" dirty="0"/>
              <a:t> - Мечтая, человек всегда создает образ желаемого.</a:t>
            </a:r>
            <a:br>
              <a:rPr lang="ru-RU" dirty="0"/>
            </a:br>
            <a:r>
              <a:rPr lang="ru-RU" dirty="0"/>
              <a:t> - Она не включена напрямую в деятельность человека и не дает сразу же практических результатов.</a:t>
            </a:r>
            <a:br>
              <a:rPr lang="ru-RU" dirty="0"/>
            </a:br>
            <a:r>
              <a:rPr lang="ru-RU" dirty="0"/>
              <a:t> - Мечта направлена в будущее, в то время как некоторые другие формы воображения работают и с прошлым.</a:t>
            </a:r>
            <a:br>
              <a:rPr lang="ru-RU" dirty="0"/>
            </a:br>
            <a:r>
              <a:rPr lang="ru-RU" dirty="0"/>
              <a:t> - Образы, которые человек создает в своих мечтах, отличаются эмоциональной насыщенностью, ярким характером, и в то же время – отсутствием понимания конкретных путей к осуществлению мечты.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124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692696"/>
            <a:ext cx="7408333" cy="5433467"/>
          </a:xfrm>
        </p:spPr>
        <p:txBody>
          <a:bodyPr/>
          <a:lstStyle/>
          <a:p>
            <a:r>
              <a:rPr lang="ru-RU" sz="2000" dirty="0"/>
              <a:t>Грезы и мечты у человека занимают довольно большую часть времени, особенно в юности. Для большинства людей мечты являются приятными думами о будущем. У некоторых встречаются и тревожные видения, порождающие чувства беспокойства, вины, агрессивности.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491905"/>
            <a:ext cx="7195082" cy="418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8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620688"/>
            <a:ext cx="7408333" cy="5505475"/>
          </a:xfrm>
        </p:spPr>
        <p:txBody>
          <a:bodyPr/>
          <a:lstStyle/>
          <a:p>
            <a:r>
              <a:rPr lang="ru-RU" dirty="0" smtClean="0"/>
              <a:t>Создание </a:t>
            </a:r>
            <a:r>
              <a:rPr lang="ru-RU" dirty="0"/>
              <a:t>образов воображения осуществляется с помощью нескольких способов: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28799"/>
            <a:ext cx="7200800" cy="509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32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476672"/>
            <a:ext cx="7408333" cy="5649491"/>
          </a:xfrm>
        </p:spPr>
        <p:txBody>
          <a:bodyPr>
            <a:normAutofit/>
          </a:bodyPr>
          <a:lstStyle/>
          <a:p>
            <a:r>
              <a:rPr lang="ru-RU" sz="2000" b="1" dirty="0"/>
              <a:t>Агглютинация</a:t>
            </a:r>
            <a:r>
              <a:rPr lang="ru-RU" sz="2000" dirty="0"/>
              <a:t> - «складывание», «склеивание» различных, несоединимых в повседневной жизни частей. Примером может служить классический персонаж сказок -  кентавр, Змей-Горыныч и пр.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492338"/>
            <a:ext cx="5040560" cy="534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2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476672"/>
            <a:ext cx="7408333" cy="5649491"/>
          </a:xfrm>
        </p:spPr>
        <p:txBody>
          <a:bodyPr>
            <a:normAutofit/>
          </a:bodyPr>
          <a:lstStyle/>
          <a:p>
            <a:r>
              <a:rPr lang="ru-RU" sz="2000" b="1" dirty="0"/>
              <a:t>Гиперболизация </a:t>
            </a:r>
            <a:r>
              <a:rPr lang="ru-RU" sz="2000" dirty="0"/>
              <a:t>- существенное увеличение или уменьшение предмета или отдельных его частей, которое приводит к качественно новым свойствам. Примером могут служить следующие сказочные и литературные персонажи: гигантский гомеровский циклоп, Гулливер, Мальчик–с-Пальчик.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76872"/>
            <a:ext cx="6168007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56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548680"/>
            <a:ext cx="7408333" cy="5577483"/>
          </a:xfrm>
        </p:spPr>
        <p:txBody>
          <a:bodyPr/>
          <a:lstStyle/>
          <a:p>
            <a:r>
              <a:rPr lang="ru-RU" b="1" dirty="0"/>
              <a:t>Акцентирование</a:t>
            </a:r>
            <a:r>
              <a:rPr lang="ru-RU" dirty="0"/>
              <a:t> - выделение характерной детали в создаваемом образе (дружеский шарж, карикатура).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80828"/>
            <a:ext cx="7356309" cy="476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8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72067" y="764704"/>
            <a:ext cx="7408333" cy="5361459"/>
          </a:xfrm>
        </p:spPr>
        <p:txBody>
          <a:bodyPr/>
          <a:lstStyle/>
          <a:p>
            <a:r>
              <a:rPr lang="ru-RU" b="1" dirty="0"/>
              <a:t>Воображение </a:t>
            </a:r>
            <a:r>
              <a:rPr lang="ru-RU" dirty="0"/>
              <a:t>– это процесс, творческого преобразования представлений, отражающих реальную действительность, и создание на этой основе новых представлений, отсутствующих ранее.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532593"/>
            <a:ext cx="2971530" cy="417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4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764704"/>
            <a:ext cx="7408333" cy="5361459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    Функции воображения: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1    Представление действительности в образах, что дает возможность пользоваться ими, выполняя операции с воображаемыми предметами.</a:t>
            </a:r>
            <a:br>
              <a:rPr lang="ru-RU" dirty="0"/>
            </a:br>
            <a:r>
              <a:rPr lang="ru-RU" dirty="0"/>
              <a:t>2    Формирование внутреннего плана действий (создание образа цели и нахождение способов ее достижения) в условиях неопределенности.</a:t>
            </a:r>
            <a:br>
              <a:rPr lang="ru-RU" dirty="0"/>
            </a:br>
            <a:r>
              <a:rPr lang="ru-RU" dirty="0"/>
              <a:t>3    Участие в произвольной регуляции познавательных процессов (управление воспоминаниями).</a:t>
            </a:r>
            <a:br>
              <a:rPr lang="ru-RU" dirty="0"/>
            </a:br>
            <a:r>
              <a:rPr lang="ru-RU" dirty="0"/>
              <a:t>4    Регулирование эмоциональных состояний (в аутотренинге, визуализации, </a:t>
            </a:r>
            <a:r>
              <a:rPr lang="ru-RU" dirty="0" err="1"/>
              <a:t>нейро</a:t>
            </a:r>
            <a:r>
              <a:rPr lang="ru-RU" dirty="0"/>
              <a:t>-лингвистическом программировании и др.).</a:t>
            </a:r>
            <a:br>
              <a:rPr lang="ru-RU" dirty="0"/>
            </a:br>
            <a:r>
              <a:rPr lang="ru-RU" dirty="0"/>
              <a:t>5    Основа для творчества – как художественного (литература, живопись, скульптура), так и технического (изобретательство)</a:t>
            </a:r>
            <a:br>
              <a:rPr lang="ru-RU" dirty="0"/>
            </a:br>
            <a:r>
              <a:rPr lang="ru-RU" dirty="0"/>
              <a:t>6    Создание образов, соответствующих описанию объекта ( когда человек старается представить себе нечто, о чем он слышал или читал).</a:t>
            </a:r>
            <a:br>
              <a:rPr lang="ru-RU" dirty="0"/>
            </a:br>
            <a:r>
              <a:rPr lang="ru-RU" dirty="0"/>
              <a:t>7    Продуцирование образов, которые не программируют, а заменяют деятельность (приятные грезы, подменяющие скучную реальность).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728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7659196" cy="5744397"/>
          </a:xfrm>
        </p:spPr>
      </p:pic>
    </p:spTree>
    <p:extLst>
      <p:ext uri="{BB962C8B-B14F-4D97-AF65-F5344CB8AC3E}">
        <p14:creationId xmlns:p14="http://schemas.microsoft.com/office/powerpoint/2010/main" val="268748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404664"/>
            <a:ext cx="8280920" cy="6192688"/>
          </a:xfrm>
        </p:spPr>
      </p:pic>
    </p:spTree>
    <p:extLst>
      <p:ext uri="{BB962C8B-B14F-4D97-AF65-F5344CB8AC3E}">
        <p14:creationId xmlns:p14="http://schemas.microsoft.com/office/powerpoint/2010/main" val="381801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764704"/>
            <a:ext cx="7408333" cy="5361459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Активное воображение (преднамеренное) - создание человеком по собственному желанию новых образов или представлений, сопровождающееся определенными усилиями (поэт ищет новый художественный образ для описания природы, изобретатель ставит цель создать новое техническое устройство и пр.).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Пассивное воображение (непреднамеренное) - при этом человек не ставит себе цели преобразования реальности, а образы спонтанно возникают сами (этот тип психических явлений включает в себя широкий спектр явлений, начиная от сновидений до идеи, внезапно и незапланированно возникшей в сознании изобретателя).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Продуктивное (творческое) воображение - создание принципиально новых представлений, не имеющих непосредственного образца, когда действительность творчески преобразуется по-новому, а не просто механически копируется или воссоздается.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Репродуктивное (воссоздающее) воображение - создание образа предметов или явлений по их описанию, когда действительность воспроизводится по памяти в том виде, какова она есть.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47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8064896" cy="6125541"/>
          </a:xfrm>
        </p:spPr>
      </p:pic>
    </p:spTree>
    <p:extLst>
      <p:ext uri="{BB962C8B-B14F-4D97-AF65-F5344CB8AC3E}">
        <p14:creationId xmlns:p14="http://schemas.microsoft.com/office/powerpoint/2010/main" val="384564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404664"/>
            <a:ext cx="7408333" cy="5721499"/>
          </a:xfrm>
        </p:spPr>
        <p:txBody>
          <a:bodyPr/>
          <a:lstStyle/>
          <a:p>
            <a:r>
              <a:rPr lang="ru-RU" b="1" dirty="0"/>
              <a:t>Характеристика отдельных видов </a:t>
            </a:r>
            <a:r>
              <a:rPr lang="ru-RU" b="1" dirty="0" smtClean="0"/>
              <a:t>воображений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17734"/>
            <a:ext cx="6601916" cy="495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54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620688"/>
            <a:ext cx="7408333" cy="5505475"/>
          </a:xfrm>
        </p:spPr>
        <p:txBody>
          <a:bodyPr/>
          <a:lstStyle/>
          <a:p>
            <a:r>
              <a:rPr lang="ru-RU" b="1" dirty="0"/>
              <a:t>Сновидения</a:t>
            </a:r>
            <a:r>
              <a:rPr lang="ru-RU" dirty="0"/>
              <a:t> можно отнести к разряду пассивных и непроизвольных форм воображения. По степени преобразования действительности они могут быть или репродуктивными или продуктивными. Иван Михайлович Сеченов называл сновидения «небывалой комбинацией бывалых впечатлений», а современная наука полагает, они отражают процесс перевода информации из оперативной в долговременную память. Другая точка зрения заключается в том, что в сновидениях человека находят выражение и удовлетворение многие жизненно важные потребности, которые в силу ряда причин не могут получить реализации в реальной жизни.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891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29</TotalTime>
  <Words>275</Words>
  <Application>Microsoft Office PowerPoint</Application>
  <PresentationFormat>Экран (4:3)</PresentationFormat>
  <Paragraphs>14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Воображение Подготовила: Пудкова Ксения Группа И-3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ВООБРАЖЕНИЕ</dc:title>
  <dc:creator>Ксеня</dc:creator>
  <cp:lastModifiedBy>Ксеня</cp:lastModifiedBy>
  <cp:revision>3</cp:revision>
  <dcterms:created xsi:type="dcterms:W3CDTF">2013-03-04T15:22:17Z</dcterms:created>
  <dcterms:modified xsi:type="dcterms:W3CDTF">2013-03-04T15:52:04Z</dcterms:modified>
</cp:coreProperties>
</file>