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D22A2"/>
    <a:srgbClr val="CC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9" autoAdjust="0"/>
  </p:normalViewPr>
  <p:slideViewPr>
    <p:cSldViewPr>
      <p:cViewPr>
        <p:scale>
          <a:sx n="104" d="100"/>
          <a:sy n="104" d="100"/>
        </p:scale>
        <p:origin x="-582" y="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D833AA1-FB38-4E20-9C1C-7724D8CFEAB6}" type="datetimeFigureOut">
              <a:rPr lang="ru-RU"/>
              <a:pPr>
                <a:defRPr/>
              </a:pPr>
              <a:t>30.10.2010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C7D907D-0443-47C6-964B-89D052B6FA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0C964B5-6822-46D0-98B0-ED63CB60D332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379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DFBA046-0A72-4CF8-86E3-278A360079F9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584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0BFFE76-AB60-481E-B663-22D50C93558B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789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248DE5C-E2D8-4209-AA24-D68887358FF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993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F37B46D-6250-47C1-84A7-B75F8EFBC911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4198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227FDE6-E5A6-489A-8D2B-9C797D06E1A2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4403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83E8897-3772-418D-9EAD-63561AAFADBD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D048648-E2CD-4E88-8169-1F0C69BE9F6A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945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7DE603E-5E9B-4CD2-A941-CD8F0FBE1384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4A02997-085E-4DFA-801E-845083112A9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355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CF10DDA-C746-4420-9D6B-8D17384823B8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560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DA03DBF-7CD1-427B-90AA-CCE172353D6E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765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4905D71-0C45-41A7-9586-DB7CB23A310D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969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EB45DF8-1127-4831-99F5-6DBDE27E530D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174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BFA0646-943B-45E8-AF24-89BC2758465A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61360-4CB7-49D7-BA52-424E7D3F7DDB}" type="datetimeFigureOut">
              <a:rPr lang="ru-RU"/>
              <a:pPr>
                <a:defRPr/>
              </a:pPr>
              <a:t>30.10.2010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A802F-8BE3-40FF-8C16-D067D46A58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4E9B2-1BE5-4C49-8BA7-AE2FBFE2595A}" type="datetimeFigureOut">
              <a:rPr lang="ru-RU"/>
              <a:pPr>
                <a:defRPr/>
              </a:pPr>
              <a:t>30.10.2010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423BA-152F-4F13-87AB-FB554BA5D7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B6A47-F201-476D-88A7-F129789CDF58}" type="datetimeFigureOut">
              <a:rPr lang="ru-RU"/>
              <a:pPr>
                <a:defRPr/>
              </a:pPr>
              <a:t>30.10.2010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28722-C012-4DD9-B0E2-24E14B5E2D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6A729-309F-49F5-85C7-AED76511B44D}" type="datetimeFigureOut">
              <a:rPr lang="ru-RU"/>
              <a:pPr>
                <a:defRPr/>
              </a:pPr>
              <a:t>30.10.2010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E2F35-4842-47D9-A0D0-5448D5390D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B619F-D244-419F-B470-580550EFD635}" type="datetimeFigureOut">
              <a:rPr lang="ru-RU"/>
              <a:pPr>
                <a:defRPr/>
              </a:pPr>
              <a:t>30.10.2010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184BD-90D7-4337-B8C8-69B46E39CA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64E0D-6A63-442E-B44D-B98E39708635}" type="datetimeFigureOut">
              <a:rPr lang="ru-RU"/>
              <a:pPr>
                <a:defRPr/>
              </a:pPr>
              <a:t>30.10.2010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8E1F8-A93B-4EBF-B091-F454C07411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23B9F-96A0-44F5-9082-173648D064BC}" type="datetimeFigureOut">
              <a:rPr lang="ru-RU"/>
              <a:pPr>
                <a:defRPr/>
              </a:pPr>
              <a:t>30.10.2010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4EB9B-3437-4620-B4FA-6CB740C8ED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0CAED-084A-4230-89B0-4BF1BDACF53B}" type="datetimeFigureOut">
              <a:rPr lang="ru-RU"/>
              <a:pPr>
                <a:defRPr/>
              </a:pPr>
              <a:t>30.10.2010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63638-E0E8-4413-9FB7-1E8DED0B7E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63E31-F639-4BF7-83FE-5D9F09C31CC7}" type="datetimeFigureOut">
              <a:rPr lang="ru-RU"/>
              <a:pPr>
                <a:defRPr/>
              </a:pPr>
              <a:t>30.10.2010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7356A-3503-4C0C-A21E-AC5CD47821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BE7EE-ED2A-4800-8EBB-C02B7AD1FA2D}" type="datetimeFigureOut">
              <a:rPr lang="ru-RU"/>
              <a:pPr>
                <a:defRPr/>
              </a:pPr>
              <a:t>30.10.2010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CB808-E293-4DC0-962B-8D97B95FC9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822D0-010C-44CD-A440-60020D0805B8}" type="datetimeFigureOut">
              <a:rPr lang="ru-RU"/>
              <a:pPr>
                <a:defRPr/>
              </a:pPr>
              <a:t>30.10.2010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B12F1-42DA-4EDC-96E2-F88B166C23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4449294-4A10-4CAB-AF64-CE700B57F14F}" type="datetimeFigureOut">
              <a:rPr lang="ru-RU"/>
              <a:pPr>
                <a:defRPr/>
              </a:pPr>
              <a:t>30.10.2010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FA757D4-FF07-4525-A12E-D52A331CFA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78" r:id="rId2"/>
    <p:sldLayoutId id="2147483777" r:id="rId3"/>
    <p:sldLayoutId id="2147483776" r:id="rId4"/>
    <p:sldLayoutId id="2147483775" r:id="rId5"/>
    <p:sldLayoutId id="2147483774" r:id="rId6"/>
    <p:sldLayoutId id="2147483773" r:id="rId7"/>
    <p:sldLayoutId id="2147483772" r:id="rId8"/>
    <p:sldLayoutId id="2147483771" r:id="rId9"/>
    <p:sldLayoutId id="2147483770" r:id="rId10"/>
    <p:sldLayoutId id="214748376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http://gogol.lit-info.ru/images/mesta/sorochincy.jp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http://gogol.lit-info.ru/images/people/gogol_v_a.jpg" TargetMode="External"/><Relationship Id="rId5" Type="http://schemas.openxmlformats.org/officeDocument/2006/relationships/image" Target="../media/image4.jpeg"/><Relationship Id="rId4" Type="http://schemas.openxmlformats.org/officeDocument/2006/relationships/image" Target="http://gogol.lit-info.ru/images/people/gogol_m_i.jp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357688"/>
            <a:ext cx="7772400" cy="10715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8D22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dessa Script" pitchFamily="34" charset="0"/>
              </a:rPr>
              <a:t>НИКОЛАЙ  ВАСИЛЬЕВИЧ ГОГОЛЬ</a:t>
            </a:r>
            <a:endParaRPr lang="ru-RU" dirty="0">
              <a:solidFill>
                <a:srgbClr val="8D22A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dessa Script" pitchFamily="34" charset="0"/>
            </a:endParaRP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429250"/>
            <a:ext cx="6400800" cy="1000125"/>
          </a:xfrm>
        </p:spPr>
        <p:txBody>
          <a:bodyPr/>
          <a:lstStyle/>
          <a:p>
            <a:r>
              <a:rPr lang="ru-RU" smtClean="0">
                <a:solidFill>
                  <a:srgbClr val="8D22A2"/>
                </a:solidFill>
              </a:rPr>
              <a:t>(1809-1852)</a:t>
            </a:r>
          </a:p>
        </p:txBody>
      </p:sp>
      <p:pic>
        <p:nvPicPr>
          <p:cNvPr id="1026" name="Picture 2" descr="Гоголь Николай Васильевич - краткая биография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0298" y="142852"/>
            <a:ext cx="3786182" cy="402581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29313" y="4643438"/>
            <a:ext cx="2971800" cy="1643062"/>
          </a:xfrm>
        </p:spPr>
        <p:txBody>
          <a:bodyPr rtlCol="0">
            <a:no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ru-RU" sz="1800" i="1" dirty="0" smtClean="0">
                <a:solidFill>
                  <a:srgbClr val="8D22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Н.В. Гоголь на террасе виллы З.А. Волконской в Риме. </a:t>
            </a:r>
            <a:br>
              <a:rPr lang="ru-RU" sz="1800" i="1" dirty="0" smtClean="0">
                <a:solidFill>
                  <a:srgbClr val="8D22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i="1" dirty="0" smtClean="0">
                <a:solidFill>
                  <a:srgbClr val="8D22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Рисунок В.А. Жуковского. 3 февраля (22 января) 1839 г.</a:t>
            </a:r>
            <a:endParaRPr lang="ru-RU" sz="1800" i="1" dirty="0">
              <a:solidFill>
                <a:srgbClr val="8D22A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285750"/>
            <a:ext cx="4357688" cy="61436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mtClean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c" pitchFamily="34" charset="0"/>
              </a:rPr>
              <a:t>В декабре 1838 года в Рим приехал Жуковский, сопровождавший наследника (Александра II). Гоголь был чрезвычайно обрадован приездом поэта, показывал ему Рим; рисовал с ним виды. В мае 1842 г.</a:t>
            </a:r>
          </a:p>
        </p:txBody>
      </p:sp>
      <p:pic>
        <p:nvPicPr>
          <p:cNvPr id="3074" name="Picture 2" descr="Н.В. Гоголь на террасе виллы З.А. Волконской в Риме. Рисунок В.А. Жуковского. 3 февраля (22 января) 1839 г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7884" y="1000108"/>
            <a:ext cx="2869426" cy="36433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1143000"/>
            <a:ext cx="8229600" cy="52578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c" pitchFamily="34" charset="0"/>
              </a:rPr>
              <a:t>В начале 1845 г. у Гоголя появляются признаки нового душевного кризиса. Писатель едет для отдыха и "восстановления сил" в Париж, но в марте возвращается во Франкфурт. Начинается полоса лечения и консультаций с различными медицинскими знаменитостями, переездов с одного курорта на другой: то в Галле, то в Берлин, то в Дрезден, то в Карлсбад. В конце июня или в начале июля 1845 г., в состоянии резкого обострения болезни, Гоголь сжигает рукопись 2-го тома. Впоследствии (в "Четырех письмах к разным лицам по поводу "Мертвых душ" - "Выбранные места") Гоголь объяснил этот шаг тем, что в книге недостаточно ясно были показаны "пути и дороги" к идеалу.</a:t>
            </a: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15063" y="4143375"/>
            <a:ext cx="2543175" cy="1214438"/>
          </a:xfrm>
        </p:spPr>
        <p:txBody>
          <a:bodyPr rtlCol="0"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ru-RU" sz="2000" i="1" dirty="0" smtClean="0">
                <a:solidFill>
                  <a:srgbClr val="8D22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Дом №7 на Никитском бульваре. Здесь Гоголь </a:t>
            </a:r>
            <a:br>
              <a:rPr lang="ru-RU" sz="2000" i="1" dirty="0" smtClean="0">
                <a:solidFill>
                  <a:srgbClr val="8D22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i="1" dirty="0" smtClean="0">
                <a:solidFill>
                  <a:srgbClr val="8D22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прожил свои последние пять лет</a:t>
            </a:r>
            <a:endParaRPr lang="ru-RU" sz="2000" i="1" dirty="0">
              <a:solidFill>
                <a:srgbClr val="8D22A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38"/>
            <a:ext cx="4757738" cy="5929312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c" pitchFamily="34" charset="0"/>
              </a:rPr>
              <a:t>Зиму 1847-1848 Гоголь проводит в Неаполе, усиленно занимаясь чтением русской периодики, новинок беллетристики, исторических и фольклорных книг - "дабы окунуться покрепче в коренной русский дух". В то же время он готовится к давно задуманному паломничеству к святым местам. В январе 1848 морским путем направляется в Иерусалим. В апреле 1848 после паломничества в Святую землю Гоголь окончательно возвращается в Россию, где большую часть времени проводит в Москве, бывает наездами в Петербурге, а также в родных местах - Малороссии.</a:t>
            </a:r>
          </a:p>
        </p:txBody>
      </p:sp>
      <p:pic>
        <p:nvPicPr>
          <p:cNvPr id="4098" name="Picture 2" descr="Дом №7 на Никитском бульваре. Здесь Гоголь прожил свои последние пять лет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6446" y="1714488"/>
            <a:ext cx="3064567" cy="21145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c" pitchFamily="34" charset="0"/>
              </a:rPr>
              <a:t>В октябре 1850 Гоголь приезжает в Одессу. Состояние его улучшается; он деятелен, бодр, весел; охотно сходится с актерами одесской труппы, которым он дает уроки чтения комедийных произв., с Л. С. Пушкиным, с местными литераторами. В марте 1851 г. покидает Одессу и, проведя весну и раннее лето в родных местах, в июне возвращается в Москву.</a:t>
            </a:r>
            <a:endParaRPr lang="ru-RU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c" pitchFamily="34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375" y="3857625"/>
            <a:ext cx="2571750" cy="642938"/>
          </a:xfrm>
        </p:spPr>
        <p:txBody>
          <a:bodyPr rtlCol="0"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ru-RU" sz="2000" i="1" dirty="0" smtClean="0">
                <a:solidFill>
                  <a:srgbClr val="8D22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Екатерина Михайловна Хомякова </a:t>
            </a:r>
            <a:endParaRPr lang="ru-RU" sz="2000" i="1" dirty="0">
              <a:solidFill>
                <a:srgbClr val="8D22A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214313"/>
            <a:ext cx="6215062" cy="62865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c" pitchFamily="34" charset="0"/>
              </a:rPr>
              <a:t>1 января 1852 г. Гоголь сообщает </a:t>
            </a:r>
            <a:r>
              <a:rPr lang="ru-RU" sz="20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c" pitchFamily="34" charset="0"/>
              </a:rPr>
              <a:t>Арнольди</a:t>
            </a:r>
            <a:r>
              <a:rPr lang="ru-RU" sz="20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c" pitchFamily="34" charset="0"/>
              </a:rPr>
              <a:t>, что 2-й том "совершенно окончен". Но в последних числах месяца явственно обнаружились признаки нового кризиса, толчком к которому послужила смерть Е. М. Хомяковой, сестры Н. М. Языкова, человека, духовно близкого Гоголю. Его терзает предчувствие близкой смерти, усугубляемое вновь усилившимися сомнениями в благотворности своего писательского поприща и в успехе осуществляемого труда. 7 февраля Гоголь исповедуется и причащается, а в ночь с 11 на 12 сжигает беловую рукопись 2-го тома (сохранилось в неполном виде лишь 5 глав, относящихся к различным черновым редакциям; опубликованы в 1855 г.). 21 февраля утром Гоголь умер в своей последней квартире в доме Талызина в Москве.</a:t>
            </a:r>
          </a:p>
        </p:txBody>
      </p:sp>
      <p:pic>
        <p:nvPicPr>
          <p:cNvPr id="5122" name="Picture 2" descr="Екатерина Михайловна Хомяков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40" y="1285860"/>
            <a:ext cx="2057400" cy="24193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500" y="5286375"/>
            <a:ext cx="3357563" cy="85725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i="1" dirty="0" smtClean="0">
                <a:solidFill>
                  <a:srgbClr val="8D22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Бывшая могила Н.В. Гоголя в </a:t>
            </a:r>
            <a:r>
              <a:rPr lang="ru-RU" sz="2000" i="1" dirty="0" err="1" smtClean="0">
                <a:solidFill>
                  <a:srgbClr val="8D22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Свято-Даниловом</a:t>
            </a:r>
            <a:r>
              <a:rPr lang="ru-RU" sz="2000" i="1" dirty="0" smtClean="0">
                <a:solidFill>
                  <a:srgbClr val="8D22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2000" i="1" dirty="0" smtClean="0">
                <a:solidFill>
                  <a:srgbClr val="8D22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i="1" dirty="0" smtClean="0">
                <a:solidFill>
                  <a:srgbClr val="8D22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монастыре в Москве</a:t>
            </a:r>
            <a:endParaRPr lang="ru-RU" sz="2000" i="1" dirty="0">
              <a:solidFill>
                <a:srgbClr val="8D22A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357188"/>
            <a:ext cx="7929562" cy="2257425"/>
          </a:xfrm>
        </p:spPr>
        <p:txBody>
          <a:bodyPr rtlCol="0">
            <a:normAutofit fontScale="92500" lnSpcReduction="10000"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c" pitchFamily="34" charset="0"/>
              </a:rPr>
              <a:t>Похороны писателя состоялись при огромном стечении народа на кладбище Свято-Данилова монастыря, а в 1931 останки Гоголя были перезахоронены на Новодевичьем кладбище.</a:t>
            </a:r>
          </a:p>
        </p:txBody>
      </p:sp>
      <p:pic>
        <p:nvPicPr>
          <p:cNvPr id="6146" name="Picture 2" descr="Бывшая могила Н.В. Гоголя в Свято-Даниловом монастыре в Москв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6050" y="2714620"/>
            <a:ext cx="3500462" cy="23257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3" y="500063"/>
            <a:ext cx="4429125" cy="5786437"/>
          </a:xfrm>
        </p:spPr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c" pitchFamily="34" charset="0"/>
              </a:rPr>
              <a:t>Родился в местечке Великие Сорочинцы Миргородского уезда Полтавской губернии в семье помещика. Назвали Николаем в честь чудотворной иконы святого Николая, хранившейся в церкви села Диканька.</a:t>
            </a:r>
            <a:endParaRPr lang="ru-RU" sz="32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c" pitchFamily="34" charset="0"/>
            </a:endParaRPr>
          </a:p>
        </p:txBody>
      </p:sp>
      <p:pic>
        <p:nvPicPr>
          <p:cNvPr id="2050" name="Picture 2" descr="Дом доктора М.Я.Трохимовского в Сорочинцах, где родился Гоголь"/>
          <p:cNvPicPr>
            <a:picLocks noGrp="1" noChangeAspect="1" noChangeArrowheads="1"/>
          </p:cNvPicPr>
          <p:nvPr>
            <p:ph idx="1"/>
          </p:nvPr>
        </p:nvPicPr>
        <p:blipFill>
          <a:blip r:embed="rId3" r:link="rId4" cstate="print"/>
          <a:srcRect/>
          <a:stretch>
            <a:fillRect/>
          </a:stretch>
        </p:blipFill>
        <p:spPr>
          <a:xfrm>
            <a:off x="4857752" y="1000108"/>
            <a:ext cx="3937000" cy="22860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5214938" y="3500438"/>
            <a:ext cx="3643312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Дом доктора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М.Я.Трохимовского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в Сорочинцах, где родился Гоголь 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998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2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c" pitchFamily="34" charset="0"/>
              </a:rPr>
              <a:t>Отец писателя, Василий Афанасьевич Гоголь-Яновский (1777-1825), служил при Малороссийском почтамте, в 1805 г. уволился с чином коллежского асессора и женился на Марии Ивановне </a:t>
            </a:r>
            <a:r>
              <a:rPr lang="ru-RU" sz="22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c" pitchFamily="34" charset="0"/>
              </a:rPr>
              <a:t>Косяровской</a:t>
            </a:r>
            <a:r>
              <a:rPr lang="ru-RU" sz="22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c" pitchFamily="34" charset="0"/>
              </a:rPr>
              <a:t> (1791-1868), происходившей из помещичьей семьи. По преданию, она была первой красавицей на Полтавщине. Замуж за Василия Афанасьевича она вышла четырнадцати лет. В семье, помимо Николая, было еще пятеро детей.</a:t>
            </a:r>
            <a:endParaRPr lang="ru-RU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c" pitchFamily="34" charset="0"/>
            </a:endParaRPr>
          </a:p>
        </p:txBody>
      </p:sp>
      <p:sp>
        <p:nvSpPr>
          <p:cNvPr id="18434" name="Содержимое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ru-RU" smtClean="0"/>
          </a:p>
        </p:txBody>
      </p:sp>
      <p:sp>
        <p:nvSpPr>
          <p:cNvPr id="5" name="TextBox 4"/>
          <p:cNvSpPr txBox="1"/>
          <p:nvPr/>
        </p:nvSpPr>
        <p:spPr>
          <a:xfrm>
            <a:off x="2500313" y="5357813"/>
            <a:ext cx="4500562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>
                <a:solidFill>
                  <a:srgbClr val="8D22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Мария Ивановна и Василий Афанасьевич  </a:t>
            </a:r>
            <a:endParaRPr lang="ru-RU" i="1" dirty="0">
              <a:solidFill>
                <a:srgbClr val="8D22A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3076" name="Picture 4" descr="Гоголь Марина Ивановна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2786050" y="2857496"/>
            <a:ext cx="1619250" cy="2095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075" name="Picture 3" descr="Гоголь Василий Афанасьевич"/>
          <p:cNvPicPr>
            <a:picLocks noChangeAspect="1" noChangeArrowheads="1"/>
          </p:cNvPicPr>
          <p:nvPr/>
        </p:nvPicPr>
        <p:blipFill>
          <a:blip r:embed="rId5" r:link="rId6" cstate="print"/>
          <a:srcRect/>
          <a:stretch>
            <a:fillRect/>
          </a:stretch>
        </p:blipFill>
        <p:spPr bwMode="auto">
          <a:xfrm>
            <a:off x="4500562" y="2857496"/>
            <a:ext cx="1619250" cy="2095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843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8439" name="Rectangle 6"/>
          <p:cNvSpPr>
            <a:spLocks noChangeArrowheads="1"/>
          </p:cNvSpPr>
          <p:nvPr/>
        </p:nvSpPr>
        <p:spPr bwMode="auto">
          <a:xfrm>
            <a:off x="0" y="4191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200">
                <a:cs typeface="Times New Roman" pitchFamily="18" charset="0"/>
              </a:rPr>
              <a:t/>
            </a:r>
            <a:br>
              <a:rPr lang="ru-RU" sz="1200">
                <a:cs typeface="Times New Roman" pitchFamily="18" charset="0"/>
              </a:rPr>
            </a:br>
            <a:r>
              <a:rPr lang="ru-RU" sz="1200">
                <a:cs typeface="Times New Roman" pitchFamily="18" charset="0"/>
              </a:rPr>
              <a:t/>
            </a:r>
            <a:br>
              <a:rPr lang="ru-RU" sz="1200">
                <a:cs typeface="Times New Roman" pitchFamily="18" charset="0"/>
              </a:rPr>
            </a:br>
            <a:endParaRPr lang="ru-RU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142875"/>
            <a:ext cx="8286750" cy="35718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7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c" pitchFamily="34" charset="0"/>
              </a:rPr>
              <a:t>Детские годы Гоголь провел в имении родителей Васильевке (другое название - </a:t>
            </a:r>
            <a:r>
              <a:rPr lang="ru-RU" sz="27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c" pitchFamily="34" charset="0"/>
              </a:rPr>
              <a:t>Яновщина</a:t>
            </a:r>
            <a:r>
              <a:rPr lang="ru-RU" sz="27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c" pitchFamily="34" charset="0"/>
              </a:rPr>
              <a:t>). Культурным центром края являлись </a:t>
            </a:r>
            <a:r>
              <a:rPr lang="ru-RU" sz="27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c" pitchFamily="34" charset="0"/>
              </a:rPr>
              <a:t>Кибинцы</a:t>
            </a:r>
            <a:r>
              <a:rPr lang="ru-RU" sz="27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c" pitchFamily="34" charset="0"/>
              </a:rPr>
              <a:t>, имение Д. П. </a:t>
            </a:r>
            <a:r>
              <a:rPr lang="ru-RU" sz="27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c" pitchFamily="34" charset="0"/>
              </a:rPr>
              <a:t>Трощинского</a:t>
            </a:r>
            <a:r>
              <a:rPr lang="ru-RU" sz="27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c" pitchFamily="34" charset="0"/>
              </a:rPr>
              <a:t> (1754-1829), дальнего родственника Гоголей, бывшего министра, выбранного в поветовые маршалы (в уездные предводители дворянства); отец Гоголя исполнял у него обязанности секретаря. В </a:t>
            </a:r>
            <a:r>
              <a:rPr lang="ru-RU" sz="27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c" pitchFamily="34" charset="0"/>
              </a:rPr>
              <a:t>Кибинцах</a:t>
            </a:r>
            <a:r>
              <a:rPr lang="ru-RU" sz="27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c" pitchFamily="34" charset="0"/>
              </a:rPr>
              <a:t> находилась большая библиотека, существовал домашний театр, для </a:t>
            </a:r>
            <a:r>
              <a:rPr lang="ru-RU" sz="27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c" pitchFamily="34" charset="0"/>
              </a:rPr>
              <a:t>к-рого</a:t>
            </a:r>
            <a:r>
              <a:rPr lang="ru-RU" sz="27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c" pitchFamily="34" charset="0"/>
              </a:rPr>
              <a:t> отец Гоголь писал комедии, будучи также его актером и дирижером.</a:t>
            </a:r>
            <a:endParaRPr lang="ru-RU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c" pitchFamily="34" charset="0"/>
            </a:endParaRPr>
          </a:p>
        </p:txBody>
      </p:sp>
      <p:pic>
        <p:nvPicPr>
          <p:cNvPr id="1026" name="Picture 2" descr="Родительский дом в Васильевке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571736" y="3857628"/>
            <a:ext cx="4305300" cy="2311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>
            <a:off x="2928938" y="6286500"/>
            <a:ext cx="3500437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Родительский дом в Васильевке </a:t>
            </a: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25" y="3857625"/>
            <a:ext cx="3571875" cy="5715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Нежин. Гимназия высших наук </a:t>
            </a:r>
            <a:endParaRPr lang="ru-RU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85750"/>
            <a:ext cx="4714875" cy="6215063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c" pitchFamily="34" charset="0"/>
              </a:rPr>
              <a:t>В 1818-19 Гоголь вместе с братом Иваном обучался в Полтавском уездном училище, а затем, в 1820-1821, брал уроки у полтавского учителя Гавриила </a:t>
            </a:r>
            <a:r>
              <a:rPr lang="ru-RU" sz="20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c" pitchFamily="34" charset="0"/>
              </a:rPr>
              <a:t>Сорочинского</a:t>
            </a:r>
            <a:r>
              <a:rPr lang="ru-RU" sz="20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c" pitchFamily="34" charset="0"/>
              </a:rPr>
              <a:t>, проживая у него на квартире. В мае 1821 поступил в гимназию высших наук в Нежине. Здесь он занимается живописью, участвует в спектаклях - как художник-декоратор и как актер, причем с особенным успехом исполняет комические роли. Пробует себя и в различных литературных жанрах (пишет элегические стихотворения, трагедии, историческую поэму, повесть). Тогда же пишет сатиру "Нечто о Нежине, или </a:t>
            </a:r>
            <a:r>
              <a:rPr lang="ru-RU" sz="20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c" pitchFamily="34" charset="0"/>
              </a:rPr>
              <a:t>Дуракам</a:t>
            </a:r>
            <a:r>
              <a:rPr lang="ru-RU" sz="20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c" pitchFamily="34" charset="0"/>
              </a:rPr>
              <a:t> закон не писан" (не сохранилась).</a:t>
            </a:r>
          </a:p>
        </p:txBody>
      </p:sp>
      <p:pic>
        <p:nvPicPr>
          <p:cNvPr id="2050" name="Picture 2" descr="Нежин. Гимназия высших наук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1428736"/>
            <a:ext cx="3658092" cy="21166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43625" y="4714875"/>
            <a:ext cx="3000375" cy="582613"/>
          </a:xfrm>
        </p:spPr>
        <p:txBody>
          <a:bodyPr rtlCol="0">
            <a:no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Александр Данилевский и его жена Ульяна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Похвиснева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1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0"/>
            <a:ext cx="5143500" cy="642937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c" pitchFamily="34" charset="0"/>
              </a:rPr>
              <a:t>Окончив гимназию в 1828 г., Гоголь в декабре вместе с другим выпускником А. С. Данилевским (1809-1888), едет в Петербург. Испытывая денежные затруднения, безуспешно хлопоча о месте, Гоголь делает первые литературные пробы: в начале 1829 г. появляется стихотворение "Италия", а весной того же года под псевдонимом "В. Алов" Гоголь печатает "идиллию в картинах" "</a:t>
            </a:r>
            <a:r>
              <a:rPr lang="ru-RU" sz="16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c" pitchFamily="34" charset="0"/>
              </a:rPr>
              <a:t>Ганц</a:t>
            </a:r>
            <a:r>
              <a:rPr lang="ru-RU" sz="16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c" pitchFamily="34" charset="0"/>
              </a:rPr>
              <a:t> Кюхельгартен".В конце 1829 г. ему удается определиться на службу в департамент государственного хозяйства и публичных зданий Министерства внутренних дел. С апреля 1830 до марта 1831 г. служит в департаменте уделов (вначале писцом, потом помощником столоначальника), под началом известного поэта-идиллика В. И. Панаева. Пребывание в канцеляриях вызвало у Гоголя глубокое разочарование в "службе государственной", но зато снабдило богатым материалом для будущих произведений, запечатлевших чиновничий быт и функционирование государственной машины.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c" pitchFamily="34" charset="0"/>
              </a:rPr>
              <a:t>В этот период выходят в свет "Вечера на хуторе близ Диканьки" (1831-1832). Они вызвали почти всеобщее восхищение.</a:t>
            </a:r>
          </a:p>
        </p:txBody>
      </p:sp>
      <p:pic>
        <p:nvPicPr>
          <p:cNvPr id="1026" name="Picture 2" descr="Александр Данилевский и его жена Ульяна Похвиснев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7884" y="1928801"/>
            <a:ext cx="2949025" cy="243021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>
          <a:xfrm flipH="1">
            <a:off x="214313" y="5572125"/>
            <a:ext cx="8643937" cy="1011238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3"/>
            <a:ext cx="8186738" cy="5214937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c" pitchFamily="34" charset="0"/>
              </a:rPr>
              <a:t>В конце 1829 г. ему удается определиться на службу в департамент государственного хозяйства и публичных зданий Министерства внутренних дел. С апреля 1830 до марта 1831 г. служит в департаменте уделов (вначале писцом, потом помощником столоначальника), под началом известного поэта-идиллика В. И. Панаева. Пребывание в канцеляриях вызвало у Гоголя глубокое разочарование в "службе государственной", но зато снабдило богатым материалом для будущих произведений, запечатлевших чиновничий быт и функционирование государственной машины.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c" pitchFamily="34" charset="0"/>
              </a:rPr>
              <a:t>В этот период выходят в свет "Вечера на хуторе близ Диканьки" (1831-1832). Они вызвали почти всеобщее восхищение.</a:t>
            </a: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43563" y="3643313"/>
            <a:ext cx="3286125" cy="1143000"/>
          </a:xfrm>
        </p:spPr>
        <p:txBody>
          <a:bodyPr rtlCol="0">
            <a:no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Собственноручный рисунок Н.В. Гоголя </a:t>
            </a:r>
            <a:b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 последней сцене "Ревизора"</a:t>
            </a:r>
            <a:endParaRPr lang="ru-RU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5"/>
            <a:ext cx="5500688" cy="6286500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c" pitchFamily="34" charset="0"/>
              </a:rPr>
              <a:t>Осенью 1835 г. он принимается за написание "Ревизора", сюжет которого подсказан был Пушкиным; работа продвигалась столь успешно, что 18 января 1836 г. он читает комедию на вечере у Жуковского (в присутствии Пушкина, П. А. Вяземского и других), а в феврале-марте уже занят ее постановкой на сцене Александрийского театра. Премьера пьесы состоялась 19 апреля. 25 мая - премьера в Москве, в Малом театре.</a:t>
            </a:r>
          </a:p>
        </p:txBody>
      </p:sp>
      <p:pic>
        <p:nvPicPr>
          <p:cNvPr id="2050" name="Picture 2" descr="Собственноручный рисунок Н.В. Гоголя к последней сцене &quot;Ревизора&quot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256" y="1285860"/>
            <a:ext cx="3417558" cy="22859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428625"/>
            <a:ext cx="8429625" cy="9398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i="1" dirty="0" smtClean="0">
                <a:solidFill>
                  <a:srgbClr val="8D22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Гоголь за границей</a:t>
            </a:r>
            <a:endParaRPr lang="ru-RU" i="1" dirty="0">
              <a:solidFill>
                <a:srgbClr val="8D22A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5" y="1357313"/>
            <a:ext cx="8786813" cy="5143500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c" pitchFamily="34" charset="0"/>
              </a:rPr>
              <a:t>В июне 1836 г. Гоголь уезжает из Петербурга в Германию (в общей сложности он прожил за границей около 12 лет). Конец лета и осень проводит в Швейцарии, где принимается за продолжение "Мертвых душ". Сюжет был также подсказан Пушкиным. Работа началась еще в 1835 г., до написания "Ревизора", и сразу же приобрела широкий размах. В Петербурге несколько глав были прочитаны Пушкину, вызвав у него и одобрение и одновременно гнетущее чувство.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c" pitchFamily="34" charset="0"/>
              </a:rPr>
              <a:t>В ноябре 1836 г. Гоголь переезжает в Париж, где знакомится с А. Мицкевичем. Затем переезжает в Рим. Здесь в феврале 1837 г., в разгар работы над "Мертвыми душами", он получает потрясшее его известие о гибели Пушкина. В приступе "невыразимой тоски" и горечи Гоголь ощущает "нынешний труд" как "священное завещание" поэта</a:t>
            </a:r>
            <a:r>
              <a:rPr lang="ru-RU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c" pitchFamily="34" charset="0"/>
              </a:rPr>
              <a:t>.</a:t>
            </a:r>
            <a:endParaRPr lang="ru-RU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c" pitchFamily="34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">
      <a:dk1>
        <a:srgbClr val="5F497A"/>
      </a:dk1>
      <a:lt1>
        <a:srgbClr val="CCC1D9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B2A2C7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</TotalTime>
  <Words>1114</Words>
  <Application>Microsoft Office PowerPoint</Application>
  <PresentationFormat>Экран (4:3)</PresentationFormat>
  <Paragraphs>46</Paragraphs>
  <Slides>15</Slides>
  <Notes>15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Calibri</vt:lpstr>
      <vt:lpstr>Arial</vt:lpstr>
      <vt:lpstr>Odessa Script</vt:lpstr>
      <vt:lpstr>Ariac</vt:lpstr>
      <vt:lpstr>Times New Roman</vt:lpstr>
      <vt:lpstr>Тема Office</vt:lpstr>
      <vt:lpstr>НИКОЛАЙ  ВАСИЛЬЕВИЧ ГОГОЛЬ</vt:lpstr>
      <vt:lpstr>Родился в местечке Великие Сорочинцы Миргородского уезда Полтавской губернии в семье помещика. Назвали Николаем в честь чудотворной иконы святого Николая, хранившейся в церкви села Диканька.</vt:lpstr>
      <vt:lpstr>Отец писателя, Василий Афанасьевич Гоголь-Яновский (1777-1825), служил при Малороссийском почтамте, в 1805 г. уволился с чином коллежского асессора и женился на Марии Ивановне Косяровской (1791-1868), происходившей из помещичьей семьи. По преданию, она была первой красавицей на Полтавщине. Замуж за Василия Афанасьевича она вышла четырнадцати лет. В семье, помимо Николая, было еще пятеро детей.</vt:lpstr>
      <vt:lpstr>Детские годы Гоголь провел в имении родителей Васильевке (другое название - Яновщина). Культурным центром края являлись Кибинцы, имение Д. П. Трощинского (1754-1829), дальнего родственника Гоголей, бывшего министра, выбранного в поветовые маршалы (в уездные предводители дворянства); отец Гоголя исполнял у него обязанности секретаря. В Кибинцах находилась большая библиотека, существовал домашний театр, для к-рого отец Гоголь писал комедии, будучи также его актером и дирижером.</vt:lpstr>
      <vt:lpstr>Нежин. Гимназия высших наук </vt:lpstr>
      <vt:lpstr>Александр Данилевский и его жена Ульяна Похвиснева </vt:lpstr>
      <vt:lpstr>Слайд 7</vt:lpstr>
      <vt:lpstr>Собственноручный рисунок Н.В. Гоголя  к последней сцене "Ревизора"</vt:lpstr>
      <vt:lpstr>Гоголь за границей</vt:lpstr>
      <vt:lpstr>Н.В. Гоголь на террасе виллы З.А. Волконской в Риме.  Рисунок В.А. Жуковского. 3 февраля (22 января) 1839 г.</vt:lpstr>
      <vt:lpstr>Слайд 11</vt:lpstr>
      <vt:lpstr>Дом №7 на Никитском бульваре. Здесь Гоголь  прожил свои последние пять лет</vt:lpstr>
      <vt:lpstr>Слайд 13</vt:lpstr>
      <vt:lpstr>Екатерина Михайловна Хомякова </vt:lpstr>
      <vt:lpstr>Бывшая могила Н.В. Гоголя в Свято-Даниловом  монастыре в Москве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НИКОЛАЙ  ВАСИЛЬЕВИЧ ГОГОЛЬ</dc:title>
  <cp:lastModifiedBy>Admin</cp:lastModifiedBy>
  <cp:revision>24</cp:revision>
  <dcterms:modified xsi:type="dcterms:W3CDTF">2010-10-30T12:52:54Z</dcterms:modified>
</cp:coreProperties>
</file>