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0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2DC1C524-D59D-4867-9C90-B34B8AE1CFA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3708DB-5D37-444B-8C82-610452DBE6B4}" type="slidenum">
              <a:rPr lang="ru-RU"/>
              <a:pPr/>
              <a:t>1</a:t>
            </a:fld>
            <a:endParaRPr lang="ru-RU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D4D593-D388-4A09-9670-DD3042515A4D}" type="slidenum">
              <a:rPr lang="ru-RU"/>
              <a:pPr/>
              <a:t>10</a:t>
            </a:fld>
            <a:endParaRPr lang="ru-RU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7710B9-75ED-41E3-889F-FBBFC48954CC}" type="slidenum">
              <a:rPr lang="ru-RU"/>
              <a:pPr/>
              <a:t>11</a:t>
            </a:fld>
            <a:endParaRPr lang="ru-RU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5560F1-FB5D-4864-BDE6-B17D29C5FAE6}" type="slidenum">
              <a:rPr lang="ru-RU"/>
              <a:pPr/>
              <a:t>12</a:t>
            </a:fld>
            <a:endParaRPr lang="ru-RU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5CCFAA-B1A1-4BAE-8491-608625F81DA7}" type="slidenum">
              <a:rPr lang="ru-RU"/>
              <a:pPr/>
              <a:t>13</a:t>
            </a:fld>
            <a:endParaRPr lang="ru-RU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B2C868-4440-476B-91AE-FB86B63B5DF0}" type="slidenum">
              <a:rPr lang="ru-RU"/>
              <a:pPr/>
              <a:t>14</a:t>
            </a:fld>
            <a:endParaRPr lang="ru-RU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2F0F3F-D152-4248-BA52-60779B4883CC}" type="slidenum">
              <a:rPr lang="ru-RU"/>
              <a:pPr/>
              <a:t>2</a:t>
            </a:fld>
            <a:endParaRPr lang="ru-RU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9F62A3-0728-4912-9281-12E245D4B160}" type="slidenum">
              <a:rPr lang="ru-RU"/>
              <a:pPr/>
              <a:t>3</a:t>
            </a:fld>
            <a:endParaRPr lang="ru-RU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6498F-BD6F-45FD-91C7-98726F277766}" type="slidenum">
              <a:rPr lang="ru-RU"/>
              <a:pPr/>
              <a:t>4</a:t>
            </a:fld>
            <a:endParaRPr lang="ru-RU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F75830-BC51-4D29-8555-B34CC78C7CAD}" type="slidenum">
              <a:rPr lang="ru-RU"/>
              <a:pPr/>
              <a:t>5</a:t>
            </a:fld>
            <a:endParaRPr lang="ru-RU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2A1565-447D-4C75-BC95-72F0F39396F6}" type="slidenum">
              <a:rPr lang="ru-RU"/>
              <a:pPr/>
              <a:t>6</a:t>
            </a:fld>
            <a:endParaRPr lang="ru-RU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E38ED2-1B47-44FB-B24C-9841FAD345DF}" type="slidenum">
              <a:rPr lang="ru-RU"/>
              <a:pPr/>
              <a:t>7</a:t>
            </a:fld>
            <a:endParaRPr lang="ru-RU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6D2867-44C3-41F7-98F1-BE4DB48AC93C}" type="slidenum">
              <a:rPr lang="ru-RU"/>
              <a:pPr/>
              <a:t>8</a:t>
            </a:fld>
            <a:endParaRPr lang="ru-RU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AABDBA-54BB-4E70-B1FA-435B4D591440}" type="slidenum">
              <a:rPr lang="ru-RU"/>
              <a:pPr/>
              <a:t>9</a:t>
            </a:fld>
            <a:endParaRPr lang="ru-RU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E3AB51-20B7-48A8-A026-4086678A75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4809F0-337B-4C96-A810-3A96886C93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AD1713-C124-48CF-95E0-A2A99CEA5A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7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fld id="{10D4071D-F5E3-4291-9503-3E9E44B90F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FBE81C-2C06-4004-B6ED-7FF109A00A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D76F2A-2809-4C64-9EE6-496851DFE8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54B4E1-A351-4C0A-B89C-473D1D8329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015A27-56FD-4E4A-BECC-A564C16E94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14919A-8463-4838-B293-B288A39650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55A464-325B-4F7B-BE6C-C1769B3104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963911-231B-4607-BCEC-1CF5502B44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52F485-AF50-4527-802B-CF61DF82A4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2C9ADE-9F0F-486C-99BB-6D76443036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DB7CC8-9E1E-406A-A557-99FF8E11B9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C60267-B795-48E6-9E7A-CA43D39A0D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CDD6EC-3916-4AAA-AF8D-96D77ACAFF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B69F1D-FA59-4D18-AC26-15DE2FF0D5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4DDB09-3CEA-449D-A636-AED9E71830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52D2B9-8A5F-4423-BD46-DE1E8ABAAA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C386C4-99A1-4657-8D26-E53035E0B8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EB7F3B-DA91-43D8-A86C-731F4B2A26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388266-D00C-4460-9099-AE04233F1E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424238-0EDD-46D4-BE4B-3857FDF898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59354483-331E-42B5-B9B3-72B9887C380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9DE471FC-3419-4FF8-8AC8-519F85689CD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/Documents%20and%20Settings/Administrator/&#1056;&#1072;&#1073;&#1086;&#1095;&#1080;&#1081;%20&#1089;&#1090;&#1086;&#1083;/&#1052;&#1072;&#1088;&#1080;&#1072;&#1084;/saltireeee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file:///C:/Documents%20and%20Settings/Administrator/&#1056;&#1072;&#1073;&#1086;&#1095;&#1080;&#1081;%20&#1089;&#1090;&#1086;&#1083;/&#1052;&#1072;&#1088;&#1080;&#1072;&#1084;/1296761377_98.jpg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/Documents%20and%20Settings/Administrator/&#1056;&#1072;&#1073;&#1086;&#1095;&#1080;&#1081;%20&#1089;&#1090;&#1086;&#1083;/&#1052;&#1072;&#1088;&#1080;&#1072;&#1084;/524604_photoshopia.ru_348_blini_19.p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file:///C:/Documents%20and%20Settings/Administrator/&#1056;&#1072;&#1073;&#1086;&#1095;&#1080;&#1081;%20&#1089;&#1090;&#1086;&#1083;/&#1052;&#1072;&#1088;&#1080;&#1072;&#1084;/apple%20pie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/Documents%20and%20Settings/Administrator/&#1056;&#1072;&#1073;&#1086;&#1095;&#1080;&#1081;%20&#1089;&#1090;&#1086;&#1083;/&#1052;&#1072;&#1088;&#1080;&#1072;&#1084;/an11d.gi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/Documents%20and%20Settings/Administrator/&#1056;&#1072;&#1073;&#1086;&#1095;&#1080;&#1081;%20&#1089;&#1090;&#1086;&#1083;/&#1052;&#1072;&#1088;&#1080;&#1072;&#1084;/saltire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file:///C:/Documents%20and%20Settings/Administrator/&#1056;&#1072;&#1073;&#1086;&#1095;&#1080;&#1081;%20&#1089;&#1090;&#1086;&#1083;/&#1056;&#1080;&#1084;&#1072;/1289073489_h_xn3m6bgz4zaeyc7fvwqmup0r5fxtebuo_.jpg" TargetMode="External"/><Relationship Id="rId4" Type="http://schemas.openxmlformats.org/officeDocument/2006/relationships/image" Target="file:///C:/Documents%20and%20Settings/Administrator/&#1056;&#1072;&#1073;&#1086;&#1095;&#1080;&#1081;%20&#1089;&#1090;&#1086;&#1083;/&#1056;&#1080;&#1084;&#1072;/200912714113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/Documents%20and%20Settings/Administrator/&#1056;&#1072;&#1073;&#1086;&#1095;&#1080;&#1081;%20&#1089;&#1090;&#1086;&#1083;/&#1082;&#1086;&#1089;&#1090;&#1102;&#1084;.bm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/C:/Documents%20and%20Settings/Administrator/&#1056;&#1072;&#1073;&#1086;&#1095;&#1080;&#1081;%20&#1089;&#1090;&#1086;&#1083;/&#1052;&#1072;&#1088;&#1080;&#1072;&#1084;/000271.jpg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file:///C:/Documents%20and%20Settings/Administrator/&#1056;&#1072;&#1073;&#1086;&#1095;&#1080;&#1081;%20&#1089;&#1090;&#1086;&#1083;/&#1052;&#1072;&#1088;&#1080;&#1072;&#1084;/ed1f13b0fa37t.jpg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file:///C:/Documents%20and%20Settings/Administrator/Рабочий%20стол/Мариам/saltireeee.jpg"/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42988" y="900113"/>
            <a:ext cx="7777162" cy="553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60588" y="4859338"/>
            <a:ext cx="7153275" cy="2386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i="1">
                <a:solidFill>
                  <a:srgbClr val="996633"/>
                </a:solidFill>
              </a:rPr>
              <a:t>Russia and Scotland: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i="1">
                <a:solidFill>
                  <a:srgbClr val="996633"/>
                </a:solidFill>
              </a:rPr>
              <a:t>Age — Old Links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i="1">
                <a:solidFill>
                  <a:srgbClr val="996633"/>
                </a:solidFill>
              </a:rPr>
              <a:t> under the Saltire...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1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5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450" y="3779838"/>
            <a:ext cx="216217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9450" y="2339975"/>
            <a:ext cx="2162175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75" y="2365375"/>
            <a:ext cx="1800225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279400"/>
            <a:ext cx="9069387" cy="13033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996633"/>
                </a:solidFill>
              </a:rPr>
              <a:t>Food</a:t>
            </a:r>
            <a:br>
              <a:rPr lang="ru-RU" sz="4800" b="1">
                <a:solidFill>
                  <a:srgbClr val="996633"/>
                </a:solidFill>
              </a:rPr>
            </a:br>
            <a:r>
              <a:rPr lang="ru-RU" b="1" i="1">
                <a:solidFill>
                  <a:srgbClr val="996633"/>
                </a:solidFill>
              </a:rPr>
              <a:t>Both prefer simple peasant fare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800225"/>
            <a:ext cx="2376488" cy="571500"/>
          </a:xfrm>
          <a:ln/>
        </p:spPr>
        <p:txBody>
          <a:bodyPr/>
          <a:lstStyle/>
          <a:p>
            <a:pPr indent="-3397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6B2394"/>
                </a:solidFill>
              </a:rPr>
              <a:t>Russia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013450" y="1800225"/>
            <a:ext cx="2805113" cy="481013"/>
          </a:xfrm>
          <a:ln/>
        </p:spPr>
        <p:txBody>
          <a:bodyPr/>
          <a:lstStyle/>
          <a:p>
            <a:pPr indent="-3397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6B2394"/>
                </a:solidFill>
              </a:rPr>
              <a:t>Scotland</a:t>
            </a:r>
          </a:p>
        </p:txBody>
      </p:sp>
      <p:pic>
        <p:nvPicPr>
          <p:cNvPr id="13319" name="Picture 7" descr="file:///C:/Documents%20and%20Settings/Administrator/Рабочий%20стол/Мариам/1296761377_98.jpg"/>
          <p:cNvPicPr>
            <a:picLocks noChangeAspect="1" noChangeArrowheads="1"/>
          </p:cNvPicPr>
          <p:nvPr/>
        </p:nvPicPr>
        <p:blipFill>
          <a:blip r:link="rId6" cstate="print"/>
          <a:srcRect/>
          <a:stretch>
            <a:fillRect/>
          </a:stretch>
        </p:blipFill>
        <p:spPr bwMode="auto">
          <a:xfrm>
            <a:off x="814388" y="3829050"/>
            <a:ext cx="15827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519363" y="2989263"/>
            <a:ext cx="2339975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>
                <a:solidFill>
                  <a:srgbClr val="6B2394"/>
                </a:solidFill>
              </a:rPr>
              <a:t>Liver sausages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700338" y="4319588"/>
            <a:ext cx="1439862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>
                <a:solidFill>
                  <a:srgbClr val="6B2394"/>
                </a:solidFill>
              </a:rPr>
              <a:t>Potatoes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920038" y="2700338"/>
            <a:ext cx="1260475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>
                <a:solidFill>
                  <a:srgbClr val="6B2394"/>
                </a:solidFill>
              </a:rPr>
              <a:t>Haggis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8099425" y="4319588"/>
            <a:ext cx="1128713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>
                <a:solidFill>
                  <a:srgbClr val="6B2394"/>
                </a:solidFill>
              </a:rPr>
              <a:t>Tatties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879725" y="5870575"/>
            <a:ext cx="1079500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>
                <a:solidFill>
                  <a:srgbClr val="6B2394"/>
                </a:solidFill>
              </a:rPr>
              <a:t>Turnip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8280400" y="5940425"/>
            <a:ext cx="1079500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>
                <a:solidFill>
                  <a:srgbClr val="6B2394"/>
                </a:solidFill>
              </a:rPr>
              <a:t>Neeps</a:t>
            </a:r>
          </a:p>
        </p:txBody>
      </p: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363" y="5219700"/>
            <a:ext cx="2359025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62588" y="5400675"/>
            <a:ext cx="2817812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46075"/>
            <a:ext cx="9069387" cy="11699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996633"/>
                </a:solidFill>
              </a:rPr>
              <a:t>And plenty of sweets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4425950" cy="4954588"/>
          </a:xfrm>
          <a:ln/>
        </p:spPr>
        <p:txBody>
          <a:bodyPr/>
          <a:lstStyle/>
          <a:p>
            <a:pPr indent="-341313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6B2394"/>
                </a:solidFill>
              </a:rPr>
              <a:t>Russia</a:t>
            </a:r>
          </a:p>
          <a:p>
            <a:pPr indent="-341313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>
                <a:solidFill>
                  <a:srgbClr val="6B2394"/>
                </a:solidFill>
              </a:rPr>
              <a:t>Blini</a:t>
            </a:r>
          </a:p>
          <a:p>
            <a:pPr indent="-341313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/>
          </a:p>
          <a:p>
            <a:pPr indent="-341313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/>
          </a:p>
          <a:p>
            <a:pPr indent="-341313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>
                <a:solidFill>
                  <a:srgbClr val="6B2394"/>
                </a:solidFill>
              </a:rPr>
              <a:t>Pies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9850" y="1768475"/>
            <a:ext cx="4425950" cy="4954588"/>
          </a:xfrm>
          <a:ln/>
        </p:spPr>
        <p:txBody>
          <a:bodyPr/>
          <a:lstStyle/>
          <a:p>
            <a:pPr indent="-341313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6B2394"/>
                </a:solidFill>
              </a:rPr>
              <a:t>Scotland</a:t>
            </a:r>
          </a:p>
          <a:p>
            <a:pPr indent="-341313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>
                <a:solidFill>
                  <a:srgbClr val="6B2394"/>
                </a:solidFill>
              </a:rPr>
              <a:t>Oatcakes</a:t>
            </a:r>
          </a:p>
          <a:p>
            <a:pPr indent="-341313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/>
          </a:p>
          <a:p>
            <a:pPr indent="-341313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/>
          </a:p>
          <a:p>
            <a:pPr indent="-341313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>
                <a:solidFill>
                  <a:srgbClr val="6B2394"/>
                </a:solidFill>
              </a:rPr>
              <a:t>Shortbread</a:t>
            </a:r>
          </a:p>
        </p:txBody>
      </p:sp>
      <p:pic>
        <p:nvPicPr>
          <p:cNvPr id="14340" name="Picture 4" descr="file:///C:/Documents%20and%20Settings/Administrator/Рабочий%20стол/Мариам/524604_photoshopia.ru_348_blini_19.png"/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1573213" y="2879725"/>
            <a:ext cx="2325687" cy="13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1" name="Picture 5" descr="file:///C:/Documents%20and%20Settings/Administrator/Рабочий%20стол/Мариам/apple%20pie.jpg"/>
          <p:cNvPicPr>
            <a:picLocks noChangeAspect="1" noChangeArrowheads="1"/>
          </p:cNvPicPr>
          <p:nvPr/>
        </p:nvPicPr>
        <p:blipFill>
          <a:blip r:link="rId4" cstate="print"/>
          <a:srcRect/>
          <a:stretch>
            <a:fillRect/>
          </a:stretch>
        </p:blipFill>
        <p:spPr bwMode="auto">
          <a:xfrm>
            <a:off x="1800225" y="4859338"/>
            <a:ext cx="1979613" cy="213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0175" y="2879725"/>
            <a:ext cx="1905000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9450" y="4906963"/>
            <a:ext cx="3060700" cy="2293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69387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996633"/>
                </a:solidFill>
              </a:rPr>
              <a:t>Both prefer good grain spirits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60475" y="1768475"/>
            <a:ext cx="2519363" cy="571500"/>
          </a:xfrm>
          <a:ln/>
        </p:spPr>
        <p:txBody>
          <a:bodyPr/>
          <a:lstStyle/>
          <a:p>
            <a:pPr indent="-341313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6B2394"/>
                </a:solidFill>
              </a:rPr>
              <a:t>Russia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59450" y="1768475"/>
            <a:ext cx="2590800" cy="571500"/>
          </a:xfrm>
          <a:ln/>
        </p:spPr>
        <p:txBody>
          <a:bodyPr/>
          <a:lstStyle/>
          <a:p>
            <a:pPr indent="-341313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6B2394"/>
                </a:solidFill>
              </a:rPr>
              <a:t>Scotland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8738" y="3060700"/>
            <a:ext cx="1871662" cy="187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7638" y="3060700"/>
            <a:ext cx="236220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60363" y="5908675"/>
            <a:ext cx="9539287" cy="111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3600">
                <a:solidFill>
                  <a:srgbClr val="00DCFF"/>
                </a:solidFill>
              </a:rPr>
              <a:t>Both say: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3600" i="1">
                <a:solidFill>
                  <a:srgbClr val="00DCFF"/>
                </a:solidFill>
              </a:rPr>
              <a:t>«Deoch n doras» — выпить на «посошок»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800225" y="2516188"/>
            <a:ext cx="1619250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6B2394"/>
                </a:solidFill>
              </a:rPr>
              <a:t>Vodka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580063" y="2519363"/>
            <a:ext cx="3060700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6B2394"/>
                </a:solidFill>
              </a:rPr>
              <a:t>Scotch Whisky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5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 additive="repl">
                                        <p:cTn id="1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 additive="repl">
                                        <p:cTn id="2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4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3075" y="360363"/>
            <a:ext cx="9067800" cy="136048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996633"/>
                </a:solidFill>
              </a:rPr>
              <a:t>Now Russian-Scotish connections are diverse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9388" y="3549650"/>
            <a:ext cx="5219700" cy="769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>
                <a:solidFill>
                  <a:srgbClr val="6B2394"/>
                </a:solidFill>
              </a:rPr>
              <a:t>Moscow Caledonian Club — cultural center in Moscow</a:t>
            </a:r>
          </a:p>
        </p:txBody>
      </p:sp>
      <p:pic>
        <p:nvPicPr>
          <p:cNvPr id="16387" name="Picture 3" descr="file:///C:/Documents%20and%20Settings/Administrator/Рабочий%20стол/Мариам/an11d.gif"/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858838" y="1800225"/>
            <a:ext cx="2921000" cy="1382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740650" y="1979613"/>
            <a:ext cx="1619250" cy="1109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>
                <a:solidFill>
                  <a:srgbClr val="6B2394"/>
                </a:solidFill>
              </a:rPr>
              <a:t>Highland games in Moscow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9450" y="1743075"/>
            <a:ext cx="1800225" cy="23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380288" y="4859338"/>
            <a:ext cx="2519362" cy="1449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>
                <a:solidFill>
                  <a:srgbClr val="6B2394"/>
                </a:solidFill>
              </a:rPr>
              <a:t>Scottish Fests in Ekaterinburg, Moscow, Perm, Novosibirsk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79388" y="6840538"/>
            <a:ext cx="4319587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>
                <a:solidFill>
                  <a:srgbClr val="6B2394"/>
                </a:solidFill>
              </a:rPr>
              <a:t>«Robert Burn's Night» parties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410075"/>
            <a:ext cx="3000375" cy="224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859338"/>
            <a:ext cx="2960688" cy="197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079500"/>
            <a:ext cx="9396412" cy="21605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i="1">
                <a:solidFill>
                  <a:srgbClr val="996633"/>
                </a:solidFill>
              </a:rPr>
              <a:t>From Russia with Love...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40313" y="4500563"/>
            <a:ext cx="4532312" cy="2447925"/>
          </a:xfrm>
          <a:ln/>
        </p:spPr>
        <p:txBody>
          <a:bodyPr tIns="0" anchor="ctr"/>
          <a:lstStyle/>
          <a:p>
            <a:pPr indent="-341313" algn="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>
                <a:solidFill>
                  <a:srgbClr val="6B2394"/>
                </a:solidFill>
              </a:rPr>
              <a:t>This presentation was done by pupils from school №22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3959225"/>
            <a:ext cx="4711700" cy="318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file:///C:/Documents%20and%20Settings/Administrator/Рабочий%20стол/Мариам/saltire.gif"/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3781425" y="5219700"/>
            <a:ext cx="2517775" cy="305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60363" y="5545138"/>
            <a:ext cx="3635375" cy="935037"/>
          </a:xfrm>
          <a:ln/>
        </p:spPr>
        <p:txBody>
          <a:bodyPr/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>
                <a:solidFill>
                  <a:srgbClr val="6B2394"/>
                </a:solidFill>
              </a:rPr>
              <a:t>This is the flag of Scotland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94313" y="5580063"/>
            <a:ext cx="4425950" cy="1387475"/>
          </a:xfrm>
          <a:ln/>
        </p:spPr>
        <p:txBody>
          <a:bodyPr/>
          <a:lstStyle/>
          <a:p>
            <a:pPr indent="-339725" algn="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>
                <a:solidFill>
                  <a:srgbClr val="6B2394"/>
                </a:solidFill>
              </a:rPr>
              <a:t>The Andreyevsky flag is the flag of Russia Navy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996633"/>
                </a:solidFill>
              </a:rPr>
              <a:t>Saint Andrew cross</a:t>
            </a:r>
          </a:p>
        </p:txBody>
      </p:sp>
      <p:pic>
        <p:nvPicPr>
          <p:cNvPr id="5125" name="Picture 5" descr="file:///C:/Documents%20and%20Settings/Administrator/Рабочий%20стол/Рима/200912714113.jpg"/>
          <p:cNvPicPr>
            <a:picLocks noChangeAspect="1" noChangeArrowheads="1"/>
          </p:cNvPicPr>
          <p:nvPr/>
        </p:nvPicPr>
        <p:blipFill>
          <a:blip r:link="rId4" cstate="print"/>
          <a:srcRect/>
          <a:stretch>
            <a:fillRect/>
          </a:stretch>
        </p:blipFill>
        <p:spPr bwMode="auto">
          <a:xfrm>
            <a:off x="360363" y="1619250"/>
            <a:ext cx="4513262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6" name="Picture 6" descr="file:///C:/Documents%20and%20Settings/Administrator/Рабочий%20стол/Рима/1289073489_h_xn3m6bgz4zaeyc7fvwqmup0r5fxtebuo_.jpg"/>
          <p:cNvPicPr>
            <a:picLocks noChangeAspect="1" noChangeArrowheads="1"/>
          </p:cNvPicPr>
          <p:nvPr/>
        </p:nvPicPr>
        <p:blipFill>
          <a:blip r:link="rId5" cstate="print"/>
          <a:srcRect/>
          <a:stretch>
            <a:fillRect/>
          </a:stretch>
        </p:blipFill>
        <p:spPr bwMode="auto">
          <a:xfrm>
            <a:off x="5307013" y="1619250"/>
            <a:ext cx="4413250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996633"/>
                </a:solidFill>
              </a:rPr>
              <a:t>National character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588" y="1439863"/>
            <a:ext cx="2062162" cy="251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1625" y="4146550"/>
            <a:ext cx="1619250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60700" y="1979613"/>
            <a:ext cx="1260475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>
                <a:solidFill>
                  <a:srgbClr val="6B2394"/>
                </a:solidFill>
              </a:rPr>
              <a:t>Brave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779838" y="3060700"/>
            <a:ext cx="2339975" cy="48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>
                <a:solidFill>
                  <a:srgbClr val="6B2394"/>
                </a:solidFill>
              </a:rPr>
              <a:t>Independent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219700" y="4319588"/>
            <a:ext cx="1979613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i="1">
                <a:solidFill>
                  <a:srgbClr val="6B2394"/>
                </a:solidFill>
              </a:rPr>
              <a:t>Hospitable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-4763"/>
            <a:ext cx="9037637" cy="10842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996633"/>
                </a:solidFill>
              </a:rPr>
              <a:t>Nature and climate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39863" y="900113"/>
            <a:ext cx="1979612" cy="539750"/>
          </a:xfrm>
          <a:ln/>
        </p:spPr>
        <p:txBody>
          <a:bodyPr/>
          <a:lstStyle/>
          <a:p>
            <a:pPr indent="-3397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6B2394"/>
                </a:solidFill>
              </a:rPr>
              <a:t>Russia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9813" y="958850"/>
            <a:ext cx="2266950" cy="481013"/>
          </a:xfrm>
          <a:ln/>
        </p:spPr>
        <p:txBody>
          <a:bodyPr/>
          <a:lstStyle/>
          <a:p>
            <a:pPr indent="-3397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6B2394"/>
                </a:solidFill>
              </a:rPr>
              <a:t>Scotland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1439863"/>
            <a:ext cx="3411537" cy="2273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300" y="1439863"/>
            <a:ext cx="2873375" cy="2298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3284538"/>
            <a:ext cx="3060700" cy="2295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3419475"/>
            <a:ext cx="3236912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60475" y="5580063"/>
            <a:ext cx="3035300" cy="1811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0" y="5580063"/>
            <a:ext cx="2882900" cy="1916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2339975"/>
            <a:ext cx="3459162" cy="517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252413"/>
            <a:ext cx="9069387" cy="136048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996633"/>
                </a:solidFill>
              </a:rPr>
              <a:t>Both love folk music...</a:t>
            </a:r>
            <a:br>
              <a:rPr lang="ru-RU" sz="4800" b="1">
                <a:solidFill>
                  <a:srgbClr val="996633"/>
                </a:solidFill>
              </a:rPr>
            </a:br>
            <a:r>
              <a:rPr lang="ru-RU" sz="4800" b="1" i="1">
                <a:solidFill>
                  <a:srgbClr val="996633"/>
                </a:solidFill>
              </a:rPr>
              <a:t>National musical instruments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4425950" cy="750888"/>
          </a:xfrm>
          <a:ln/>
        </p:spPr>
        <p:txBody>
          <a:bodyPr/>
          <a:lstStyle/>
          <a:p>
            <a:pPr indent="-3397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6B2394"/>
                </a:solidFill>
              </a:rPr>
              <a:t>Russia — Balalayka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219700" y="1800225"/>
            <a:ext cx="4425950" cy="900113"/>
          </a:xfrm>
          <a:ln/>
        </p:spPr>
        <p:txBody>
          <a:bodyPr/>
          <a:lstStyle/>
          <a:p>
            <a:pPr indent="-3397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6B2394"/>
                </a:solidFill>
              </a:rPr>
              <a:t>Scotland — Bagpipe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7150" y="2438400"/>
            <a:ext cx="4762500" cy="476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file:///C:/Documents%20and%20Settings/Administrator/Рабочий%20стол/костюм.bmp"/>
          <p:cNvPicPr>
            <a:picLocks noChangeAspect="1" noChangeArrowheads="1"/>
          </p:cNvPicPr>
          <p:nvPr/>
        </p:nvPicPr>
        <p:blipFill>
          <a:blip r:link="rId3" cstate="print"/>
          <a:srcRect/>
          <a:stretch>
            <a:fillRect/>
          </a:stretch>
        </p:blipFill>
        <p:spPr bwMode="auto">
          <a:xfrm>
            <a:off x="0" y="900113"/>
            <a:ext cx="3241675" cy="4859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0950" y="3060700"/>
            <a:ext cx="28797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46075"/>
            <a:ext cx="9069387" cy="11699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996633"/>
                </a:solidFill>
              </a:rPr>
              <a:t>...and folk dances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34975" y="1439863"/>
            <a:ext cx="4425950" cy="481012"/>
          </a:xfrm>
          <a:ln/>
        </p:spPr>
        <p:txBody>
          <a:bodyPr/>
          <a:lstStyle/>
          <a:p>
            <a:pPr indent="-3397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6B2394"/>
                </a:solidFill>
              </a:rPr>
              <a:t>Russia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219700" y="1439863"/>
            <a:ext cx="4425950" cy="571500"/>
          </a:xfrm>
          <a:ln/>
        </p:spPr>
        <p:txBody>
          <a:bodyPr/>
          <a:lstStyle/>
          <a:p>
            <a:pPr indent="-3397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6B2394"/>
                </a:solidFill>
              </a:rPr>
              <a:t>Scotland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2519363"/>
            <a:ext cx="3779838" cy="429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236663"/>
            <a:ext cx="1905000" cy="2543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619250"/>
            <a:ext cx="2190750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260475"/>
            <a:ext cx="1892300" cy="2281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 descr="file:///C:/Documents%20and%20Settings/Administrator/Рабочий%20стол/Мариам/ed1f13b0fa37t.jpg"/>
          <p:cNvPicPr>
            <a:picLocks noChangeAspect="1" noChangeArrowheads="1"/>
          </p:cNvPicPr>
          <p:nvPr/>
        </p:nvPicPr>
        <p:blipFill>
          <a:blip r:link="rId6" cstate="print"/>
          <a:srcRect/>
          <a:stretch>
            <a:fillRect/>
          </a:stretch>
        </p:blipFill>
        <p:spPr bwMode="auto">
          <a:xfrm>
            <a:off x="2630488" y="1625600"/>
            <a:ext cx="1717675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69900" y="166688"/>
            <a:ext cx="9069388" cy="914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996633"/>
                </a:solidFill>
              </a:rPr>
              <a:t>Both have Great poets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160588" y="1079500"/>
            <a:ext cx="2228850" cy="539750"/>
          </a:xfrm>
          <a:ln/>
        </p:spPr>
        <p:txBody>
          <a:bodyPr/>
          <a:lstStyle/>
          <a:p>
            <a:pPr indent="-3397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6B2394"/>
                </a:solidFill>
              </a:rPr>
              <a:t>Russia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219700" y="1079500"/>
            <a:ext cx="2085975" cy="539750"/>
          </a:xfrm>
          <a:ln/>
        </p:spPr>
        <p:txBody>
          <a:bodyPr/>
          <a:lstStyle/>
          <a:p>
            <a:pPr indent="-3397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6B2394"/>
                </a:solidFill>
              </a:rPr>
              <a:t>Scotland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4679950"/>
            <a:ext cx="2339975" cy="2606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9" name="Picture 9" descr="file:///C:/Documents%20and%20Settings/Administrator/Рабочий%20стол/Мариам/000271.jpg"/>
          <p:cNvPicPr>
            <a:picLocks noChangeAspect="1" noChangeArrowheads="1"/>
          </p:cNvPicPr>
          <p:nvPr/>
        </p:nvPicPr>
        <p:blipFill>
          <a:blip r:link="rId8" cstate="print"/>
          <a:srcRect/>
          <a:stretch>
            <a:fillRect/>
          </a:stretch>
        </p:blipFill>
        <p:spPr bwMode="auto">
          <a:xfrm>
            <a:off x="720725" y="4706938"/>
            <a:ext cx="1781175" cy="249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79388" y="3600450"/>
            <a:ext cx="1979612" cy="769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>
                <a:solidFill>
                  <a:srgbClr val="6B2394"/>
                </a:solidFill>
              </a:rPr>
              <a:t>Alexander Pushkin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519363" y="3910013"/>
            <a:ext cx="1979612" cy="769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>
                <a:solidFill>
                  <a:srgbClr val="6B2394"/>
                </a:solidFill>
              </a:rPr>
              <a:t>Vasiliy Zhukovskiy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700338" y="6119813"/>
            <a:ext cx="1800225" cy="769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>
                <a:solidFill>
                  <a:srgbClr val="6B2394"/>
                </a:solidFill>
              </a:rPr>
              <a:t>Michael Lermontov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859338" y="3709988"/>
            <a:ext cx="2160587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>
                <a:solidFill>
                  <a:srgbClr val="6B2394"/>
                </a:solidFill>
              </a:rPr>
              <a:t>Robert Burns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7740650" y="3959225"/>
            <a:ext cx="1979613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>
                <a:solidFill>
                  <a:srgbClr val="6B2394"/>
                </a:solidFill>
              </a:rPr>
              <a:t>Walter Scott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219700" y="5349875"/>
            <a:ext cx="1619250" cy="769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>
                <a:solidFill>
                  <a:srgbClr val="6B2394"/>
                </a:solidFill>
              </a:rPr>
              <a:t>Robert Stevenson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5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1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7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2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8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3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77888" y="128588"/>
            <a:ext cx="8482012" cy="257175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996633"/>
                </a:solidFill>
              </a:rPr>
              <a:t>M. Lermontov's ancestors were from  Scotland and they were </a:t>
            </a:r>
            <a:r>
              <a:rPr lang="ru-RU" sz="4800" b="1" i="1">
                <a:solidFill>
                  <a:srgbClr val="996633"/>
                </a:solidFill>
              </a:rPr>
              <a:t>Learmonth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8163" y="2700338"/>
            <a:ext cx="2841625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2635250"/>
            <a:ext cx="3168650" cy="3665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39863" y="6659563"/>
            <a:ext cx="3240087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i="1">
                <a:solidFill>
                  <a:srgbClr val="6B2394"/>
                </a:solidFill>
              </a:rPr>
              <a:t>Michael Lermontov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580063" y="6659563"/>
            <a:ext cx="3060700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i="1">
                <a:solidFill>
                  <a:srgbClr val="6B2394"/>
                </a:solidFill>
              </a:rPr>
              <a:t>Georg Learmonth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252413"/>
            <a:ext cx="9069387" cy="136048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996633"/>
                </a:solidFill>
              </a:rPr>
              <a:t>Both like Burns, Scott and Stevenson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2900" y="1079500"/>
            <a:ext cx="1757363" cy="188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8938" y="1619250"/>
            <a:ext cx="1741487" cy="2324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663" y="1079500"/>
            <a:ext cx="2225675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363" y="3419475"/>
            <a:ext cx="2389187" cy="37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9750" y="3419475"/>
            <a:ext cx="3009900" cy="395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38" y="4016375"/>
            <a:ext cx="2339975" cy="336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4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34451</TotalTime>
  <Words>204</Words>
  <Application>Microsoft Office PowerPoint</Application>
  <PresentationFormat>Произвольный</PresentationFormat>
  <Paragraphs>80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Arial Unicode MS</vt:lpstr>
      <vt:lpstr>StarSymbol</vt:lpstr>
      <vt:lpstr>Тема Office</vt:lpstr>
      <vt:lpstr>Тема Office</vt:lpstr>
      <vt:lpstr>Слайд 1</vt:lpstr>
      <vt:lpstr>Saint Andrew cross</vt:lpstr>
      <vt:lpstr>National character</vt:lpstr>
      <vt:lpstr>Nature and climate</vt:lpstr>
      <vt:lpstr>Both love folk music... National musical instruments</vt:lpstr>
      <vt:lpstr>...and folk dances</vt:lpstr>
      <vt:lpstr>Both have Great poets</vt:lpstr>
      <vt:lpstr>M. Lermontov's ancestors were from  Scotland and they were Learmonth</vt:lpstr>
      <vt:lpstr>Both like Burns, Scott and Stevenson</vt:lpstr>
      <vt:lpstr>Food Both prefer simple peasant fare</vt:lpstr>
      <vt:lpstr>And plenty of sweets</vt:lpstr>
      <vt:lpstr>Both prefer good grain spirits</vt:lpstr>
      <vt:lpstr>Now Russian-Scotish connections are diverse</vt:lpstr>
      <vt:lpstr>From Russia with Love...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1 2</dc:creator>
  <cp:lastModifiedBy>1</cp:lastModifiedBy>
  <cp:revision>1</cp:revision>
  <cp:lastPrinted>1601-01-01T00:00:00Z</cp:lastPrinted>
  <dcterms:created xsi:type="dcterms:W3CDTF">2011-11-04T09:51:30Z</dcterms:created>
  <dcterms:modified xsi:type="dcterms:W3CDTF">2013-07-01T20:11:18Z</dcterms:modified>
</cp:coreProperties>
</file>