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660066"/>
    <a:srgbClr val="000000"/>
    <a:srgbClr val="76C5FA"/>
    <a:srgbClr val="FFE471"/>
    <a:srgbClr val="B0DCEA"/>
    <a:srgbClr val="F2C37E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252FE45-89C8-4976-AFEA-C9A07ABAAD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15BB1-417E-44D2-934F-4EB097CAE4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3BD85-04CE-4345-B9FC-8CEDB43678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16115-3EFD-4E83-8459-B51B07BAFB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2087E-EDE1-45A9-A668-C6CDDFD493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E0B0F-AE69-49F8-876E-82B42D31C1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5ECAE-9BD0-479D-8360-79251E1429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1DECB-2907-46B3-BD3A-CBBE456E58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4C930-FA1E-4D57-B02F-062EC47FF6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9171F-C58C-4223-A7C0-A26CD9C0CF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7C516-DBFB-4101-B8CF-A96406BB02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797A3A7C-B0D0-48A6-A0A3-7A0FE7ED93F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worldofnature.ru/upload/10_06_01_19_07_31_paleozoic_11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gorod.tomsk.ru/uploads/42374/1261489279/1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img801.imageshack.us/img801/2699/helicoprionclr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putnikost.gorod.tomsk.ru/uploads/30274/1281020431/31223026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1.liveinternet.ru/images/foto/b/3/581/3394581/f_18701825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7/7b/ROM-BurgessShale-CompleteAnomalocarisFossil.pn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upload.wikimedia.org/wikipedia/commons/c/c3/Anomalocaris_BW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lumbia.edu/~mls2125/bg1.jpg" TargetMode="External"/><Relationship Id="rId5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images.nationalgeographic.com/wpf/media-live/photos/000/012/cache/trilobite-fossil_1262_600x45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06.radikal.ru/i179/1010/73/cef3eb824791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//upload.wikimedia.org/wikipedia/commons/f/f2/Pikaia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-fotki.yandex.ru/get/4912/106745274.3b/0_5773b_932339e0_X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//upload.wikimedia.org/wikipedia/commons/e/e5/Eurypterus_Smithsonian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vidyribok.info/images/latymeryja2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1.e-monsite.com/2009/03/26/38939980hyneria-jp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evolutsia.com/images/stories/a/11/77/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Картинка 7 из 223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0"/>
            <a:ext cx="9525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609600"/>
            <a:ext cx="7772400" cy="1470025"/>
          </a:xfrm>
        </p:spPr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Палеозойская эра.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029200"/>
            <a:ext cx="6400800" cy="2133600"/>
          </a:xfrm>
        </p:spPr>
        <p:txBody>
          <a:bodyPr/>
          <a:lstStyle/>
          <a:p>
            <a:pPr algn="r"/>
            <a:r>
              <a:rPr lang="ru-RU" b="1" i="1">
                <a:solidFill>
                  <a:srgbClr val="FFFF99"/>
                </a:solidFill>
                <a:latin typeface="Times New Roman" pitchFamily="18" charset="0"/>
              </a:rPr>
              <a:t>Работа </a:t>
            </a:r>
            <a:br>
              <a:rPr lang="ru-RU" b="1" i="1">
                <a:solidFill>
                  <a:srgbClr val="FFFF99"/>
                </a:solidFill>
                <a:latin typeface="Times New Roman" pitchFamily="18" charset="0"/>
              </a:rPr>
            </a:br>
            <a:r>
              <a:rPr lang="ru-RU" b="1" i="1">
                <a:solidFill>
                  <a:srgbClr val="FFFF99"/>
                </a:solidFill>
                <a:latin typeface="Times New Roman" pitchFamily="18" charset="0"/>
              </a:rPr>
              <a:t>Салтыковой Виктории, </a:t>
            </a:r>
            <a:br>
              <a:rPr lang="ru-RU" b="1" i="1">
                <a:solidFill>
                  <a:srgbClr val="FFFF99"/>
                </a:solidFill>
                <a:latin typeface="Times New Roman" pitchFamily="18" charset="0"/>
              </a:rPr>
            </a:br>
            <a:r>
              <a:rPr lang="ru-RU" b="1" i="1">
                <a:solidFill>
                  <a:srgbClr val="FFFF99"/>
                </a:solidFill>
                <a:latin typeface="Times New Roman" pitchFamily="18" charset="0"/>
              </a:rPr>
              <a:t>Симонян Мариам</a:t>
            </a:r>
            <a:r>
              <a:rPr lang="ru-RU" b="1" i="1">
                <a:solidFill>
                  <a:srgbClr val="660066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C37E"/>
            </a:gs>
            <a:gs pos="100000">
              <a:srgbClr val="B0DCE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Картинка 15 из 109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00200"/>
            <a:ext cx="4876800" cy="4171950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ru-RU"/>
              <a:t>Каменноугольный (карбон)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4267200" cy="5867400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>
                <a:latin typeface="Georgia" pitchFamily="18" charset="0"/>
              </a:rPr>
              <a:t>Осадочные породы карбона содержат колоссальное количество каменного угля, который образовался при отмирании и захоронении огромного количества растений. </a:t>
            </a:r>
          </a:p>
          <a:p>
            <a:pPr>
              <a:lnSpc>
                <a:spcPct val="80000"/>
              </a:lnSpc>
            </a:pPr>
            <a:r>
              <a:rPr lang="ru-RU" sz="1800" b="1">
                <a:latin typeface="Georgia" pitchFamily="18" charset="0"/>
              </a:rPr>
              <a:t>В раннем карбоне преобладал влажный теплый климат близкий к тропическому. Широкое распространение получили леса. Благодаря им содержание кислорода в атмосфере достигло современного уровня.</a:t>
            </a:r>
          </a:p>
          <a:p>
            <a:pPr>
              <a:lnSpc>
                <a:spcPct val="80000"/>
              </a:lnSpc>
            </a:pPr>
            <a:r>
              <a:rPr lang="ru-RU" sz="1800" b="1">
                <a:latin typeface="Georgia" pitchFamily="18" charset="0"/>
              </a:rPr>
              <a:t>Влажные девственные леса карбона были идеальны для насекомых и ранних земноводных. Появляются разнообразные насекомые. Каменноугольный период был временем расцвета древних земноводных - стегоцефалов. </a:t>
            </a:r>
          </a:p>
          <a:p>
            <a:pPr>
              <a:lnSpc>
                <a:spcPct val="80000"/>
              </a:lnSpc>
            </a:pPr>
            <a:r>
              <a:rPr lang="ru-RU" sz="1800" b="1">
                <a:latin typeface="Georgia" pitchFamily="18" charset="0"/>
              </a:rPr>
              <a:t>В середине карбона появляются первые пресмыкающиеся.</a:t>
            </a:r>
          </a:p>
          <a:p>
            <a:pPr>
              <a:lnSpc>
                <a:spcPct val="80000"/>
              </a:lnSpc>
            </a:pPr>
            <a:endParaRPr lang="ru-RU" sz="1800" b="1"/>
          </a:p>
        </p:txBody>
      </p:sp>
      <p:pic>
        <p:nvPicPr>
          <p:cNvPr id="13317" name="Picture 5" descr="Картинка 7 из 1091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600200"/>
            <a:ext cx="4953000" cy="4191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DE5F9"/>
            </a:gs>
            <a:gs pos="100000">
              <a:srgbClr val="FFBF93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Картинка 1 из 66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975" y="1447800"/>
            <a:ext cx="4391025" cy="54102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04800" y="1371600"/>
            <a:ext cx="5257800" cy="5715000"/>
          </a:xfrm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Характерен аридный климат с резко выраженной зональностью. </a:t>
            </a: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К концу пермского периода </a:t>
            </a:r>
            <a:r>
              <a:rPr lang="ru-RU" sz="20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вымирают</a:t>
            </a: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многие группы беспозвоночных животных, характерных для палеозоя. Исчезают </a:t>
            </a:r>
            <a:r>
              <a:rPr lang="ru-RU" sz="20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трилобиты, ракоскорпионы, древние кораллы</a:t>
            </a: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. В морях господствующее положение занимают </a:t>
            </a:r>
            <a:r>
              <a:rPr lang="ru-RU" sz="20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костные рыбы. </a:t>
            </a: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Распространение получают такие группы голосеменных растений как </a:t>
            </a:r>
            <a:r>
              <a:rPr lang="ru-RU" sz="20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кордаитовые, хвойные, саговниковые, гинкговые</a:t>
            </a: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. К концу пермского периода </a:t>
            </a:r>
            <a:r>
              <a:rPr lang="ru-RU" sz="20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голосеменные</a:t>
            </a: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достигают своего расцвета. Вслед за флорой изменяется и наземная фауна. Исчезают многие </a:t>
            </a:r>
            <a:r>
              <a:rPr lang="ru-RU" sz="20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гигантские примитивные земноводные</a:t>
            </a: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. К концу перми достигают замечательного разнообразия </a:t>
            </a:r>
            <a:r>
              <a:rPr lang="ru-RU" sz="20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пресмыкающиеся</a:t>
            </a: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4340" name="Picture 4" descr="16_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0"/>
            <a:ext cx="1041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371600"/>
          </a:xfrm>
        </p:spPr>
        <p:txBody>
          <a:bodyPr/>
          <a:lstStyle/>
          <a:p>
            <a:r>
              <a:rPr lang="ru-RU" sz="5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Пермский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3200"/>
            <a:ext cx="8229600" cy="1371600"/>
          </a:xfrm>
        </p:spPr>
        <p:txBody>
          <a:bodyPr/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0066"/>
            </a:gs>
            <a:gs pos="100000">
              <a:srgbClr val="CC99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i="1">
                <a:latin typeface="Times New Roman" pitchFamily="18" charset="0"/>
              </a:rPr>
              <a:t>   </a:t>
            </a:r>
            <a:r>
              <a:rPr lang="ru-RU" b="1" i="1" u="sng">
                <a:latin typeface="Times New Roman" pitchFamily="18" charset="0"/>
              </a:rPr>
              <a:t>Палеозой</a:t>
            </a:r>
            <a:r>
              <a:rPr lang="ru-RU" b="1" i="1"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- </a:t>
            </a:r>
            <a:r>
              <a:rPr lang="ru-RU" i="1">
                <a:latin typeface="Times New Roman" pitchFamily="18" charset="0"/>
              </a:rPr>
              <a:t>эра древней жизни, которая началась </a:t>
            </a:r>
            <a:r>
              <a:rPr lang="ru-RU" b="1" i="1">
                <a:latin typeface="Times New Roman" pitchFamily="18" charset="0"/>
              </a:rPr>
              <a:t>570</a:t>
            </a:r>
            <a:r>
              <a:rPr lang="ru-RU" i="1">
                <a:latin typeface="Times New Roman" pitchFamily="18" charset="0"/>
              </a:rPr>
              <a:t> миллионов лет назад и продолжалась около </a:t>
            </a:r>
            <a:r>
              <a:rPr lang="ru-RU" b="1" i="1">
                <a:latin typeface="Times New Roman" pitchFamily="18" charset="0"/>
              </a:rPr>
              <a:t>320</a:t>
            </a:r>
            <a:r>
              <a:rPr lang="ru-RU" i="1">
                <a:latin typeface="Times New Roman" pitchFamily="18" charset="0"/>
              </a:rPr>
              <a:t> миллионов лет.</a:t>
            </a:r>
            <a:br>
              <a:rPr lang="ru-RU" i="1">
                <a:latin typeface="Times New Roman" pitchFamily="18" charset="0"/>
              </a:rPr>
            </a:br>
            <a:endParaRPr lang="ru-RU" i="1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i="1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66800" y="2819400"/>
            <a:ext cx="6488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0" lvl="2" indent="-228600">
              <a:spcBef>
                <a:spcPct val="50000"/>
              </a:spcBef>
              <a:buFontTx/>
              <a:buChar char="-"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кембрийский(570 - 500 млн. лет)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905000" y="3276600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ордовикский(500 - 438 млн. лет)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828800" y="3733800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силурийский(438 - 408 млн. лет)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828800" y="4114800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 девонский(408 - 360 млн. лет)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828800" y="4495800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каменноугольный (карбон) (360 - 286 млн. лет)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905000" y="4953000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пермский(286 - 248 млн. лет)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9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  <p:bldP spid="2054" grpId="0"/>
      <p:bldP spid="2055" grpId="0"/>
      <p:bldP spid="2056" grpId="0"/>
      <p:bldP spid="20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60425"/>
          </a:xfrm>
        </p:spPr>
        <p:txBody>
          <a:bodyPr/>
          <a:lstStyle/>
          <a:p>
            <a:r>
              <a:rPr lang="ru-RU"/>
              <a:t>Кембрийский период.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6248400" cy="452596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latin typeface="Georgia" pitchFamily="18" charset="0"/>
              </a:rPr>
              <a:t>Начало этому периоду положил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latin typeface="Georgia" pitchFamily="18" charset="0"/>
              </a:rPr>
              <a:t>поразительной силы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latin typeface="Georgia" pitchFamily="18" charset="0"/>
              </a:rPr>
              <a:t>эволюционный взрыв, появились: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г</a:t>
            </a:r>
            <a:r>
              <a:rPr lang="ru-RU" sz="2800">
                <a:latin typeface="Georgia" pitchFamily="18" charset="0"/>
              </a:rPr>
              <a:t>убки, морские звезды, морские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latin typeface="Georgia" pitchFamily="18" charset="0"/>
              </a:rPr>
              <a:t>ежи, морские лилии, различные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latin typeface="Georgia" pitchFamily="18" charset="0"/>
              </a:rPr>
              <a:t>черви, первые твердопокровные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latin typeface="Georgia" pitchFamily="18" charset="0"/>
              </a:rPr>
              <a:t>животные, трилобиты 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latin typeface="Georgia" pitchFamily="18" charset="0"/>
              </a:rPr>
              <a:t>брахиоподы, возникли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latin typeface="Georgia" pitchFamily="18" charset="0"/>
              </a:rPr>
              <a:t>первые хордовые.</a:t>
            </a:r>
          </a:p>
        </p:txBody>
      </p:sp>
      <p:pic>
        <p:nvPicPr>
          <p:cNvPr id="7173" name="Picture 5" descr="Картинка 2 из 122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95400"/>
            <a:ext cx="287655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B9D5FF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07" name="Picture 15" descr="Картинка 16 из 16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409950"/>
            <a:ext cx="4648200" cy="3448050"/>
          </a:xfrm>
          <a:prstGeom prst="rect">
            <a:avLst/>
          </a:prstGeom>
          <a:solidFill>
            <a:srgbClr val="FF3300"/>
          </a:solidFill>
        </p:spPr>
      </p:pic>
      <p:pic>
        <p:nvPicPr>
          <p:cNvPr id="8214" name="Picture 22" descr="220px-Late_Cambrian_%28514_Ma%29">
            <a:hlinkClick r:id="" action="ppaction://hlinkshowjump?jump=nextslide">
              <a:snd r:embed="rId4" name="click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0"/>
            <a:ext cx="4191000" cy="2667000"/>
          </a:xfrm>
          <a:prstGeom prst="rect">
            <a:avLst/>
          </a:prstGeom>
          <a:noFill/>
        </p:spPr>
      </p:pic>
      <p:sp>
        <p:nvSpPr>
          <p:cNvPr id="8217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09" name="Picture 17" descr="Картинка 11 из 16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219200"/>
            <a:ext cx="4264025" cy="3124200"/>
          </a:xfrm>
          <a:prstGeom prst="rect">
            <a:avLst/>
          </a:prstGeom>
          <a:noFill/>
        </p:spPr>
      </p:pic>
      <p:pic>
        <p:nvPicPr>
          <p:cNvPr id="8205" name="Picture 13" descr="Картинка 2 из 15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249738"/>
            <a:ext cx="4876800" cy="260826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76C5FA"/>
            </a:gs>
            <a:gs pos="100000">
              <a:srgbClr val="00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артинка 31 из 10856">
            <a:hlinkClick r:id="rId2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971800"/>
            <a:ext cx="5181600" cy="3886200"/>
          </a:xfrm>
          <a:noFill/>
          <a:ln/>
        </p:spPr>
      </p:pic>
      <p:pic>
        <p:nvPicPr>
          <p:cNvPr id="9222" name="Picture 6" descr="Файл:Pikai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0"/>
            <a:ext cx="5638800" cy="2667000"/>
          </a:xfrm>
          <a:prstGeom prst="rect">
            <a:avLst/>
          </a:prstGeom>
          <a:noFill/>
        </p:spPr>
      </p:pic>
      <p:pic>
        <p:nvPicPr>
          <p:cNvPr id="9223" name="Picture 7" descr="Картинка 10 из 1085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3563938"/>
            <a:ext cx="3886200" cy="3294062"/>
          </a:xfrm>
          <a:prstGeom prst="rect">
            <a:avLst/>
          </a:prstGeom>
          <a:noFill/>
        </p:spPr>
      </p:pic>
      <p:sp>
        <p:nvSpPr>
          <p:cNvPr id="922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>
                <a:solidFill>
                  <a:schemeClr val="tx1"/>
                </a:solidFill>
              </a:rPr>
              <a:t>Ордовикский период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41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>
                <a:latin typeface="Georgia" pitchFamily="18" charset="0"/>
              </a:rPr>
              <a:t>В ордовике большая часть земного шара была покрыта морями. Широкое распространение карбонатных отложений свидетельствует, видимо, о равномерно теплом климате.</a:t>
            </a:r>
          </a:p>
          <a:p>
            <a:pPr>
              <a:lnSpc>
                <a:spcPct val="90000"/>
              </a:lnSpc>
            </a:pPr>
            <a:r>
              <a:rPr lang="ru-RU" sz="2400">
                <a:latin typeface="Georgia" pitchFamily="18" charset="0"/>
              </a:rPr>
              <a:t>Органический мир ордовика более богат и разнообразен, чем в кембрии. Продолжается бурная эволюция морских беспозвоночных</a:t>
            </a:r>
            <a:r>
              <a:rPr lang="ru-RU" sz="2400">
                <a:solidFill>
                  <a:srgbClr val="FF3300"/>
                </a:solidFill>
                <a:latin typeface="Georgia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  <p:pic>
        <p:nvPicPr>
          <p:cNvPr id="11271" name="Picture 7" descr="p313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0"/>
            <a:ext cx="36068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33"/>
            </a:gs>
            <a:gs pos="50000">
              <a:srgbClr val="FFBF93"/>
            </a:gs>
            <a:gs pos="100000">
              <a:srgbClr val="FF99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ru-RU" sz="5400" b="1">
                <a:solidFill>
                  <a:schemeClr val="tx1"/>
                </a:solidFill>
              </a:rPr>
              <a:t>Силурийский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45720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>
                <a:latin typeface="Georgia" pitchFamily="18" charset="0"/>
              </a:rPr>
              <a:t>Предполагают, что климат силура был довольно мягким и теплым. 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Georgia" pitchFamily="18" charset="0"/>
              </a:rPr>
              <a:t>Органический мир силура испытывает дальнейшие эволюционные преобразования, связанные с бурным развитием жизни в водной среде. Появляются древние хрящевые и костные рыбы. 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Georgia" pitchFamily="18" charset="0"/>
              </a:rPr>
              <a:t>Жизнь начала завоевывать континенты: найдены ископаемые обитатели пресных вод, паукообразные, " сухопутные растения ".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10247" name="Picture 7" descr="Картинка 1 из 3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4572000" cy="4648200"/>
          </a:xfrm>
          <a:prstGeom prst="rect">
            <a:avLst/>
          </a:prstGeom>
          <a:noFill/>
        </p:spPr>
      </p:pic>
      <p:pic>
        <p:nvPicPr>
          <p:cNvPr id="10245" name="Picture 5" descr="Файл:Eurypterus Smithsonia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52600"/>
            <a:ext cx="4572000" cy="4648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ru-RU" sz="6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Девонский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5410200" cy="5257800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>
                <a:solidFill>
                  <a:srgbClr val="00CC66"/>
                </a:solidFill>
                <a:latin typeface="Georgia" pitchFamily="18" charset="0"/>
              </a:rPr>
              <a:t>Преобладал жаркий и сухой климат, исчезают многие беспозвоночные животные. Нередко девон называют "веком рыб", наряду с бесчелюстными многочисленны панцирные, хрящевые и костные рыбы. Начинается расцвет органического мира на суше: появляются заросли первых наземных растений – риниофитов. Возникают членистостебельные, плауновидные, папоротникообразные и даже голосеменные. Появляются первые насекомые, хелицеровые (скорпионы, клещи, пауки), примитивные земноводные - стегоцефалы</a:t>
            </a:r>
          </a:p>
          <a:p>
            <a:pPr>
              <a:lnSpc>
                <a:spcPct val="80000"/>
              </a:lnSpc>
            </a:pPr>
            <a:endParaRPr lang="ru-RU" sz="2000">
              <a:solidFill>
                <a:srgbClr val="00CC66"/>
              </a:solidFill>
            </a:endParaRPr>
          </a:p>
        </p:txBody>
      </p:sp>
      <p:pic>
        <p:nvPicPr>
          <p:cNvPr id="11269" name="Picture 5" descr="Картинка 1 из 298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362200"/>
            <a:ext cx="3810000" cy="4495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182  L 0.031 0  L 0.047 0.13182  L 0.063 0  L 0.078 0.13182  L 0.094 0  L 0.109 0.13182  L 0.125 0  L 0.141 0.13182  L 0.156 0  L 0.172 0.13182  L 0.187 0  L 0.203 0.13182  L 0.219 0  L 0.234 0.13182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C5FA"/>
            </a:gs>
            <a:gs pos="100000">
              <a:srgbClr val="6191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Картинка 20 из 180">
            <a:hlinkClick r:id="rId2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319338"/>
            <a:ext cx="5972175" cy="4538662"/>
          </a:xfrm>
          <a:noFill/>
          <a:ln/>
        </p:spPr>
      </p:pic>
      <p:pic>
        <p:nvPicPr>
          <p:cNvPr id="12294" name="Picture 6" descr="Картинка 1 из 7613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5194049</TotalTime>
  <Words>454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Tahoma</vt:lpstr>
      <vt:lpstr>Wingdings</vt:lpstr>
      <vt:lpstr>Times New Roman</vt:lpstr>
      <vt:lpstr>Book Antiqua</vt:lpstr>
      <vt:lpstr>Georgia</vt:lpstr>
      <vt:lpstr>Текстура</vt:lpstr>
      <vt:lpstr>Палеозойская эра.</vt:lpstr>
      <vt:lpstr>Слайд 2</vt:lpstr>
      <vt:lpstr>Кембрийский период.</vt:lpstr>
      <vt:lpstr>Слайд 4</vt:lpstr>
      <vt:lpstr>Слайд 5</vt:lpstr>
      <vt:lpstr>Ордовикский период</vt:lpstr>
      <vt:lpstr>Силурийский</vt:lpstr>
      <vt:lpstr>Девонский</vt:lpstr>
      <vt:lpstr>Слайд 9</vt:lpstr>
      <vt:lpstr>Каменноугольный (карбон)</vt:lpstr>
      <vt:lpstr>Пермский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M_Simonyan</dc:creator>
  <cp:lastModifiedBy>1</cp:lastModifiedBy>
  <cp:revision>7</cp:revision>
  <cp:lastPrinted>1601-01-01T00:00:00Z</cp:lastPrinted>
  <dcterms:created xsi:type="dcterms:W3CDTF">1601-01-01T00:00:00Z</dcterms:created>
  <dcterms:modified xsi:type="dcterms:W3CDTF">2013-07-01T20:17:04Z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