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6" autoAdjust="0"/>
    <p:restoredTop sz="94660"/>
  </p:normalViewPr>
  <p:slideViewPr>
    <p:cSldViewPr>
      <p:cViewPr varScale="1">
        <p:scale>
          <a:sx n="88" d="100"/>
          <a:sy n="88" d="100"/>
        </p:scale>
        <p:origin x="-123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06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D3CF74-D163-43E4-A723-C29EC87BB0B0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CB313B-EBFC-485D-9DE6-78942568E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7DA27E-11C2-4A78-9177-B82108BA71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F9838-E328-4DBF-A3C3-643F1E963FB8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7646-416C-419C-AC3D-52620FC39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ADF25-8794-4B5B-8928-189EB9C1B015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16F7D-9467-4C47-AB80-AA45ED676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1C372-F8DD-4904-B000-DC918A458635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0B44D-9146-4F3B-97A3-4117CD15B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929B0-687A-4023-90E6-B0A844AA9439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CF167-CACE-40C4-AB41-8FFCBDBED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2CBA4-AF43-4585-9C59-B2022DCC6FC4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B5556-9F8C-4E25-9891-1E02CEF9E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CB62-7F03-41B2-8CB8-7E2BE9559DB5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0EB5D-277D-4258-8AB4-9A8B66AAD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72AB-E905-4B21-9518-A1D782BD7F22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0172-0CE8-4C0C-85E5-AC0FA942D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D9304-2273-4D92-9907-A0DA65FB884C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21B55-933D-4303-AB09-54BCA4D08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4E7C0-5BD9-43A7-9E0C-B5BEF27BB3D6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F4ED2-BA6A-4C9E-B19C-EDBF318F9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4E17C-C188-4A5C-93E4-622102227EE4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E7CF9-BA82-4571-8CAA-203BB3A1B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1985-61DE-4BDB-B2BF-D2FD62FE9A9E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CA52E-82AF-4A82-AC1B-C06151096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B8E1A7-7145-4C3A-B301-D20D545A3E15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4DBFF1-0551-4094-A410-9B7115486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pn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jpeg"/><Relationship Id="rId9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openxmlformats.org/officeDocument/2006/relationships/image" Target="../media/image81.jpeg"/><Relationship Id="rId18" Type="http://schemas.openxmlformats.org/officeDocument/2006/relationships/image" Target="../media/image86.gif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12" Type="http://schemas.openxmlformats.org/officeDocument/2006/relationships/image" Target="../media/image80.jpeg"/><Relationship Id="rId17" Type="http://schemas.openxmlformats.org/officeDocument/2006/relationships/image" Target="../media/image85.png"/><Relationship Id="rId2" Type="http://schemas.openxmlformats.org/officeDocument/2006/relationships/image" Target="../media/image70.jpe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5" Type="http://schemas.openxmlformats.org/officeDocument/2006/relationships/image" Target="../media/image8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Relationship Id="rId14" Type="http://schemas.openxmlformats.org/officeDocument/2006/relationships/image" Target="../media/image8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cs typeface="Aparajita" pitchFamily="34" charset="0"/>
              </a:rPr>
              <a:t>Физика – наука о неживой природе</a:t>
            </a:r>
          </a:p>
        </p:txBody>
      </p:sp>
      <p:pic>
        <p:nvPicPr>
          <p:cNvPr id="9" name="Рисунок 8" descr="ФИЗИКА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1052736"/>
            <a:ext cx="1616586" cy="19325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ФИЗИКА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124744"/>
            <a:ext cx="1584176" cy="1584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ФИЗИКА 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284984"/>
            <a:ext cx="2400266" cy="18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ФИЗИКА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4149080"/>
            <a:ext cx="1920214" cy="1440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 descr="ФИЗИКА 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2780928"/>
            <a:ext cx="1843578" cy="1224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 descr="ФИЗИКА 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52320" y="5589240"/>
            <a:ext cx="1452331" cy="1089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 descr="ФИЗИКА 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124744"/>
            <a:ext cx="2629858" cy="1728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Рисунок 17" descr="ФИЗИКА 1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88024" y="2852936"/>
            <a:ext cx="1536171" cy="11521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Рисунок 18" descr="ФИЗИКА 9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35696" y="5445224"/>
            <a:ext cx="1590935" cy="1296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Рисунок 19" descr="ФИЗИКА 1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08104" y="4221088"/>
            <a:ext cx="1824203" cy="1368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Рисунок 20" descr="ФИЗИКА 1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51920" y="5774725"/>
            <a:ext cx="1440160" cy="1083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Рисунок 21" descr="маг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580112" y="5805264"/>
            <a:ext cx="1599983" cy="1052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" name="Рисунок 22" descr="ФИЗИКА 13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5273824"/>
            <a:ext cx="1584176" cy="1584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6" name="Рисунок 25" descr="Ф19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868144" y="1484784"/>
            <a:ext cx="1368152" cy="10261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" name="Рисунок 26" descr="Ф18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650088" y="4077072"/>
            <a:ext cx="1493912" cy="12847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" name="Рисунок 27" descr="ФИЗИКА 16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843808" y="1556792"/>
            <a:ext cx="1029030" cy="850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" name="Рисунок 29" descr="Ф21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588224" y="2780928"/>
            <a:ext cx="1512168" cy="1512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6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Arial Narrow" pitchFamily="34" charset="0"/>
              </a:rPr>
              <a:t>ФИЗИЧЕСКИЕ ЯВЛЕНИЯ</a:t>
            </a:r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/>
              <a:t>ЭЛЕКТРОМАГНИТНЫЕ</a:t>
            </a:r>
          </a:p>
        </p:txBody>
      </p:sp>
      <p:pic>
        <p:nvPicPr>
          <p:cNvPr id="5" name="Рисунок 4" descr="Е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76872"/>
            <a:ext cx="2483768" cy="1862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9" name="Рисунок 5" descr="Е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052513"/>
            <a:ext cx="28749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Е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0072" y="3284984"/>
            <a:ext cx="3113928" cy="2102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Е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9797" y="1052736"/>
            <a:ext cx="1824203" cy="1368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Е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581128"/>
            <a:ext cx="3163151" cy="214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Е8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3501008"/>
            <a:ext cx="2017430" cy="15146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Е9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5373216"/>
            <a:ext cx="1630509" cy="1224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Е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332656"/>
            <a:ext cx="1536170" cy="11521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Е10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92500" y="2205038"/>
            <a:ext cx="19050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Е1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95963" y="2205038"/>
            <a:ext cx="1233487" cy="1223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Е1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67400" y="5534025"/>
            <a:ext cx="1835150" cy="1323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 descr="У13.jpe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72000" y="5589588"/>
            <a:ext cx="1152525" cy="86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81" name="Рисунок 19" descr="ФИЗИКА 5.gi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35375" y="2492375"/>
            <a:ext cx="36353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ФИЗИЧЕСКИЕ ЯВЛЕНИЯ</a:t>
            </a:r>
          </a:p>
        </p:txBody>
      </p:sp>
      <p:pic>
        <p:nvPicPr>
          <p:cNvPr id="12291" name="Содержимое 3" descr="ог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43700" y="1196975"/>
            <a:ext cx="2400300" cy="1800225"/>
          </a:xfrm>
        </p:spPr>
      </p:pic>
      <p:pic>
        <p:nvPicPr>
          <p:cNvPr id="12292" name="Рисунок 4" descr="ог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5203825"/>
            <a:ext cx="2484437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5" descr="ог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6225" y="3213100"/>
            <a:ext cx="25177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6" descr="ог6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5373688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Рисунок 9" descr="ог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276475"/>
            <a:ext cx="20288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Рисунок 10" descr="ОГ1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141663"/>
            <a:ext cx="2566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Рисунок 12" descr="ОГ1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775" y="2708275"/>
            <a:ext cx="16002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Рисунок 13" descr="ОГ14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4438" y="4221163"/>
            <a:ext cx="19192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ФИЗИЧЕСКИЕ ЯВЛЕНИЯ</a:t>
            </a:r>
          </a:p>
        </p:txBody>
      </p:sp>
      <p:sp>
        <p:nvSpPr>
          <p:cNvPr id="12291" name="Содержимое 3"/>
          <p:cNvSpPr>
            <a:spLocks noGrp="1"/>
          </p:cNvSpPr>
          <p:nvPr>
            <p:ph idx="1"/>
          </p:nvPr>
        </p:nvSpPr>
        <p:spPr>
          <a:xfrm>
            <a:off x="684213" y="1125538"/>
            <a:ext cx="8229600" cy="4525962"/>
          </a:xfrm>
        </p:spPr>
        <p:txBody>
          <a:bodyPr/>
          <a:lstStyle/>
          <a:p>
            <a:pPr eaLnBrk="1" hangingPunct="1"/>
            <a:r>
              <a:rPr lang="ru-RU" smtClean="0"/>
              <a:t>СВЕТОВЫЕ ЯВЛЕНИЯ</a:t>
            </a:r>
          </a:p>
          <a:p>
            <a:pPr eaLnBrk="1" hangingPunct="1">
              <a:buFont typeface="Arial" charset="0"/>
              <a:buNone/>
            </a:pPr>
            <a:r>
              <a:rPr lang="ru-RU" sz="1800" smtClean="0"/>
              <a:t> (ГЕОМЕТРИЧЕСКАЯ ОПТИКА)</a:t>
            </a:r>
          </a:p>
        </p:txBody>
      </p:sp>
      <p:pic>
        <p:nvPicPr>
          <p:cNvPr id="5" name="Рисунок 4" descr="О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5958" y="188640"/>
            <a:ext cx="1838042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О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1224136" cy="918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О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052736"/>
            <a:ext cx="2298576" cy="213558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Рисунок 7" descr="О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5157192"/>
            <a:ext cx="2388435" cy="17913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Рисунок 8" descr="О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5445224"/>
            <a:ext cx="2987824" cy="160079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Рисунок 9" descr="О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64373" y="1628800"/>
            <a:ext cx="1879627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Рисунок 11" descr="О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32040" y="3933056"/>
            <a:ext cx="237744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3" name="Рисунок 12" descr="О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3968" y="2924944"/>
            <a:ext cx="2426530" cy="16217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4" name="Рисунок 13" descr="О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520" y="2060848"/>
            <a:ext cx="380202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 descr="О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91880" y="2348880"/>
            <a:ext cx="1548384" cy="1344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О1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12160" y="2492896"/>
            <a:ext cx="1440160" cy="8190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О1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4221088"/>
            <a:ext cx="230425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Рисунок 18" descr="О18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1988840"/>
            <a:ext cx="864096" cy="691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 descr="О26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983760" y="3573016"/>
            <a:ext cx="2160240" cy="1095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1" name="Рисунок 20" descr="О23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499079" y="4221088"/>
            <a:ext cx="2181771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 descr="О24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187624" y="5583584"/>
            <a:ext cx="2160240" cy="127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О22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019174" y="4869160"/>
            <a:ext cx="2124826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ФИЗИЧЕСКИЕ ЯВЛЕНИЯ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/>
              <a:t>СВЕТОВЫЕ ЯВЛЕНИЯ </a:t>
            </a:r>
          </a:p>
          <a:p>
            <a:pPr eaLnBrk="1" hangingPunct="1">
              <a:buFont typeface="Arial" charset="0"/>
              <a:buNone/>
            </a:pPr>
            <a:r>
              <a:rPr lang="ru-RU" sz="1800" smtClean="0"/>
              <a:t>(ВОЛНОВАЯ ОПТИКА)</a:t>
            </a:r>
          </a:p>
        </p:txBody>
      </p:sp>
      <p:pic>
        <p:nvPicPr>
          <p:cNvPr id="4" name="Рисунок 3" descr="О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1124744"/>
            <a:ext cx="1758454" cy="17031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О1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124744"/>
            <a:ext cx="2232248" cy="16741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О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51351">
            <a:off x="5373116" y="2786482"/>
            <a:ext cx="2539816" cy="1872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О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132856"/>
            <a:ext cx="2889772" cy="2519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О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4365104"/>
            <a:ext cx="2857277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О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4869160"/>
            <a:ext cx="2153111" cy="15936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О2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2492896"/>
            <a:ext cx="2093533" cy="15653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 descr="О2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73065" y="5192018"/>
            <a:ext cx="3070935" cy="1665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 descr="О1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08304" y="3068960"/>
            <a:ext cx="1714442" cy="18954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ФИЗИЧЕСКИЕ ЯВЛЕНИЯ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КВАНТОВЫЕ ЯВЛЕНИЯ</a:t>
            </a:r>
          </a:p>
        </p:txBody>
      </p:sp>
      <p:pic>
        <p:nvPicPr>
          <p:cNvPr id="15364" name="Рисунок 3" descr="КВ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268413"/>
            <a:ext cx="2813050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4" descr="КВ2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30725"/>
            <a:ext cx="3103563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5" descr="КВ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2276475"/>
            <a:ext cx="27368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6" descr="КВ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3644900"/>
            <a:ext cx="19494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7" descr="КВ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2113" y="4140200"/>
            <a:ext cx="3671887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8" descr="КВ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133600"/>
            <a:ext cx="2555875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Рисунок 9" descr="КВ7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475" y="5562600"/>
            <a:ext cx="19510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ФИЗИЧЕСКИЕ ЯВЛЕНИЯ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МЕХАНИЧЕСКИЕ</a:t>
            </a:r>
          </a:p>
          <a:p>
            <a:pPr eaLnBrk="1" hangingPunct="1"/>
            <a:r>
              <a:rPr lang="ru-RU" smtClean="0"/>
              <a:t>ТЕПЛОВЫЕ</a:t>
            </a:r>
          </a:p>
          <a:p>
            <a:pPr eaLnBrk="1" hangingPunct="1"/>
            <a:r>
              <a:rPr lang="ru-RU" smtClean="0"/>
              <a:t>ЭЛЕКТРИЧЕСКИЕ</a:t>
            </a:r>
          </a:p>
          <a:p>
            <a:pPr eaLnBrk="1" hangingPunct="1"/>
            <a:r>
              <a:rPr lang="ru-RU" smtClean="0"/>
              <a:t>МАГНИТНЫЕ</a:t>
            </a:r>
          </a:p>
          <a:p>
            <a:pPr eaLnBrk="1" hangingPunct="1"/>
            <a:r>
              <a:rPr lang="ru-RU" smtClean="0"/>
              <a:t>СВЕТОВЫЕ</a:t>
            </a:r>
          </a:p>
          <a:p>
            <a:pPr eaLnBrk="1" hangingPunct="1"/>
            <a:r>
              <a:rPr lang="ru-RU" smtClean="0"/>
              <a:t>ЗВУКОВЫЕ</a:t>
            </a:r>
          </a:p>
          <a:p>
            <a:pPr eaLnBrk="1" hangingPunct="1"/>
            <a:r>
              <a:rPr lang="ru-RU" smtClean="0"/>
              <a:t>КВАНТОВЫЕ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МЕТОД НАУЧНОГО ПОЗНАНИЯ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НАБЛЮДЕНИЯ</a:t>
            </a:r>
          </a:p>
          <a:p>
            <a:pPr eaLnBrk="1" hangingPunct="1"/>
            <a:r>
              <a:rPr lang="ru-RU" sz="4000" smtClean="0"/>
              <a:t>ГИПОТЕЗА</a:t>
            </a:r>
          </a:p>
          <a:p>
            <a:pPr eaLnBrk="1" hangingPunct="1"/>
            <a:r>
              <a:rPr lang="ru-RU" sz="4000" smtClean="0"/>
              <a:t>ОПЫТЫ</a:t>
            </a:r>
          </a:p>
          <a:p>
            <a:pPr eaLnBrk="1" hangingPunct="1"/>
            <a:r>
              <a:rPr lang="ru-RU" sz="4000" smtClean="0"/>
              <a:t>АНАЛИЗ РЕЗУЛЬТАТОВ</a:t>
            </a:r>
          </a:p>
          <a:p>
            <a:pPr eaLnBrk="1" hangingPunct="1"/>
            <a:r>
              <a:rPr lang="ru-RU" sz="4000" smtClean="0"/>
              <a:t>ТЕОРИЯ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СПОСОБЫ СОВРЕМЕННЫХ ФИЗИЧЕСКИХ ИССЛЕДОВАНИЙ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z="4400" smtClean="0"/>
              <a:t>ЭКСПЕРИМЕНТ</a:t>
            </a:r>
          </a:p>
          <a:p>
            <a:pPr eaLnBrk="1" hangingPunct="1"/>
            <a:r>
              <a:rPr lang="ru-RU" sz="4400" smtClean="0"/>
              <a:t>ТЕОРИТИЧЕСКОЕ ОПИСАНИЕ</a:t>
            </a:r>
          </a:p>
          <a:p>
            <a:pPr eaLnBrk="1" hangingPunct="1"/>
            <a:r>
              <a:rPr lang="ru-RU" sz="4400" smtClean="0"/>
              <a:t>КОМПЬЮТЕРНОЕ МОДЕЛИРОВАНИЕ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Науки естественного цикла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761038"/>
          </a:xfrm>
        </p:spPr>
        <p:txBody>
          <a:bodyPr rtlCol="0">
            <a:normAutofit fontScale="70000" lnSpcReduction="20000"/>
          </a:bodyPr>
          <a:lstStyle/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География- наука о поверхности</a:t>
            </a:r>
          </a:p>
          <a:p>
            <a:pPr eaLnBrk="1" fontAlgn="t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и недрах земли</a:t>
            </a:r>
            <a:endParaRPr lang="ru-RU" dirty="0" smtClean="0"/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Биология – наука </a:t>
            </a:r>
          </a:p>
          <a:p>
            <a:pPr eaLnBrk="1" fontAlgn="t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о живой природе</a:t>
            </a: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Химия – наука о веществе</a:t>
            </a:r>
          </a:p>
          <a:p>
            <a:pPr eaLnBrk="1" fontAlgn="t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и его превращениях</a:t>
            </a: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Астрономия - наука о Вселенной, </a:t>
            </a:r>
          </a:p>
          <a:p>
            <a:pPr eaLnBrk="1" fontAlgn="t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изучающая расположение,</a:t>
            </a:r>
          </a:p>
          <a:p>
            <a:pPr eaLnBrk="1" fontAlgn="t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движение, строение,</a:t>
            </a:r>
          </a:p>
          <a:p>
            <a:pPr eaLnBrk="1" fontAlgn="t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происхождение и развитие </a:t>
            </a:r>
          </a:p>
          <a:p>
            <a:pPr eaLnBrk="1" fontAlgn="t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небесных тел </a:t>
            </a:r>
          </a:p>
          <a:p>
            <a:pPr eaLnBrk="1" fontAlgn="t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и образованных ими систем</a:t>
            </a: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4" name="Рисунок 3" descr="1331473981_Geograp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9563" y="765175"/>
            <a:ext cx="2089150" cy="156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биолог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8038" y="1341438"/>
            <a:ext cx="2973387" cy="1582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хим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1863" y="2565400"/>
            <a:ext cx="2860675" cy="208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астроном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363" y="4508500"/>
            <a:ext cx="3117850" cy="234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  <a:cs typeface="Aparajita" pitchFamily="34" charset="0"/>
              </a:rPr>
              <a:t>ФИЗИКА ИЗУЧАЕТ ПРИРОДУ КАК ЕДИНОЕ ЦЕЛОЕ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 smtClean="0"/>
          </a:p>
        </p:txBody>
      </p:sp>
      <p:pic>
        <p:nvPicPr>
          <p:cNvPr id="4099" name="Содержимое 3" descr="ФИЗИКА1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165225"/>
            <a:ext cx="7343775" cy="5692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АРИСТОТЕЛЬ</a:t>
            </a:r>
            <a:br>
              <a:rPr lang="ru-RU" b="1" dirty="0" smtClean="0"/>
            </a:br>
            <a:r>
              <a:rPr lang="ru-RU" b="1" dirty="0" smtClean="0"/>
              <a:t>(384-322 до н.э.)</a:t>
            </a:r>
          </a:p>
        </p:txBody>
      </p:sp>
      <p:pic>
        <p:nvPicPr>
          <p:cNvPr id="4" name="Содержимое 3" descr="А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0174" y="1412776"/>
            <a:ext cx="3010566" cy="4212208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ФРИСТОТ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484784"/>
            <a:ext cx="3031256" cy="4203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57150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atin typeface="+mj-lt"/>
                <a:ea typeface="+mj-ea"/>
                <a:cs typeface="+mj-cs"/>
              </a:rPr>
              <a:t>Ввел понятие «ФИЗИКА»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Г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2635493" cy="2160240"/>
          </a:xfrm>
          <a:ln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ГАЛИЛЕО ГАЛИЛЕЙ</a:t>
            </a:r>
            <a:br>
              <a:rPr lang="ru-RU" b="1" dirty="0" smtClean="0"/>
            </a:br>
            <a:r>
              <a:rPr lang="ru-RU" b="1" dirty="0" smtClean="0"/>
              <a:t>(1564-1642 Г.)</a:t>
            </a:r>
          </a:p>
        </p:txBody>
      </p:sp>
      <p:pic>
        <p:nvPicPr>
          <p:cNvPr id="6" name="Рисунок 5" descr="Г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980728"/>
            <a:ext cx="23241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 descr="Г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2500" y="1628775"/>
            <a:ext cx="2438400" cy="17129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 descr="Г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750" y="4149725"/>
            <a:ext cx="4643438" cy="2232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5219700" y="4508500"/>
            <a:ext cx="3744913" cy="208915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latin typeface="+mn-lt"/>
                <a:cs typeface="+mn-cs"/>
              </a:rPr>
              <a:t>Первый ученый, который использовал эксперимент для получения новых знаний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ИСААК НЬЮТОН</a:t>
            </a:r>
            <a:br>
              <a:rPr lang="ru-RU" b="1" dirty="0" smtClean="0"/>
            </a:br>
            <a:r>
              <a:rPr lang="ru-RU" b="1" dirty="0" smtClean="0"/>
              <a:t>(1643-1727 Г.)</a:t>
            </a:r>
          </a:p>
        </p:txBody>
      </p:sp>
      <p:pic>
        <p:nvPicPr>
          <p:cNvPr id="5" name="Содержимое 4" descr="Н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4248" y="2636912"/>
            <a:ext cx="2133600" cy="1511808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60648"/>
            <a:ext cx="2411760" cy="29262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3" name="Рисунок 6" descr="И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389438"/>
            <a:ext cx="228600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И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1628800"/>
            <a:ext cx="2120642" cy="26408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Н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5301208"/>
            <a:ext cx="3600400" cy="14456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Н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3501008"/>
            <a:ext cx="2668086" cy="15841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7" name="Рисунок 10" descr="Н4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025" y="260350"/>
            <a:ext cx="208915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Содержимое 2"/>
          <p:cNvSpPr txBox="1">
            <a:spLocks/>
          </p:cNvSpPr>
          <p:nvPr/>
        </p:nvSpPr>
        <p:spPr bwMode="auto">
          <a:xfrm>
            <a:off x="3635375" y="4437063"/>
            <a:ext cx="3179763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latin typeface="Calibri" pitchFamily="34" charset="0"/>
              </a:rPr>
              <a:t>Создал первую физическую теорию «Классическая механика»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ТЕРМИНЫ</a:t>
            </a:r>
            <a:r>
              <a:rPr lang="ru-RU" sz="4000" dirty="0" smtClean="0"/>
              <a:t> – специальные слова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МАТЕРИЯ</a:t>
            </a:r>
            <a:r>
              <a:rPr lang="ru-RU" dirty="0" smtClean="0"/>
              <a:t> – объективная реальность, данная нам в ощущение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ЯВЛЕНИЯ</a:t>
            </a:r>
            <a:r>
              <a:rPr lang="ru-RU" dirty="0" smtClean="0"/>
              <a:t> – процессы, происходящие в окружающем нас мире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ВЕЩЕСТВО</a:t>
            </a:r>
            <a:r>
              <a:rPr lang="ru-RU" dirty="0" smtClean="0"/>
              <a:t> – вид материи, который взаимодействует с электромагнитным полем, отражая или поглощая его. Форма материи, обладающая массой покоя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ТЕЛО</a:t>
            </a:r>
            <a:r>
              <a:rPr lang="ru-RU" dirty="0" smtClean="0"/>
              <a:t> – предметы, окружающие нас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МОДЕЛЬ</a:t>
            </a:r>
            <a:r>
              <a:rPr lang="ru-RU" dirty="0" smtClean="0"/>
              <a:t> – упрощенное представление реального устройства или протекающих в нем процессов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Arial Narrow" pitchFamily="34" charset="0"/>
              </a:rPr>
              <a:t>ФИЗИЧЕСКИЕ ЯВЛЕНИЯ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/>
              <a:t>МЕХАНИЧЕСКИЕ</a:t>
            </a:r>
          </a:p>
        </p:txBody>
      </p:sp>
      <p:pic>
        <p:nvPicPr>
          <p:cNvPr id="9220" name="Рисунок 4" descr="М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3138" y="692150"/>
            <a:ext cx="1820862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М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4545" y="1988840"/>
            <a:ext cx="302622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М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340768"/>
            <a:ext cx="2627784" cy="1970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М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861048"/>
            <a:ext cx="2699792" cy="202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М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2831781"/>
            <a:ext cx="2952328" cy="1966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М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1752" y="5157192"/>
            <a:ext cx="2232248" cy="197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М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1719" y="5445224"/>
            <a:ext cx="2890757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Arial Narrow" pitchFamily="34" charset="0"/>
              </a:rPr>
              <a:t>ФИЗИЧЕСКИЕ ЯВЛЕНИЯ</a:t>
            </a:r>
          </a:p>
        </p:txBody>
      </p:sp>
      <p:sp>
        <p:nvSpPr>
          <p:cNvPr id="10243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ТЕПЛОВЫЕ</a:t>
            </a:r>
          </a:p>
        </p:txBody>
      </p:sp>
      <p:pic>
        <p:nvPicPr>
          <p:cNvPr id="6" name="Рисунок 5" descr="Ф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0554" y="1484784"/>
            <a:ext cx="332344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Т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268760"/>
            <a:ext cx="2381250" cy="28384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Т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564904"/>
            <a:ext cx="277268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Т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4221088"/>
            <a:ext cx="3953093" cy="24143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Т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4725144"/>
            <a:ext cx="2654623" cy="1572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Т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4869160"/>
            <a:ext cx="2351916" cy="16749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207</Words>
  <Application>Microsoft Office PowerPoint</Application>
  <PresentationFormat>Экран (4:3)</PresentationFormat>
  <Paragraphs>67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Aparajita</vt:lpstr>
      <vt:lpstr>Bookman Old Style</vt:lpstr>
      <vt:lpstr>Arial Narrow</vt:lpstr>
      <vt:lpstr>Специальное оформление</vt:lpstr>
      <vt:lpstr>Физика – наука о неживой природе</vt:lpstr>
      <vt:lpstr>Науки естественного цикла </vt:lpstr>
      <vt:lpstr>ФИЗИКА ИЗУЧАЕТ ПРИРОДУ КАК ЕДИНОЕ ЦЕЛОЕ </vt:lpstr>
      <vt:lpstr>АРИСТОТЕЛЬ (384-322 до н.э.)</vt:lpstr>
      <vt:lpstr>ГАЛИЛЕО ГАЛИЛЕЙ (1564-1642 Г.)</vt:lpstr>
      <vt:lpstr>ИСААК НЬЮТОН (1643-1727 Г.)</vt:lpstr>
      <vt:lpstr> ТЕРМИНЫ – специальные слова   </vt:lpstr>
      <vt:lpstr>ФИЗИЧЕСКИЕ ЯВЛЕНИЯ</vt:lpstr>
      <vt:lpstr>ФИЗИЧЕСКИЕ ЯВЛЕНИЯ</vt:lpstr>
      <vt:lpstr>ФИЗИЧЕСКИЕ ЯВЛЕНИЯ</vt:lpstr>
      <vt:lpstr>ФИЗИЧЕСКИЕ ЯВЛЕНИЯ</vt:lpstr>
      <vt:lpstr>ФИЗИЧЕСКИЕ ЯВЛЕНИЯ</vt:lpstr>
      <vt:lpstr>ФИЗИЧЕСКИЕ ЯВЛЕНИЯ</vt:lpstr>
      <vt:lpstr>ФИЗИЧЕСКИЕ ЯВЛЕНИЯ</vt:lpstr>
      <vt:lpstr>ФИЗИЧЕСКИЕ ЯВЛЕНИЯ</vt:lpstr>
      <vt:lpstr>МЕТОД НАУЧНОГО ПОЗНАНИЯ</vt:lpstr>
      <vt:lpstr>СПОСОБЫ СОВРЕМЕННЫХ ФИЗИЧЕСКИХ ИССЛЕДОВАНИЙ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 – наука о неживой природе</dc:title>
  <dc:creator>qqq</dc:creator>
  <cp:lastModifiedBy>qqq</cp:lastModifiedBy>
  <cp:revision>40</cp:revision>
  <dcterms:created xsi:type="dcterms:W3CDTF">2013-07-16T07:19:09Z</dcterms:created>
  <dcterms:modified xsi:type="dcterms:W3CDTF">2013-09-01T11:01:58Z</dcterms:modified>
</cp:coreProperties>
</file>