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00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4" r:id="rId22"/>
    <p:sldId id="265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2" r:id="rId32"/>
    <p:sldId id="291" r:id="rId33"/>
    <p:sldId id="286" r:id="rId34"/>
    <p:sldId id="287" r:id="rId35"/>
    <p:sldId id="289" r:id="rId36"/>
    <p:sldId id="288" r:id="rId37"/>
    <p:sldId id="290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263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rnagrad.ru/cgi-bin/exinform.cgi?page=40&amp;ppage=1" TargetMode="External"/><Relationship Id="rId2" Type="http://schemas.openxmlformats.org/officeDocument/2006/relationships/hyperlink" Target="http://dimitry1967.livejournal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asyen.ru/load....-0-679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285992"/>
            <a:ext cx="8501090" cy="1012823"/>
          </a:xfrm>
        </p:spPr>
        <p:txBody>
          <a:bodyPr>
            <a:prstTxWarp prst="textCanUp">
              <a:avLst/>
            </a:prstTxWarp>
            <a:normAutofit/>
            <a:scene3d>
              <a:camera prst="perspectiveContrastingRightFacing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</a:rPr>
              <a:t>КОНСТИТУЦИЯ РФ</a:t>
            </a:r>
            <a:endParaRPr lang="ru-RU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5105400"/>
            <a:ext cx="6400800" cy="1752600"/>
          </a:xfrm>
        </p:spPr>
        <p:txBody>
          <a:bodyPr/>
          <a:lstStyle/>
          <a:p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Лента лицом вниз 4"/>
          <p:cNvSpPr/>
          <p:nvPr/>
        </p:nvSpPr>
        <p:spPr>
          <a:xfrm>
            <a:off x="285720" y="2143116"/>
            <a:ext cx="8572560" cy="2041408"/>
          </a:xfrm>
          <a:prstGeom prst="ribb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714620"/>
            <a:ext cx="44422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РАЗМИНКА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0017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 Narrow" pitchFamily="34" charset="0"/>
              </a:rPr>
              <a:t>Когда отмечается день Конституции? </a:t>
            </a:r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4000504"/>
            <a:ext cx="2971792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12 декабря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Что такое референдум?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3571876"/>
            <a:ext cx="5614998" cy="98265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Всенародное обсуждение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 Narrow" pitchFamily="34" charset="0"/>
              </a:rPr>
              <a:t>Кто является гарантом Конституции РФ? </a:t>
            </a:r>
            <a:endParaRPr lang="ru-RU" sz="3600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3000372"/>
            <a:ext cx="2286016" cy="105408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Президент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20717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 Narrow" pitchFamily="34" charset="0"/>
              </a:rPr>
              <a:t>Носитель суверенитета и единственный источник власти в России? 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3500438"/>
            <a:ext cx="6043626" cy="78581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Народ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 Narrow" pitchFamily="34" charset="0"/>
              </a:rPr>
              <a:t>Кто несёт ответственность за образование ребёнка?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2928934"/>
            <a:ext cx="5186370" cy="141127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Родители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58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 Narrow" pitchFamily="34" charset="0"/>
              </a:rPr>
              <a:t>Можно ли не находясь в России но, являясь её гражданином, участвовать в выборах? </a:t>
            </a:r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00438"/>
            <a:ext cx="8229600" cy="162559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Да, обратившись в представительство или посольство РФ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229600" cy="23574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 Narrow" pitchFamily="34" charset="0"/>
              </a:rPr>
              <a:t>Может ли быть лишенным гражданства человек, 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изменивший Родине?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7"/>
            <a:ext cx="8229600" cy="135732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Нет, гражданин РФ не может быть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 лишен гражданства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 Narrow" pitchFamily="34" charset="0"/>
              </a:rPr>
              <a:t>С какого возраста можно самостоятельно осуществлять в полном объёме свои права? 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4071942"/>
            <a:ext cx="5114932" cy="183990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С 18 лет</a:t>
            </a:r>
            <a:b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</a:b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285720" y="2143116"/>
            <a:ext cx="8572560" cy="2041408"/>
          </a:xfrm>
          <a:prstGeom prst="ribb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2500306"/>
            <a:ext cx="43577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НАЙДИ 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СООТВЕТСТВИЕ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91121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Arial Narrow" pitchFamily="34" charset="0"/>
              </a:rPr>
              <a:t>Конституция Российской Федерации — основной закон нашей страны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57166"/>
            <a:ext cx="3214710" cy="4500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398"/>
                <a:gridCol w="5889602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Право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Власть народа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Мораль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Частичное или полное освобождение от наказания 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Демократия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Защитник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Амнистия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Совокупность представлений людей о добре и зле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Свидетель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Система обязательных норм, регулирующих поведение людей, за выполнением которых следит государство</a:t>
                      </a:r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Кодекс 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Особый порядок привлечения к ответственности высших должностных лиц государства, когда роль судебных органов играют палаты парламента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Адвокат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Очевидец преступления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Преступление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Единый закон, в котором определены нормы, регулирующие определённую область правовых отношений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Гражданин 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Нормативно-правовой акт, содержащий обязательные правила поведения по важным вопросам общественной жизни, принятый государством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Суверенитет-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Особо тяжкое противоправное действие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Закон 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Лицо, состоящее в устойчивой правовой связи с государством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Импичмент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Независимость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1928794" y="571480"/>
            <a:ext cx="2214578" cy="78581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500166" y="214290"/>
            <a:ext cx="2928958" cy="164307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285852" y="571480"/>
            <a:ext cx="3000396" cy="71438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1571604" y="1071546"/>
            <a:ext cx="2428892" cy="214314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928794" y="4786322"/>
            <a:ext cx="2643206" cy="150019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714480" y="2571744"/>
            <a:ext cx="2571768" cy="142878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143108" y="3857628"/>
            <a:ext cx="2643206" cy="17859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1142976" y="4857760"/>
            <a:ext cx="4214842" cy="135732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071670" y="5715016"/>
            <a:ext cx="1571636" cy="92871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714336" y="3143236"/>
            <a:ext cx="4143428" cy="285752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1500166" y="1714488"/>
            <a:ext cx="3143272" cy="164307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1714480" y="214290"/>
            <a:ext cx="2428892" cy="71438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Лента лицом вниз 4"/>
          <p:cNvSpPr/>
          <p:nvPr/>
        </p:nvSpPr>
        <p:spPr>
          <a:xfrm>
            <a:off x="285720" y="2214554"/>
            <a:ext cx="8572560" cy="2041408"/>
          </a:xfrm>
          <a:prstGeom prst="ribb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2786058"/>
            <a:ext cx="43577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КОНСТИТУЦИОННЫЕ ТРЕБОВАНИЯ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КОНСТИТУЦИЯ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- </a:t>
            </a:r>
            <a:r>
              <a:rPr lang="ru-RU" b="1" dirty="0" smtClean="0">
                <a:latin typeface="Arial Narrow" pitchFamily="34" charset="0"/>
              </a:rPr>
              <a:t>русские крестьяне считали, что так зовут жену Наполеона Бонапарта,</a:t>
            </a:r>
          </a:p>
          <a:p>
            <a:pPr>
              <a:buNone/>
            </a:pPr>
            <a:r>
              <a:rPr lang="ru-RU" b="1" dirty="0" smtClean="0">
                <a:latin typeface="Arial Narrow" pitchFamily="34" charset="0"/>
              </a:rPr>
              <a:t>-одно из значений - построение;</a:t>
            </a:r>
          </a:p>
          <a:p>
            <a:pPr>
              <a:buNone/>
            </a:pPr>
            <a:r>
              <a:rPr lang="ru-RU" b="1" dirty="0" smtClean="0">
                <a:latin typeface="Arial Narrow" pitchFamily="34" charset="0"/>
              </a:rPr>
              <a:t>-в биологии - индивидуальные физиологические и анатомические особенности;</a:t>
            </a:r>
          </a:p>
          <a:p>
            <a:pPr>
              <a:buNone/>
            </a:pPr>
            <a:r>
              <a:rPr lang="ru-RU" b="1" dirty="0" smtClean="0">
                <a:latin typeface="Arial Narrow" pitchFamily="34" charset="0"/>
              </a:rPr>
              <a:t>-на латинском - установление;</a:t>
            </a:r>
          </a:p>
          <a:p>
            <a:pPr>
              <a:buNone/>
            </a:pPr>
            <a:r>
              <a:rPr lang="ru-RU" b="1" dirty="0" smtClean="0">
                <a:latin typeface="Arial Narrow" pitchFamily="34" charset="0"/>
              </a:rPr>
              <a:t>-в политике - основной закон государства;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ГОСУДАРСТВО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82919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>
                <a:latin typeface="Arial Narrow" pitchFamily="34" charset="0"/>
              </a:rPr>
              <a:t>-имеет свою структуру;</a:t>
            </a:r>
          </a:p>
          <a:p>
            <a:pPr algn="just">
              <a:buNone/>
            </a:pPr>
            <a:r>
              <a:rPr lang="ru-RU" b="1" dirty="0" smtClean="0">
                <a:latin typeface="Arial Narrow" pitchFamily="34" charset="0"/>
              </a:rPr>
              <a:t>-имеет свои специальные органы для реализации своих полномочий;</a:t>
            </a:r>
          </a:p>
          <a:p>
            <a:pPr algn="just">
              <a:buNone/>
            </a:pPr>
            <a:r>
              <a:rPr lang="ru-RU" b="1" dirty="0" smtClean="0">
                <a:latin typeface="Arial Narrow" pitchFamily="34" charset="0"/>
              </a:rPr>
              <a:t>-появилось в глубокой древности;</a:t>
            </a:r>
          </a:p>
          <a:p>
            <a:pPr algn="just">
              <a:buNone/>
            </a:pPr>
            <a:r>
              <a:rPr lang="ru-RU" b="1" dirty="0" smtClean="0">
                <a:latin typeface="Arial Narrow" pitchFamily="34" charset="0"/>
              </a:rPr>
              <a:t>-из-за спора о том, кто его создал у славян, норманны или сами славяне, Ломоносов подрался с Бауэром и сидел в тюрьме;</a:t>
            </a:r>
          </a:p>
          <a:p>
            <a:pPr algn="just">
              <a:buNone/>
            </a:pPr>
            <a:r>
              <a:rPr lang="ru-RU" b="1" dirty="0" smtClean="0">
                <a:latin typeface="Arial Narrow" pitchFamily="34" charset="0"/>
              </a:rPr>
              <a:t>-оно различается по форме правления, по способу осуществления власти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РЕСПУБЛИКА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3600" b="1" dirty="0" smtClean="0">
                <a:latin typeface="Arial Narrow" pitchFamily="34" charset="0"/>
              </a:rPr>
              <a:t>-возникла в Древней Греции;</a:t>
            </a:r>
          </a:p>
          <a:p>
            <a:pPr algn="just">
              <a:buNone/>
            </a:pPr>
            <a:r>
              <a:rPr lang="ru-RU" sz="3600" b="1" dirty="0" smtClean="0">
                <a:latin typeface="Arial Narrow" pitchFamily="34" charset="0"/>
              </a:rPr>
              <a:t>-на латыни - общественное дело;</a:t>
            </a:r>
          </a:p>
          <a:p>
            <a:pPr algn="just">
              <a:buNone/>
            </a:pPr>
            <a:r>
              <a:rPr lang="ru-RU" sz="3600" b="1" dirty="0" smtClean="0">
                <a:latin typeface="Arial Narrow" pitchFamily="34" charset="0"/>
              </a:rPr>
              <a:t>-ради неё Робеспьер отправлял на гильотину других и был казнён сам;</a:t>
            </a:r>
          </a:p>
          <a:p>
            <a:pPr algn="just">
              <a:buNone/>
            </a:pPr>
            <a:r>
              <a:rPr lang="ru-RU" sz="3600" b="1" dirty="0" smtClean="0">
                <a:latin typeface="Arial Narrow" pitchFamily="34" charset="0"/>
              </a:rPr>
              <a:t>-это форма правления;</a:t>
            </a:r>
          </a:p>
          <a:p>
            <a:pPr algn="just">
              <a:buNone/>
            </a:pPr>
            <a:r>
              <a:rPr lang="ru-RU" sz="3600" b="1" dirty="0" smtClean="0">
                <a:latin typeface="Arial Narrow" pitchFamily="34" charset="0"/>
              </a:rPr>
              <a:t>-бывает парламентской и президентской;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НАЛОГ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>
                <a:latin typeface="Arial Narrow" pitchFamily="34" charset="0"/>
              </a:rPr>
              <a:t>- </a:t>
            </a:r>
            <a:r>
              <a:rPr lang="ru-RU" sz="3500" b="1" dirty="0" smtClean="0">
                <a:latin typeface="Arial Narrow" pitchFamily="34" charset="0"/>
              </a:rPr>
              <a:t>устанавливает государство;</a:t>
            </a:r>
          </a:p>
          <a:p>
            <a:pPr algn="just">
              <a:buNone/>
            </a:pPr>
            <a:r>
              <a:rPr lang="ru-RU" sz="3500" b="1" dirty="0" smtClean="0">
                <a:latin typeface="Arial Narrow" pitchFamily="34" charset="0"/>
              </a:rPr>
              <a:t>-в западных странах за укрывательство можно получить большой тюремный срок;</a:t>
            </a:r>
          </a:p>
          <a:p>
            <a:pPr algn="just">
              <a:buNone/>
            </a:pPr>
            <a:r>
              <a:rPr lang="ru-RU" sz="3500" b="1" dirty="0" smtClean="0">
                <a:latin typeface="Arial Narrow" pitchFamily="34" charset="0"/>
              </a:rPr>
              <a:t>-при Иване Грозном народы Сибири называли его ясак и платили мехами;</a:t>
            </a:r>
          </a:p>
          <a:p>
            <a:pPr algn="just">
              <a:buNone/>
            </a:pPr>
            <a:r>
              <a:rPr lang="ru-RU" sz="3500" b="1" dirty="0" smtClean="0">
                <a:latin typeface="Arial Narrow" pitchFamily="34" charset="0"/>
              </a:rPr>
              <a:t>-идёт на содержание госструктур, армию, образование;</a:t>
            </a:r>
          </a:p>
          <a:p>
            <a:pPr algn="just">
              <a:buNone/>
            </a:pPr>
            <a:r>
              <a:rPr lang="ru-RU" sz="3500" b="1" dirty="0" smtClean="0">
                <a:latin typeface="Arial Narrow" pitchFamily="34" charset="0"/>
              </a:rPr>
              <a:t>-по статье 57 Конституции каждый обязан их платить.</a:t>
            </a:r>
          </a:p>
          <a:p>
            <a:pPr>
              <a:buNone/>
            </a:pP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285720" y="2143116"/>
            <a:ext cx="8572560" cy="2041408"/>
          </a:xfrm>
          <a:prstGeom prst="ribb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2500306"/>
            <a:ext cx="29274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САМЫЙ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БЫСТРЫЙ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-Кто является президентом РФ? </a:t>
            </a:r>
          </a:p>
          <a:p>
            <a:pPr>
              <a:buNone/>
            </a:pPr>
            <a:r>
              <a:rPr lang="ru-RU" dirty="0" smtClean="0"/>
              <a:t>-Кто является Верховным Главнокомандующим Вооруженных сил Р. Ф. ?</a:t>
            </a:r>
          </a:p>
          <a:p>
            <a:pPr>
              <a:buNone/>
            </a:pPr>
            <a:r>
              <a:rPr lang="ru-RU" dirty="0" smtClean="0"/>
              <a:t>-Форма правления в России? </a:t>
            </a:r>
          </a:p>
          <a:p>
            <a:pPr>
              <a:buNone/>
            </a:pPr>
            <a:r>
              <a:rPr lang="ru-RU" dirty="0" smtClean="0"/>
              <a:t>-Кто считается ребёнком по международному праву и Конституции? </a:t>
            </a:r>
          </a:p>
          <a:p>
            <a:pPr>
              <a:buNone/>
            </a:pPr>
            <a:r>
              <a:rPr lang="ru-RU" dirty="0" smtClean="0"/>
              <a:t>-Как правильно называется наше государство?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-Назовите основные символы государства.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-Кто из граждан РФ обладает большими правами?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86512" y="285728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В. В. Путин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1214422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Президент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1785926"/>
            <a:ext cx="166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Республика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2786058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до 18 лет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4000504"/>
            <a:ext cx="4831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Российская Федерация или Россия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5072074"/>
            <a:ext cx="2299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Герб, гимн, флаг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6072206"/>
            <a:ext cx="4831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Никто, все граждане равны в правах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57356" y="1571612"/>
          <a:ext cx="5400682" cy="4972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1526"/>
                <a:gridCol w="771526"/>
                <a:gridCol w="771526"/>
                <a:gridCol w="771526"/>
                <a:gridCol w="771526"/>
                <a:gridCol w="771526"/>
                <a:gridCol w="771526"/>
              </a:tblGrid>
              <a:tr h="710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Н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Т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Т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Я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0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К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Ф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Л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У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Ц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Г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Е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Р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Г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Я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Р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П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Г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Е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Л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Е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Р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Р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Т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З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М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Н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Ц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Д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Е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Н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Т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Л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9" name="Прямая со стрелкой 18"/>
          <p:cNvCxnSpPr/>
          <p:nvPr/>
        </p:nvCxnSpPr>
        <p:spPr>
          <a:xfrm>
            <a:off x="3714744" y="2643182"/>
            <a:ext cx="1500198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4964909" y="2964653"/>
            <a:ext cx="642942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214546" y="3357562"/>
            <a:ext cx="2357454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3107521" y="4679165"/>
            <a:ext cx="1357322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786182" y="5357826"/>
            <a:ext cx="71438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>
            <a:off x="2285984" y="4000504"/>
            <a:ext cx="71438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1250133" y="5036355"/>
            <a:ext cx="2071702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285984" y="6143644"/>
            <a:ext cx="3000396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 flipH="1" flipV="1">
            <a:off x="1928794" y="2285992"/>
            <a:ext cx="71438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285984" y="1928802"/>
            <a:ext cx="3786214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5822165" y="2250273"/>
            <a:ext cx="500066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072198" y="2500306"/>
            <a:ext cx="785818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6536545" y="2893215"/>
            <a:ext cx="642942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10800000">
            <a:off x="6143636" y="328612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5786446" y="5072074"/>
            <a:ext cx="214314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0800000">
            <a:off x="6072198" y="6215082"/>
            <a:ext cx="785818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 flipH="1" flipV="1">
            <a:off x="5679289" y="5822173"/>
            <a:ext cx="785818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10800000">
            <a:off x="5357818" y="5429264"/>
            <a:ext cx="785818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572000" y="4714884"/>
            <a:ext cx="71438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 flipH="1" flipV="1">
            <a:off x="4893471" y="4393413"/>
            <a:ext cx="785818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5357818" y="4000504"/>
            <a:ext cx="71438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285720" y="2143116"/>
            <a:ext cx="8572560" cy="2041408"/>
          </a:xfrm>
          <a:prstGeom prst="ribb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2500306"/>
            <a:ext cx="41857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СКАЗКА ЛОЖЬ,</a:t>
            </a:r>
            <a:endParaRPr lang="ru-RU" sz="4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ДА В НЕЙ НАМЁК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643446"/>
            <a:ext cx="8229600" cy="191134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 </a:t>
            </a:r>
            <a:r>
              <a:rPr lang="ru-RU" dirty="0" smtClean="0">
                <a:latin typeface="Arial Narrow" pitchFamily="34" charset="0"/>
              </a:rPr>
              <a:t>10 июля 1918 года в России появилась первая Конституция, которая была принята </a:t>
            </a:r>
          </a:p>
          <a:p>
            <a:pPr algn="ctr">
              <a:buNone/>
            </a:pPr>
            <a:r>
              <a:rPr lang="ru-RU" dirty="0" smtClean="0">
                <a:latin typeface="Arial Narrow" pitchFamily="34" charset="0"/>
              </a:rPr>
              <a:t>на 5 Всероссийском съезде  Советов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57166"/>
            <a:ext cx="6143668" cy="3963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29"/>
          </a:xfrm>
        </p:spPr>
        <p:txBody>
          <a:bodyPr>
            <a:normAutofit fontScale="92500" lnSpcReduction="20000"/>
          </a:bodyPr>
          <a:lstStyle/>
          <a:p>
            <a:r>
              <a:rPr lang="ru-RU" sz="3100" dirty="0" smtClean="0">
                <a:latin typeface="Arial Narrow" pitchFamily="34" charset="0"/>
              </a:rPr>
              <a:t>  Каким правом воспользовалась лягушка из сказки В.Гаршина, отправившись в путешествие?</a:t>
            </a:r>
          </a:p>
          <a:p>
            <a:pPr>
              <a:buNone/>
            </a:pPr>
            <a:endParaRPr lang="ru-RU" sz="3100" dirty="0" smtClean="0">
              <a:latin typeface="Arial Narrow" pitchFamily="34" charset="0"/>
            </a:endParaRPr>
          </a:p>
          <a:p>
            <a:r>
              <a:rPr lang="ru-RU" sz="3100" dirty="0" smtClean="0">
                <a:latin typeface="Arial Narrow" pitchFamily="34" charset="0"/>
              </a:rPr>
              <a:t>Какое право крысы Шушеры нарушил Папа Карло, запустив в нее свой башмак? </a:t>
            </a:r>
          </a:p>
          <a:p>
            <a:endParaRPr lang="ru-RU" sz="3100" dirty="0" smtClean="0">
              <a:latin typeface="Arial Narrow" pitchFamily="34" charset="0"/>
            </a:endParaRPr>
          </a:p>
          <a:p>
            <a:r>
              <a:rPr lang="ru-RU" sz="3100" dirty="0" smtClean="0">
                <a:latin typeface="Arial Narrow" pitchFamily="34" charset="0"/>
              </a:rPr>
              <a:t> Какое право нарушала мачеха, не пуская Золушку на бал?</a:t>
            </a:r>
          </a:p>
          <a:p>
            <a:endParaRPr lang="ru-RU" sz="3100" dirty="0" smtClean="0">
              <a:latin typeface="Arial Narrow" pitchFamily="34" charset="0"/>
            </a:endParaRPr>
          </a:p>
          <a:p>
            <a:r>
              <a:rPr lang="ru-RU" sz="3100" dirty="0" smtClean="0">
                <a:latin typeface="Arial Narrow" pitchFamily="34" charset="0"/>
              </a:rPr>
              <a:t> Каким правом воспользовался </a:t>
            </a:r>
            <a:r>
              <a:rPr lang="ru-RU" sz="3100" dirty="0" err="1" smtClean="0">
                <a:latin typeface="Arial Narrow" pitchFamily="34" charset="0"/>
              </a:rPr>
              <a:t>Балда</a:t>
            </a:r>
            <a:r>
              <a:rPr lang="ru-RU" sz="3100" dirty="0" smtClean="0">
                <a:latin typeface="Arial Narrow" pitchFamily="34" charset="0"/>
              </a:rPr>
              <a:t>, нанявшись на работу к попу?</a:t>
            </a:r>
          </a:p>
          <a:p>
            <a:endParaRPr lang="ru-RU" sz="3100" dirty="0" smtClean="0">
              <a:latin typeface="Arial Narrow" pitchFamily="34" charset="0"/>
            </a:endParaRPr>
          </a:p>
          <a:p>
            <a:r>
              <a:rPr lang="ru-RU" sz="3100" dirty="0" smtClean="0">
                <a:latin typeface="Arial Narrow" pitchFamily="34" charset="0"/>
              </a:rPr>
              <a:t> Какое право нарушил волк, ворвавшись в дом козы и семерых козлят? </a:t>
            </a:r>
          </a:p>
          <a:p>
            <a:endParaRPr lang="ru-RU" sz="3100" dirty="0" smtClean="0">
              <a:latin typeface="Arial Narrow" pitchFamily="34" charset="0"/>
            </a:endParaRPr>
          </a:p>
          <a:p>
            <a:endParaRPr lang="ru-RU" sz="3100" dirty="0" smtClean="0">
              <a:latin typeface="Arial Narrow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1071546"/>
            <a:ext cx="4379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Право на свободу передвижений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2428868"/>
            <a:ext cx="4419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Унижение достоинства  личности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3357562"/>
            <a:ext cx="2210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Право на отдых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4714884"/>
            <a:ext cx="1984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Право на труд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6000768"/>
            <a:ext cx="3988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Неприкосновенность жилища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6000768"/>
            <a:ext cx="2173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Право на жизнь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>
                <a:latin typeface="Arial Narrow" pitchFamily="34" charset="0"/>
              </a:rPr>
              <a:t>Каким правом воспользовалась Настенька из сказки «Аленький цветочек», отправляясь во дворец к чудовищу? </a:t>
            </a:r>
            <a:endParaRPr lang="ru-RU" b="1" dirty="0" smtClean="0">
              <a:latin typeface="Arial Narrow" pitchFamily="34" charset="0"/>
            </a:endParaRPr>
          </a:p>
          <a:p>
            <a:pPr lvl="0"/>
            <a:r>
              <a:rPr lang="ru-RU" dirty="0" smtClean="0">
                <a:latin typeface="Arial Narrow" pitchFamily="34" charset="0"/>
              </a:rPr>
              <a:t>Какое право нарушила лиса из сказки «Лиса и заяц»? </a:t>
            </a:r>
          </a:p>
          <a:p>
            <a:pPr lvl="0"/>
            <a:endParaRPr lang="ru-RU" b="1" dirty="0" smtClean="0">
              <a:latin typeface="Arial Narrow" pitchFamily="34" charset="0"/>
            </a:endParaRPr>
          </a:p>
          <a:p>
            <a:pPr lvl="0"/>
            <a:r>
              <a:rPr lang="ru-RU" dirty="0" smtClean="0">
                <a:latin typeface="Arial Narrow" pitchFamily="34" charset="0"/>
              </a:rPr>
              <a:t>Какое право нарушил Буратино,    схватив </a:t>
            </a:r>
            <a:r>
              <a:rPr lang="ru-RU" dirty="0" err="1" smtClean="0">
                <a:latin typeface="Arial Narrow" pitchFamily="34" charset="0"/>
              </a:rPr>
              <a:t>Шушару</a:t>
            </a:r>
            <a:r>
              <a:rPr lang="ru-RU" dirty="0" smtClean="0">
                <a:latin typeface="Arial Narrow" pitchFamily="34" charset="0"/>
              </a:rPr>
              <a:t> за хвост?.</a:t>
            </a:r>
            <a:endParaRPr lang="ru-RU" b="1" dirty="0" smtClean="0">
              <a:latin typeface="Arial Narrow" pitchFamily="34" charset="0"/>
            </a:endParaRPr>
          </a:p>
          <a:p>
            <a:pPr lvl="0"/>
            <a:r>
              <a:rPr lang="ru-RU" dirty="0" smtClean="0">
                <a:latin typeface="Arial Narrow" pitchFamily="34" charset="0"/>
              </a:rPr>
              <a:t>Какое право главной героини было несколько раз нарушено в сказке «</a:t>
            </a:r>
            <a:r>
              <a:rPr lang="ru-RU" dirty="0" err="1" smtClean="0">
                <a:latin typeface="Arial Narrow" pitchFamily="34" charset="0"/>
              </a:rPr>
              <a:t>Дюймовочка</a:t>
            </a:r>
            <a:r>
              <a:rPr lang="ru-RU" dirty="0" smtClean="0">
                <a:latin typeface="Arial Narrow" pitchFamily="34" charset="0"/>
              </a:rPr>
              <a:t>»? </a:t>
            </a:r>
          </a:p>
          <a:p>
            <a:pPr lvl="0"/>
            <a:endParaRPr lang="ru-RU" b="1" dirty="0" smtClean="0">
              <a:latin typeface="Arial Narrow" pitchFamily="34" charset="0"/>
            </a:endParaRPr>
          </a:p>
          <a:p>
            <a:pPr lvl="0"/>
            <a:r>
              <a:rPr lang="ru-RU" dirty="0" smtClean="0">
                <a:latin typeface="Arial Narrow" pitchFamily="34" charset="0"/>
              </a:rPr>
              <a:t>Какое право </a:t>
            </a:r>
            <a:r>
              <a:rPr lang="ru-RU" dirty="0" err="1" smtClean="0">
                <a:latin typeface="Arial Narrow" pitchFamily="34" charset="0"/>
              </a:rPr>
              <a:t>Маугли</a:t>
            </a:r>
            <a:r>
              <a:rPr lang="ru-RU" dirty="0" smtClean="0">
                <a:latin typeface="Arial Narrow" pitchFamily="34" charset="0"/>
              </a:rPr>
              <a:t> в одноимённой сказке Киплинга постоянно пытался нарушить </a:t>
            </a:r>
            <a:r>
              <a:rPr lang="ru-RU" dirty="0" err="1" smtClean="0">
                <a:latin typeface="Arial Narrow" pitchFamily="34" charset="0"/>
              </a:rPr>
              <a:t>Шерхан</a:t>
            </a:r>
            <a:r>
              <a:rPr lang="ru-RU" dirty="0" smtClean="0">
                <a:latin typeface="Arial Narrow" pitchFamily="34" charset="0"/>
              </a:rPr>
              <a:t>? </a:t>
            </a:r>
          </a:p>
          <a:p>
            <a:pPr lvl="0"/>
            <a:r>
              <a:rPr lang="ru-RU" dirty="0" smtClean="0">
                <a:latin typeface="Arial Narrow" pitchFamily="34" charset="0"/>
              </a:rPr>
              <a:t>Каким правом не воспользовался Буратино, продав азбуку за пять золотых?   </a:t>
            </a:r>
            <a:endParaRPr lang="ru-RU" b="1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1071546"/>
            <a:ext cx="4373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Право на свободу передвижения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2000240"/>
            <a:ext cx="5109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Право на неприкосновенность жилища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2928934"/>
            <a:ext cx="5104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Право на личную неприкосновенность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4143380"/>
            <a:ext cx="4951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Право на свободу вступления в брак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5000636"/>
            <a:ext cx="2173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Право на жизнь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5857892"/>
            <a:ext cx="3191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Правом на образование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285720" y="2143116"/>
            <a:ext cx="8572560" cy="2041408"/>
          </a:xfrm>
          <a:prstGeom prst="ribb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2500306"/>
            <a:ext cx="421484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ОТГАДАЙ </a:t>
            </a:r>
          </a:p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СКАЗКУ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>
                <a:latin typeface="Arial Narrow" pitchFamily="34" charset="0"/>
              </a:rPr>
              <a:t>В какой сказке одна дама использует добрый поступок своего мужа для обогащения и продвижения по служебной лестнице, но впоследствии теряет все из-за безмерной тяги к стяжательству»?</a:t>
            </a:r>
          </a:p>
          <a:p>
            <a:pPr lvl="0"/>
            <a:r>
              <a:rPr lang="ru-RU" sz="2400" dirty="0" smtClean="0">
                <a:latin typeface="Arial Narrow" pitchFamily="34" charset="0"/>
              </a:rPr>
              <a:t>В какой сказке женщина неопределенных лет замышляет похитить чужого ребенка, используя для этого летательные аппараты, воспетые певцом и композитором Евгением Мартыновым? Одновременно в сказке решается проблема сбора урожая. </a:t>
            </a:r>
          </a:p>
          <a:p>
            <a:pPr lvl="0"/>
            <a:r>
              <a:rPr lang="ru-RU" sz="2400" dirty="0" smtClean="0">
                <a:latin typeface="Arial Narrow" pitchFamily="34" charset="0"/>
              </a:rPr>
              <a:t>В какой известной сказке нарушено право ребёнка на сохранение индивидуальности?</a:t>
            </a:r>
          </a:p>
          <a:p>
            <a:pPr lvl="0"/>
            <a:r>
              <a:rPr lang="ru-RU" sz="2400" dirty="0" smtClean="0">
                <a:latin typeface="Arial Narrow" pitchFamily="34" charset="0"/>
              </a:rPr>
              <a:t>В какой сказке С.Михалкова нарушено право малышей спокойно жить в своих домах и чувствовать себя хозяевами?</a:t>
            </a:r>
          </a:p>
          <a:p>
            <a:pPr lvl="0"/>
            <a:endParaRPr lang="ru-RU" sz="2400" b="1" dirty="0" smtClean="0">
              <a:latin typeface="Arial Narrow" pitchFamily="34" charset="0"/>
            </a:endParaRPr>
          </a:p>
          <a:p>
            <a:pPr lvl="0"/>
            <a:r>
              <a:rPr lang="ru-RU" sz="2400" dirty="0" smtClean="0">
                <a:latin typeface="Arial Narrow" pitchFamily="34" charset="0"/>
              </a:rPr>
              <a:t>В какой сказке известного французского сказочника нарушено право ребёнка на отдых и развлечение.</a:t>
            </a:r>
            <a:endParaRPr lang="ru-RU" sz="2400" b="1" dirty="0" smtClean="0"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1142984"/>
            <a:ext cx="5598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«Сказка о рыбаке и рыбке» А.С. Пушкин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3071810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«Гуси -Лебеди»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3857628"/>
            <a:ext cx="2335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«Гадкий утёнок»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5072074"/>
            <a:ext cx="2316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«Три поросёнка»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57884" y="5929330"/>
            <a:ext cx="1628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«Золушка».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latin typeface="Arial Narrow" pitchFamily="34" charset="0"/>
              </a:rPr>
              <a:t> </a:t>
            </a:r>
            <a:r>
              <a:rPr lang="ru-RU" sz="3100" dirty="0" smtClean="0">
                <a:latin typeface="Arial Narrow" pitchFamily="34" charset="0"/>
              </a:rPr>
              <a:t>В какой сказке А.Н. Толстого было грубо нарушено право главного героя на владение личным имуществом? </a:t>
            </a:r>
          </a:p>
          <a:p>
            <a:pPr lvl="0"/>
            <a:endParaRPr lang="ru-RU" sz="3100" b="1" dirty="0" smtClean="0">
              <a:latin typeface="Arial Narrow" pitchFamily="34" charset="0"/>
            </a:endParaRPr>
          </a:p>
          <a:p>
            <a:r>
              <a:rPr lang="ru-RU" sz="3100" dirty="0" smtClean="0">
                <a:latin typeface="Arial Narrow" pitchFamily="34" charset="0"/>
              </a:rPr>
              <a:t>В какой сказке главная героиня воспользовавшись правом на свободу передвижения, совершила необыкновенное путешествие на водоплавающих птицах?</a:t>
            </a:r>
          </a:p>
          <a:p>
            <a:r>
              <a:rPr lang="ru-RU" sz="3100" dirty="0" smtClean="0">
                <a:latin typeface="Arial Narrow" pitchFamily="34" charset="0"/>
              </a:rPr>
              <a:t> </a:t>
            </a:r>
            <a:r>
              <a:rPr lang="ru-RU" sz="2800" dirty="0" smtClean="0">
                <a:latin typeface="Arial Narrow" pitchFamily="34" charset="0"/>
              </a:rPr>
              <a:t>В этой сказке маленькую героиню преследовали неудачи. Несмотря на свободное передвижения, свободу слова и мысли, она подвергалась дискриминации, на ее жизнь было совершенно покушение, а ее бабушка лишилась права на неприкосновенность жилища. </a:t>
            </a:r>
          </a:p>
          <a:p>
            <a:pPr>
              <a:buNone/>
            </a:pPr>
            <a:endParaRPr lang="ru-RU" sz="2800" dirty="0" smtClean="0">
              <a:latin typeface="Arial Narrow" pitchFamily="34" charset="0"/>
            </a:endParaRPr>
          </a:p>
          <a:p>
            <a:pPr lvl="0"/>
            <a:r>
              <a:rPr lang="ru-RU" sz="2800" dirty="0" smtClean="0">
                <a:latin typeface="Arial Narrow" pitchFamily="34" charset="0"/>
              </a:rPr>
              <a:t>Герой этой сказки содержится в неволе. Он потерял сестру, на его жизнь покушались, нарушая его право на личную неприкосновенность и жизнь. </a:t>
            </a:r>
            <a:endParaRPr lang="ru-RU" sz="2800" b="1" dirty="0" smtClean="0">
              <a:latin typeface="Arial Narrow" pitchFamily="34" charset="0"/>
            </a:endParaRPr>
          </a:p>
          <a:p>
            <a:endParaRPr lang="ru-RU" sz="2800" b="1" dirty="0" smtClean="0">
              <a:latin typeface="Arial Narrow" pitchFamily="34" charset="0"/>
            </a:endParaRPr>
          </a:p>
          <a:p>
            <a:pPr lvl="0"/>
            <a:endParaRPr lang="ru-RU" sz="3100" dirty="0" smtClean="0">
              <a:latin typeface="Arial Narrow" pitchFamily="34" charset="0"/>
            </a:endParaRPr>
          </a:p>
          <a:p>
            <a:pPr lvl="0"/>
            <a:endParaRPr lang="ru-RU" sz="3100" b="1" dirty="0" smtClean="0">
              <a:latin typeface="Arial Narrow" pitchFamily="34" charset="0"/>
            </a:endParaRPr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1142984"/>
            <a:ext cx="3475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«Приключения Буратино»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2857496"/>
            <a:ext cx="3897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«Лягушка-путешественница»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4929198"/>
            <a:ext cx="2356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Красная шапочка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6072206"/>
            <a:ext cx="1638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Козленочек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latin typeface="Arial Narrow" pitchFamily="34" charset="0"/>
              </a:rPr>
              <a:t>Этот герой многих русских сказок постоянно нарушал права других персонажей: покушался на их жизнь, содержал в рабстве, подвергал жестокому обращению, посягал на неприкосновенность жилища, вмешивался в личную жизнь. Кто это? </a:t>
            </a:r>
          </a:p>
          <a:p>
            <a:pPr lvl="0"/>
            <a:r>
              <a:rPr lang="ru-RU" sz="2000" dirty="0" smtClean="0">
                <a:latin typeface="Arial Narrow" pitchFamily="34" charset="0"/>
              </a:rPr>
              <a:t>Ему очень не везло в жизни: сначала он был собственностью одного человека, затем стал сыном другого. Разбойники не раз нарушали личную неприкосновенность этого героя, право на жизнь и свободу, попытались завладеть его имуществом. О каком герое идёт речь? </a:t>
            </a:r>
          </a:p>
          <a:p>
            <a:pPr lvl="0"/>
            <a:endParaRPr lang="ru-RU" sz="2000" dirty="0" smtClean="0">
              <a:latin typeface="Arial Narrow" pitchFamily="34" charset="0"/>
            </a:endParaRPr>
          </a:p>
          <a:p>
            <a:pPr lvl="0"/>
            <a:r>
              <a:rPr lang="ru-RU" sz="2000" dirty="0" smtClean="0">
                <a:latin typeface="Arial Narrow" pitchFamily="34" charset="0"/>
              </a:rPr>
              <a:t> Эта девушка имела право на брак, но ее разлучили с женихом. Поскольку она была очень красива, злая женщина нарушила ее право на жизнь и свободу, право на защиту от посягательств. Но настойчивость жениха привела сказку к счастливому концу. </a:t>
            </a:r>
          </a:p>
          <a:p>
            <a:pPr lvl="0"/>
            <a:endParaRPr lang="ru-RU" sz="2000" dirty="0" smtClean="0">
              <a:latin typeface="Arial Narrow" pitchFamily="34" charset="0"/>
            </a:endParaRPr>
          </a:p>
          <a:p>
            <a:pPr lvl="0"/>
            <a:r>
              <a:rPr lang="ru-RU" sz="2000" dirty="0" smtClean="0">
                <a:latin typeface="Arial Narrow" pitchFamily="34" charset="0"/>
              </a:rPr>
              <a:t>Несмотря на то, что этот мальчик никому в жизни не сделал зла, его родители жестоко обошлись с ним, нарушив его право на семью и на неприкосновенность жилища. Оставшись один, он подвергся нападению, жестокому обращению, попал в рабство к людоеду. </a:t>
            </a:r>
            <a:endParaRPr lang="ru-RU" sz="2200" dirty="0" smtClean="0">
              <a:latin typeface="Arial Narrow" pitchFamily="34" charset="0"/>
            </a:endParaRPr>
          </a:p>
          <a:p>
            <a:endParaRPr lang="ru-RU" sz="2200" dirty="0"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1142984"/>
            <a:ext cx="2957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Кощей Бессмертный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2786058"/>
            <a:ext cx="1440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Буратино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4429132"/>
            <a:ext cx="4457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Белоснежка, Спящая красавица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6143644"/>
            <a:ext cx="2624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Мальчик-с-пальчик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501122" cy="642942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Лента лицом вниз 3"/>
          <p:cNvSpPr/>
          <p:nvPr/>
        </p:nvSpPr>
        <p:spPr>
          <a:xfrm>
            <a:off x="285720" y="2143116"/>
            <a:ext cx="8572560" cy="2041408"/>
          </a:xfrm>
          <a:prstGeom prst="ribb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2786058"/>
            <a:ext cx="4214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АНАГРАММЫ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3714776" cy="6215106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b="1" dirty="0" smtClean="0">
                <a:latin typeface="Arial Narrow" pitchFamily="34" charset="0"/>
              </a:rPr>
              <a:t>К О Р Ё Н Б Е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b="1" dirty="0" smtClean="0">
                <a:latin typeface="Arial Narrow" pitchFamily="34" charset="0"/>
              </a:rPr>
              <a:t>М Я С Ь Е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b="1" dirty="0" smtClean="0">
                <a:latin typeface="Arial Narrow" pitchFamily="34" charset="0"/>
              </a:rPr>
              <a:t>А Р А Н С Т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b="1" dirty="0" smtClean="0">
                <a:latin typeface="Arial Narrow" pitchFamily="34" charset="0"/>
              </a:rPr>
              <a:t>К У Н Т Е М О Д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b="1" dirty="0" smtClean="0">
                <a:latin typeface="Arial Narrow" pitchFamily="34" charset="0"/>
              </a:rPr>
              <a:t>К О Н З А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b="1" dirty="0" smtClean="0">
                <a:latin typeface="Arial Narrow" pitchFamily="34" charset="0"/>
              </a:rPr>
              <a:t>И П О К А Л И Т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b="1" dirty="0" smtClean="0">
                <a:latin typeface="Arial Narrow" pitchFamily="34" charset="0"/>
              </a:rPr>
              <a:t>З И Н Ь Ж И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b="1" dirty="0" smtClean="0">
                <a:latin typeface="Arial Narrow" pitchFamily="34" charset="0"/>
              </a:rPr>
              <a:t>Д И Л И Е Т О 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57884" y="428604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РЕБЕНОК 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1214422"/>
            <a:ext cx="1180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СЕМЬЯ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9322" y="1857364"/>
            <a:ext cx="1308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СТРАНА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2643182"/>
            <a:ext cx="1657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ДОКУМЕНТ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3286124"/>
            <a:ext cx="1130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ЗАКОН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4071942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ПОЛИТИКА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4786322"/>
            <a:ext cx="1186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ЖИЗНЬ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5008" y="5500702"/>
            <a:ext cx="1662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РОДИТЕЛИ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4114800" cy="621510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В Е Н К Я И Ц О Н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Я Д П О Р О К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В О Р А П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Ю З О С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С О Д Р О П К Т О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Л О К А Ш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С Т О Н С И Т О В О Д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Д Е М И Н А Ц И</a:t>
            </a:r>
          </a:p>
          <a:p>
            <a:pPr marL="514350" indent="-514350">
              <a:lnSpc>
                <a:spcPct val="150000"/>
              </a:lnSpc>
              <a:buNone/>
            </a:pPr>
            <a:endParaRPr lang="ru-RU" dirty="0" smtClean="0">
              <a:latin typeface="Arial Narrow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357166"/>
            <a:ext cx="2151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КОНВЕНЦИЯ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1142984"/>
            <a:ext cx="1737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ПОРЯДОК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1857364"/>
            <a:ext cx="1332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ПРАВО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2571744"/>
            <a:ext cx="1196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СОЮЗ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3286124"/>
            <a:ext cx="2146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ПОДРОСТОК</a:t>
            </a:r>
            <a:r>
              <a:rPr lang="ru-RU" sz="2800" dirty="0" smtClean="0">
                <a:latin typeface="Arial Narrow" pitchFamily="34" charset="0"/>
              </a:rPr>
              <a:t>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4000504"/>
            <a:ext cx="1391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ШКОЛА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72132" y="4714884"/>
            <a:ext cx="2587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ДОСТОИНСТВО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5008" y="5500702"/>
            <a:ext cx="1983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МЕДИЦИНА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4643470" cy="5911873"/>
          </a:xfrm>
        </p:spPr>
        <p:txBody>
          <a:bodyPr>
            <a:normAutofit fontScale="40000" lnSpcReduction="20000"/>
          </a:bodyPr>
          <a:lstStyle/>
          <a:p>
            <a:pPr marL="1143000" indent="-1143000">
              <a:lnSpc>
                <a:spcPct val="160000"/>
              </a:lnSpc>
              <a:buFont typeface="+mj-lt"/>
              <a:buAutoNum type="arabicPeriod"/>
            </a:pPr>
            <a:r>
              <a:rPr lang="ru-RU" sz="6700" b="1" dirty="0" smtClean="0">
                <a:latin typeface="Arial Narrow" pitchFamily="34" charset="0"/>
              </a:rPr>
              <a:t>Д Ы Х О Т</a:t>
            </a:r>
          </a:p>
          <a:p>
            <a:pPr marL="1143000" indent="-1143000">
              <a:lnSpc>
                <a:spcPct val="160000"/>
              </a:lnSpc>
              <a:buFont typeface="+mj-lt"/>
              <a:buAutoNum type="arabicPeriod"/>
            </a:pPr>
            <a:r>
              <a:rPr lang="ru-RU" sz="6700" b="1" dirty="0" smtClean="0">
                <a:latin typeface="Arial Narrow" pitchFamily="34" charset="0"/>
              </a:rPr>
              <a:t>Р О З А В И Н А Б Е О</a:t>
            </a:r>
          </a:p>
          <a:p>
            <a:pPr marL="1143000" indent="-1143000">
              <a:lnSpc>
                <a:spcPct val="160000"/>
              </a:lnSpc>
              <a:buFont typeface="+mj-lt"/>
              <a:buAutoNum type="arabicPeriod"/>
            </a:pPr>
            <a:r>
              <a:rPr lang="ru-RU" sz="6700" b="1" dirty="0" smtClean="0">
                <a:latin typeface="Arial Narrow" pitchFamily="34" charset="0"/>
              </a:rPr>
              <a:t>Д У Г О С</a:t>
            </a:r>
          </a:p>
          <a:p>
            <a:pPr marL="1143000" indent="-1143000">
              <a:lnSpc>
                <a:spcPct val="160000"/>
              </a:lnSpc>
              <a:buFont typeface="+mj-lt"/>
              <a:buAutoNum type="arabicPeriod"/>
            </a:pPr>
            <a:r>
              <a:rPr lang="ru-RU" sz="6700" b="1" dirty="0" smtClean="0">
                <a:latin typeface="Arial Narrow" pitchFamily="34" charset="0"/>
              </a:rPr>
              <a:t>Л О В Ч Е К Е</a:t>
            </a:r>
          </a:p>
          <a:p>
            <a:pPr marL="1143000" indent="-1143000">
              <a:lnSpc>
                <a:spcPct val="160000"/>
              </a:lnSpc>
              <a:buFont typeface="+mj-lt"/>
              <a:buAutoNum type="arabicPeriod"/>
            </a:pPr>
            <a:r>
              <a:rPr lang="ru-RU" sz="6700" b="1" dirty="0" smtClean="0">
                <a:latin typeface="Arial Narrow" pitchFamily="34" charset="0"/>
              </a:rPr>
              <a:t>В О С О Л</a:t>
            </a:r>
          </a:p>
          <a:p>
            <a:pPr marL="1143000" indent="-1143000">
              <a:lnSpc>
                <a:spcPct val="160000"/>
              </a:lnSpc>
              <a:buFont typeface="+mj-lt"/>
              <a:buAutoNum type="arabicPeriod"/>
            </a:pPr>
            <a:r>
              <a:rPr lang="ru-RU" sz="6700" b="1" dirty="0" smtClean="0">
                <a:latin typeface="Arial Narrow" pitchFamily="34" charset="0"/>
              </a:rPr>
              <a:t>Г Р И Н Н А Д А Ж</a:t>
            </a:r>
          </a:p>
          <a:p>
            <a:pPr marL="1143000" indent="-1143000">
              <a:lnSpc>
                <a:spcPct val="160000"/>
              </a:lnSpc>
              <a:buFont typeface="+mj-lt"/>
              <a:buAutoNum type="arabicPeriod"/>
            </a:pPr>
            <a:r>
              <a:rPr lang="ru-RU" sz="6700" b="1" dirty="0" smtClean="0">
                <a:latin typeface="Arial Narrow" pitchFamily="34" charset="0"/>
              </a:rPr>
              <a:t>Ц Е Т О</a:t>
            </a:r>
          </a:p>
          <a:p>
            <a:pPr marL="1143000" indent="-1143000">
              <a:lnSpc>
                <a:spcPct val="160000"/>
              </a:lnSpc>
              <a:buFont typeface="+mj-lt"/>
              <a:buAutoNum type="arabicPeriod"/>
            </a:pPr>
            <a:r>
              <a:rPr lang="ru-RU" sz="6700" b="1" dirty="0" smtClean="0">
                <a:latin typeface="Arial Narrow" pitchFamily="34" charset="0"/>
              </a:rPr>
              <a:t>Ж Б А Р У Д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86446" y="500042"/>
            <a:ext cx="1205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ОТДЫХ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1214422"/>
            <a:ext cx="2220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ОБРАЗОВАНИЕ</a:t>
            </a:r>
            <a:r>
              <a:rPr lang="ru-RU" b="1" dirty="0" smtClean="0">
                <a:latin typeface="Arial Narrow" pitchFamily="34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43570" y="2000240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ДОСУГ</a:t>
            </a:r>
            <a:r>
              <a:rPr lang="ru-RU" b="1" dirty="0" smtClean="0">
                <a:latin typeface="Arial Narrow" pitchFamily="34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2571744"/>
            <a:ext cx="1463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ЧЕЛОВЕК</a:t>
            </a:r>
            <a:r>
              <a:rPr lang="ru-RU" b="1" dirty="0" smtClean="0">
                <a:latin typeface="Arial Narrow" pitchFamily="34" charset="0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3214686"/>
            <a:ext cx="1192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СЛОВО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3857628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ГРАЖДАНИН</a:t>
            </a:r>
            <a:r>
              <a:rPr lang="ru-RU" b="1" dirty="0" smtClean="0">
                <a:latin typeface="Arial Narrow" pitchFamily="34" charset="0"/>
              </a:rPr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4500570"/>
            <a:ext cx="941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ОТЕЦ</a:t>
            </a:r>
            <a:r>
              <a:rPr lang="ru-RU" b="1" dirty="0" smtClean="0">
                <a:latin typeface="Arial Narrow" pitchFamily="34" charset="0"/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5008" y="5143512"/>
            <a:ext cx="1351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ДРУЖБА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000636"/>
            <a:ext cx="8229600" cy="142876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4600" dirty="0" smtClean="0">
                <a:latin typeface="Arial Narrow" pitchFamily="34" charset="0"/>
              </a:rPr>
              <a:t>Первый съезд Советов СССР 30 декабря 1922 года утвердил Декларацию и Договор об образовании нового государства</a:t>
            </a:r>
            <a:endParaRPr lang="ru-RU" sz="4600" dirty="0"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14356"/>
            <a:ext cx="6096000" cy="3876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4114800" cy="576899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К О Л Ь Ш И К Н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Ш Ы Л А М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Ц И К Л А Р А Д Е Я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Е Б Р А Н И С О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Б О С Т В О Щ Е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П Р А П У Г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К Е У Н О П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Н Е М Е Н 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357166"/>
            <a:ext cx="2087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ШКОЛЬНИК </a:t>
            </a:r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1000108"/>
            <a:ext cx="1521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МАЛЫШ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1785926"/>
            <a:ext cx="2323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ДЕКЛАРАЦИЯ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2428868"/>
            <a:ext cx="1963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СОБРАНИЕ</a:t>
            </a:r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3071810"/>
            <a:ext cx="2039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ОБЩЕСТВО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3786190"/>
            <a:ext cx="1473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ГРУППА</a:t>
            </a:r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4429132"/>
            <a:ext cx="1481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ОПЕКУН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86446" y="5072074"/>
            <a:ext cx="1555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МНЕНИЕ</a:t>
            </a:r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4114800" cy="607223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М Р А Н О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Б О З А Т А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А Н И Ж Е В И В Ы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 С Т У К О П О П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 Ф О Р Н И Ц И М А Я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 Д О Р А С Т Ь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К Е П О А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С И Л А Г О С Е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500042"/>
            <a:ext cx="1196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НОРМА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1214422"/>
            <a:ext cx="1241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ЗАБОТА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2071678"/>
            <a:ext cx="1996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ВЫЖИВАНИЕ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2714620"/>
            <a:ext cx="1659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ПОСТУПОК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9256" y="3429000"/>
            <a:ext cx="2140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ИНФОРМАЦИЯ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4143380"/>
            <a:ext cx="1430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РАДОСТЬ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43570" y="4929198"/>
            <a:ext cx="1140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ОПЕКА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0694" y="5643578"/>
            <a:ext cx="1680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СОГЛАСИЕ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285720" y="2143116"/>
            <a:ext cx="8572560" cy="2041408"/>
          </a:xfrm>
          <a:prstGeom prst="ribb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2571744"/>
            <a:ext cx="421484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ЗНАЕШЬ ЛИ ТЫ 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ПРАЗДНИКИ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428604"/>
          <a:ext cx="7901014" cy="5879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0507"/>
                <a:gridCol w="3950507"/>
              </a:tblGrid>
              <a:tr h="714377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Новый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23 февраля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4377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Праздник Весны и Труда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 января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7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День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защитника Отечества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9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мая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7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Рождество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Христово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мая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7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День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Победы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4 ноября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7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День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народного единства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7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января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7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День независимости России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8 марта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7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Международный женский день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12 июня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3357554" y="2786058"/>
            <a:ext cx="2428892" cy="150019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786182" y="1357298"/>
            <a:ext cx="2214578" cy="157163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000496" y="714356"/>
            <a:ext cx="1643074" cy="150019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500430" y="2143116"/>
            <a:ext cx="2500330" cy="150019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857620" y="4929198"/>
            <a:ext cx="2071702" cy="78581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500430" y="5000636"/>
            <a:ext cx="2428892" cy="85725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3571868" y="3571876"/>
            <a:ext cx="2214578" cy="78581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214678" y="714356"/>
            <a:ext cx="2428892" cy="71438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t="18762"/>
          <a:stretch>
            <a:fillRect/>
          </a:stretch>
        </p:blipFill>
        <p:spPr bwMode="auto">
          <a:xfrm>
            <a:off x="1428728" y="642918"/>
            <a:ext cx="680402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Информационные источники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http://dimitry1967.livejournal.com/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http://www.mirnagrad.ru/cgi-bin/exinform.cgi?page=40&amp;ppage=1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http://easyen.ru/load....-0-6791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43446"/>
            <a:ext cx="8229600" cy="200026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	Конституция РСФСР была принята 11 мая 1925 года</a:t>
            </a:r>
          </a:p>
          <a:p>
            <a:pPr algn="ctr">
              <a:buNone/>
            </a:pPr>
            <a:r>
              <a:rPr lang="ru-RU" dirty="0" smtClean="0"/>
              <a:t>	В ней   провозглашалась диктатура пролетариата, гарантировалось уничтожение эксплуатации человека человеком и в качестве главной и неизбежной цели называлось строительство коммунизма</a:t>
            </a:r>
          </a:p>
          <a:p>
            <a:pPr algn="ctr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14290"/>
            <a:ext cx="4000528" cy="4042639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86322"/>
            <a:ext cx="8229600" cy="1339841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	В 1993 году была принята ныне действующая Конституция Российской Федерации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85794"/>
            <a:ext cx="6815451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Лента лицом вниз 4"/>
          <p:cNvSpPr/>
          <p:nvPr/>
        </p:nvSpPr>
        <p:spPr>
          <a:xfrm>
            <a:off x="285720" y="2143116"/>
            <a:ext cx="8572560" cy="2041408"/>
          </a:xfrm>
          <a:prstGeom prst="ribb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2643182"/>
            <a:ext cx="34563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ДА - НЕТ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8229600" cy="55007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Россия – наша страна?    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Имеет ли человек право на личную неприкосновенность?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Можно ли человека обращать в рабство?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Можно ли относиться к человеку жестоко?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Защищён ли человек законом?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Имеет ли право человек защищать себя с помощью суда?</a:t>
            </a:r>
          </a:p>
          <a:p>
            <a:endParaRPr lang="ru-RU" sz="2000" dirty="0">
              <a:latin typeface="Arial Narrow" pitchFamily="34" charset="0"/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4857752" y="785794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3929058" y="4786322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5929322" y="3643314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5000628" y="1857364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7786710" y="3000372"/>
            <a:ext cx="500066" cy="50006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7715272" y="2357430"/>
            <a:ext cx="500066" cy="50006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Может ли человек свободно передвигаться по своей стране?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Можно ли уехать из страны, а потом вернуться назад?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Может ли человек владеть имуществом?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Имеет ли человек право на социальное обеспечение?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Можно ли запретить свободный выбор труда?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Защищает ли закон материнство и младенчество?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Можно ли без разрешения войти в жилище человека?</a:t>
            </a:r>
          </a:p>
          <a:p>
            <a:pPr>
              <a:buNone/>
            </a:pPr>
            <a:endParaRPr lang="ru-RU" dirty="0" smtClean="0">
              <a:latin typeface="Arial Narrow" pitchFamily="34" charset="0"/>
            </a:endParaRPr>
          </a:p>
          <a:p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8643934" y="4572008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8072462" y="4000504"/>
            <a:ext cx="500066" cy="50006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4143372" y="3500438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7500958" y="2428868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3714744" y="1928802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3714744" y="928670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2643174" y="5572140"/>
            <a:ext cx="500066" cy="50006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1529</Words>
  <Application>Microsoft Office PowerPoint</Application>
  <PresentationFormat>Экран (4:3)</PresentationFormat>
  <Paragraphs>333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КОНСТИТУЦИЯ РФ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Когда отмечается день Конституции? </vt:lpstr>
      <vt:lpstr>Что такое референдум? </vt:lpstr>
      <vt:lpstr>Кто является гарантом Конституции РФ? </vt:lpstr>
      <vt:lpstr>Носитель суверенитета и единственный источник власти в России? </vt:lpstr>
      <vt:lpstr>Кто несёт ответственность за образование ребёнка?  </vt:lpstr>
      <vt:lpstr>Можно ли не находясь в России но, являясь её гражданином, участвовать в выборах? </vt:lpstr>
      <vt:lpstr>Может ли быть лишенным гражданства человек,  изменивший Родине?  </vt:lpstr>
      <vt:lpstr>С какого возраста можно самостоятельно осуществлять в полном объёме свои права? </vt:lpstr>
      <vt:lpstr>Презентация PowerPoint</vt:lpstr>
      <vt:lpstr>Презентация PowerPoint</vt:lpstr>
      <vt:lpstr>Презентация PowerPoint</vt:lpstr>
      <vt:lpstr>КОНСТИТУЦИЯ </vt:lpstr>
      <vt:lpstr>ГОСУДАРСТВО</vt:lpstr>
      <vt:lpstr>РЕСПУБЛИКА </vt:lpstr>
      <vt:lpstr>НАЛОГ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КОНСТИТУЦИЯ РФ</dc:title>
  <dc:creator>User</dc:creator>
  <cp:lastModifiedBy>User</cp:lastModifiedBy>
  <cp:revision>42</cp:revision>
  <dcterms:modified xsi:type="dcterms:W3CDTF">2013-09-01T07:56:51Z</dcterms:modified>
</cp:coreProperties>
</file>