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8" r:id="rId3"/>
    <p:sldId id="259" r:id="rId4"/>
    <p:sldId id="257" r:id="rId5"/>
    <p:sldId id="262" r:id="rId6"/>
    <p:sldId id="264" r:id="rId7"/>
    <p:sldId id="266" r:id="rId8"/>
    <p:sldId id="275" r:id="rId9"/>
    <p:sldId id="268" r:id="rId10"/>
    <p:sldId id="270" r:id="rId11"/>
    <p:sldId id="260" r:id="rId12"/>
    <p:sldId id="272" r:id="rId13"/>
    <p:sldId id="265" r:id="rId14"/>
    <p:sldId id="267" r:id="rId15"/>
    <p:sldId id="274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72599-4042-4B65-9635-AD76E2311EB5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E5D27-9D8B-4805-A3F6-ED3D4D59D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2;&#1054;%20%20&#1089;%20%202012\&#1056;&#1072;&#1073;&#1086;&#1090;&#1072;%20&#1052;&#1054;%202013-2014\&#1056;&#1072;&#1073;&#1086;&#1090;&#1072;%20&#1052;&#1054;%202013-2014\&#1053;&#1077;&#1076;&#1077;&#1083;&#1103;%20&#1084;&#1072;&#1090;&#1077;&#1084;&#1072;&#1090;&#1080;&#1082;&#1080;%20&#1086;&#1090;%20&#1041;&#1091;&#1083;&#1072;&#1085;&#1086;&#1074;&#1086;&#1081;\&#1080;&#1075;&#1088;&#1072;%208-9%20&#1082;&#1083;%20%20&#1085;&#1086;&#1103;&#1073;&#1088;&#1100;%202013\Svoya-igra-Zastavka(muzofon.com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Неделя точных наук: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математика, физика, информатика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928934"/>
            <a:ext cx="6400800" cy="1752600"/>
          </a:xfrm>
        </p:spPr>
        <p:txBody>
          <a:bodyPr>
            <a:noAutofit/>
          </a:bodyPr>
          <a:lstStyle/>
          <a:p>
            <a:r>
              <a:rPr lang="ru-RU" sz="5400" b="1" u="sng" dirty="0" smtClean="0">
                <a:solidFill>
                  <a:schemeClr val="tx1"/>
                </a:solidFill>
                <a:latin typeface="Monotype Corsiva" pitchFamily="66" charset="0"/>
              </a:rPr>
              <a:t>Игра по станциям:</a:t>
            </a:r>
          </a:p>
          <a:p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Математика и физика</a:t>
            </a:r>
          </a:p>
          <a:p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</a:rPr>
              <a:t>Команды 8-9 классов</a:t>
            </a:r>
          </a:p>
          <a:p>
            <a:endParaRPr lang="ru-RU" sz="4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5" name="Svoya-igra-Zastav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5821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3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возврат 16">
            <a:hlinkClick r:id="rId3" action="ppaction://hlinksldjump" highlightClick="1"/>
          </p:cNvPr>
          <p:cNvSpPr/>
          <p:nvPr/>
        </p:nvSpPr>
        <p:spPr>
          <a:xfrm>
            <a:off x="8429652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511684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Monotype Corsiva" pitchFamily="66" charset="0"/>
              </a:rPr>
              <a:t>Спасибо за игру!!!</a:t>
            </a:r>
            <a:endParaRPr lang="ru-RU" sz="96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9 классы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929618" cy="442915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357298"/>
          <a:ext cx="8358246" cy="484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792"/>
                <a:gridCol w="2581422"/>
                <a:gridCol w="4572032"/>
              </a:tblGrid>
              <a:tr h="99158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класс</a:t>
                      </a:r>
                      <a:endParaRPr lang="ru-RU" sz="32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Название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команды</a:t>
                      </a:r>
                      <a:endParaRPr lang="ru-RU" sz="32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Слоган</a:t>
                      </a:r>
                      <a:endParaRPr lang="ru-RU" sz="32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58565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9А</a:t>
                      </a:r>
                      <a:endParaRPr lang="ru-RU" sz="48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Перпетуум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мобиле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Кто ищет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, тот </a:t>
                      </a:r>
                      <a:r>
                        <a:rPr lang="ru-RU" sz="2800" b="1" baseline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всегда найдет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58565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9Б</a:t>
                      </a:r>
                      <a:endParaRPr lang="ru-RU" sz="48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Векторы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Вектор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 к победе!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58565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9В</a:t>
                      </a:r>
                      <a:endParaRPr lang="ru-RU" sz="48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Отрицательный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дискриминант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Нас нет!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Monotype Corsiva" pitchFamily="66" charset="0"/>
              </a:rPr>
              <a:t>9классы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5400" dirty="0" smtClean="0">
                <a:latin typeface="Monotype Corsiva" pitchFamily="66" charset="0"/>
                <a:hlinkClick r:id="rId3" action="ppaction://hlinksldjump"/>
              </a:rPr>
              <a:t>Конкурсы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929618" cy="442915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1214423"/>
          <a:ext cx="8606189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224136"/>
                <a:gridCol w="1512168"/>
                <a:gridCol w="1584176"/>
                <a:gridCol w="2016224"/>
                <a:gridCol w="757318"/>
              </a:tblGrid>
              <a:tr h="18526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Команда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Подготовка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Max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4 балла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4" action="ppaction://hlinksldjump"/>
                        </a:rPr>
                        <a:t>1 конкурс: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4" action="ppaction://hlinksldjump"/>
                        </a:rPr>
                        <a:t>  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Monotype Corsiva" pitchFamily="66" charset="0"/>
                        <a:hlinkClick r:id="rId4" action="ppaction://hlinksldjump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4" action="ppaction://hlinksldjump"/>
                        </a:rPr>
                        <a:t>«Портреты»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Max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5 балла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Время: 3 мин.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5" action="ppaction://hlinksldjump"/>
                        </a:rPr>
                        <a:t>2 конкурс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5" action="ppaction://hlinksldjump"/>
                        </a:rPr>
                        <a:t>«Блиц-опрос»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Max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15 баллов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Время: 5мин.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6" action="ppaction://hlinksldjump"/>
                        </a:rPr>
                        <a:t>3 конкурс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6" action="ppaction://hlinksldjump"/>
                        </a:rPr>
                        <a:t>«Интеллектуалы»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Max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10 баллов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Время: 7мин.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7" action="ppaction://hlinksldjump"/>
                        </a:rPr>
                        <a:t>Итог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485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Перпетуум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мобиле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9а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8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10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25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433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Векторы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9б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6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10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8468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Отрицательный дискриминант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9в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9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10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25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71802" y="142852"/>
            <a:ext cx="3429024" cy="342902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  <a:latin typeface="Monotype Corsiva" pitchFamily="66" charset="0"/>
              </a:rPr>
              <a:t>Конкурс</a:t>
            </a:r>
            <a:r>
              <a:rPr lang="ru-RU" sz="4000" u="sng" dirty="0" smtClean="0">
                <a:latin typeface="Monotype Corsiva" pitchFamily="66" charset="0"/>
              </a:rPr>
              <a:t/>
            </a:r>
            <a:br>
              <a:rPr lang="ru-RU" sz="4000" u="sng" dirty="0" smtClean="0">
                <a:latin typeface="Monotype Corsiva" pitchFamily="66" charset="0"/>
              </a:rPr>
            </a:br>
            <a:r>
              <a:rPr lang="ru-RU" sz="4000" u="sng" dirty="0" smtClean="0">
                <a:latin typeface="Monotype Corsiva" pitchFamily="66" charset="0"/>
              </a:rPr>
              <a:t>Портреты</a:t>
            </a:r>
            <a:br>
              <a:rPr lang="ru-RU" sz="4000" u="sng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/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Назовите имена великих математиков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1026" name="Picture 2" descr="http://pikalova-ms.narod.ru/matematiki/200px-Euklid-von-Alexandria.jpg"/>
          <p:cNvPicPr>
            <a:picLocks noChangeAspect="1" noChangeArrowheads="1"/>
          </p:cNvPicPr>
          <p:nvPr/>
        </p:nvPicPr>
        <p:blipFill>
          <a:blip r:embed="rId3" cstate="print">
            <a:lum contrast="-30000"/>
          </a:blip>
          <a:srcRect/>
          <a:stretch>
            <a:fillRect/>
          </a:stretch>
        </p:blipFill>
        <p:spPr bwMode="auto">
          <a:xfrm>
            <a:off x="500034" y="214290"/>
            <a:ext cx="258862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pikalova-ms.narod.ru/matematiki/200px-Kapitolinischer_Pytha.jpg"/>
          <p:cNvPicPr>
            <a:picLocks noChangeAspect="1" noChangeArrowheads="1"/>
          </p:cNvPicPr>
          <p:nvPr/>
        </p:nvPicPr>
        <p:blipFill>
          <a:blip r:embed="rId4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6572264" y="142852"/>
            <a:ext cx="2305579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pikalova-ms.narod.ru/matematiki/200px-Frans_Hals_-_Portret_.jpg"/>
          <p:cNvPicPr>
            <a:picLocks noChangeAspect="1" noChangeArrowheads="1"/>
          </p:cNvPicPr>
          <p:nvPr/>
        </p:nvPicPr>
        <p:blipFill>
          <a:blip r:embed="rId5" cstate="print">
            <a:lum bright="40000"/>
          </a:blip>
          <a:srcRect/>
          <a:stretch>
            <a:fillRect/>
          </a:stretch>
        </p:blipFill>
        <p:spPr bwMode="auto">
          <a:xfrm>
            <a:off x="3428992" y="3643314"/>
            <a:ext cx="2643206" cy="3057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pikalova-ms.narod.ru/matematiki/Nikolay_Ivanovich_Lobachevs.jpg"/>
          <p:cNvPicPr>
            <a:picLocks noChangeAspect="1" noChangeArrowheads="1"/>
          </p:cNvPicPr>
          <p:nvPr/>
        </p:nvPicPr>
        <p:blipFill>
          <a:blip r:embed="rId6" cstate="print">
            <a:lum bright="20000"/>
          </a:blip>
          <a:srcRect/>
          <a:stretch>
            <a:fillRect/>
          </a:stretch>
        </p:blipFill>
        <p:spPr bwMode="auto">
          <a:xfrm>
            <a:off x="642910" y="3357562"/>
            <a:ext cx="2333038" cy="3120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71472" y="50004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0826" y="4286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342900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4744" y="35718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pikalova-ms.narod.ru/matematiki/200px-Francois_Viete.jpg"/>
          <p:cNvPicPr>
            <a:picLocks noChangeAspect="1" noChangeArrowheads="1"/>
          </p:cNvPicPr>
          <p:nvPr/>
        </p:nvPicPr>
        <p:blipFill>
          <a:blip r:embed="rId7" cstate="print">
            <a:lum bright="30000"/>
          </a:blip>
          <a:srcRect/>
          <a:stretch>
            <a:fillRect/>
          </a:stretch>
        </p:blipFill>
        <p:spPr bwMode="auto">
          <a:xfrm>
            <a:off x="6786578" y="3571876"/>
            <a:ext cx="1929772" cy="291395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715140" y="350043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возврат 14">
            <a:hlinkClick r:id="rId8" action="ppaction://hlinksldjump" highlightClick="1"/>
          </p:cNvPr>
          <p:cNvSpPr/>
          <p:nvPr/>
        </p:nvSpPr>
        <p:spPr>
          <a:xfrm>
            <a:off x="8572528" y="6357958"/>
            <a:ext cx="428628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071810"/>
            <a:ext cx="242889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2000" b="1" dirty="0" smtClean="0">
                <a:solidFill>
                  <a:schemeClr val="tx1"/>
                </a:solidFill>
              </a:rPr>
              <a:t>Евклид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6357934"/>
            <a:ext cx="250033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2000" b="1" dirty="0" smtClean="0">
                <a:solidFill>
                  <a:schemeClr val="tx1"/>
                </a:solidFill>
              </a:rPr>
              <a:t>Лобачевский. Н.И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86578" y="3143248"/>
            <a:ext cx="192882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2000" b="1" dirty="0" smtClean="0">
                <a:solidFill>
                  <a:schemeClr val="tx1"/>
                </a:solidFill>
              </a:rPr>
              <a:t>Пифагор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715140" y="6500810"/>
            <a:ext cx="192882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Франсуа Виет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00430" y="6429396"/>
            <a:ext cx="2500330" cy="428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Рене Декарт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Конкурс 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«Блиц-опрос» : </a:t>
            </a:r>
            <a:r>
              <a:rPr lang="ru-RU" sz="3600" dirty="0" smtClean="0">
                <a:latin typeface="Monotype Corsiva" pitchFamily="66" charset="0"/>
              </a:rPr>
              <a:t>9 класс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715304" cy="457203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Каждой команде предлагается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 15 заданий из вариантов итоговой аттестации в формате ГИА «Модуль: геометрия» 2013-2014у.г.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За 5 мин.  командам нужно решить эти задания. </a:t>
            </a:r>
          </a:p>
          <a:p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358214" y="6072206"/>
            <a:ext cx="57150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«Блиц-опрос» 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(Проверка) </a:t>
            </a:r>
            <a:r>
              <a:rPr lang="ru-RU" sz="3200" dirty="0" smtClean="0">
                <a:latin typeface="Monotype Corsiva" pitchFamily="66" charset="0"/>
              </a:rPr>
              <a:t>9 класс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857224" y="1071546"/>
            <a:ext cx="7715304" cy="4572032"/>
          </a:xfrm>
        </p:spPr>
        <p:txBody>
          <a:bodyPr>
            <a:normAutofit/>
          </a:bodyPr>
          <a:lstStyle/>
          <a:p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572496" y="6093296"/>
            <a:ext cx="57150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4" y="980731"/>
          <a:ext cx="7200800" cy="551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48101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№№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ответ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№№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ответ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120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144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2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6,5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9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40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3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20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10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55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84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11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13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128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12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390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6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13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144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6281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65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14</a:t>
                      </a:r>
                    </a:p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15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3</a:t>
                      </a:r>
                    </a:p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785786" y="428603"/>
            <a:ext cx="7772400" cy="128588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Конкурс 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«Блиц-опрос» : </a:t>
            </a:r>
            <a:r>
              <a:rPr lang="ru-RU" sz="3600" dirty="0" smtClean="0">
                <a:latin typeface="Monotype Corsiva" pitchFamily="66" charset="0"/>
              </a:rPr>
              <a:t>9 класс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715304" cy="4143404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В  математическом кружке занимаются 15 мальчиков и Маша. Назовем «компанией»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  любую группу,  состоящую из двух и более учеников. Каких «компаний» больше: 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  с Машей или без Маши?</a:t>
            </a:r>
          </a:p>
          <a:p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215338" y="6000768"/>
            <a:ext cx="571504" cy="5714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возврат 16">
            <a:hlinkClick r:id="rId3" action="ppaction://hlinksldjump" highlightClick="1"/>
          </p:cNvPr>
          <p:cNvSpPr/>
          <p:nvPr/>
        </p:nvSpPr>
        <p:spPr>
          <a:xfrm>
            <a:off x="8429652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511684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Monotype Corsiva" pitchFamily="66" charset="0"/>
              </a:rPr>
              <a:t>Спасибо за игру!!!</a:t>
            </a:r>
            <a:endParaRPr lang="ru-RU" sz="9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214290"/>
            <a:ext cx="8001056" cy="16878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Математика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718131"/>
            <a:ext cx="85725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Описание игры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latin typeface="Monotype Corsiva" pitchFamily="66" charset="0"/>
              </a:rPr>
              <a:t>Знакомство  с игроками:  </a:t>
            </a:r>
            <a:r>
              <a:rPr lang="ru-RU" sz="3200" dirty="0" smtClean="0">
                <a:latin typeface="Monotype Corsiva" pitchFamily="66" charset="0"/>
              </a:rPr>
              <a:t>участникам </a:t>
            </a:r>
            <a:r>
              <a:rPr lang="ru-RU" sz="3200" u="sng" dirty="0" smtClean="0">
                <a:latin typeface="Monotype Corsiva" pitchFamily="66" charset="0"/>
              </a:rPr>
              <a:t>заранее</a:t>
            </a:r>
            <a:r>
              <a:rPr lang="ru-RU" sz="3200" dirty="0" smtClean="0">
                <a:latin typeface="Monotype Corsiva" pitchFamily="66" charset="0"/>
              </a:rPr>
              <a:t> предложено организовать команду из 5-6 человек, придумать название , </a:t>
            </a:r>
            <a:r>
              <a:rPr lang="ru-RU" sz="3200" dirty="0" err="1" smtClean="0">
                <a:latin typeface="Monotype Corsiva" pitchFamily="66" charset="0"/>
              </a:rPr>
              <a:t>слоган</a:t>
            </a:r>
            <a:r>
              <a:rPr lang="ru-RU" sz="3200" dirty="0" smtClean="0">
                <a:latin typeface="Monotype Corsiva" pitchFamily="66" charset="0"/>
              </a:rPr>
              <a:t>, выбрать капитана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latin typeface="Monotype Corsiva" pitchFamily="66" charset="0"/>
              </a:rPr>
              <a:t>Конкурс «Портреты»: </a:t>
            </a:r>
            <a:r>
              <a:rPr lang="ru-RU" sz="3200" dirty="0" smtClean="0">
                <a:latin typeface="Monotype Corsiva" pitchFamily="66" charset="0"/>
              </a:rPr>
              <a:t>назвать имена математиков, изображенных на портретах, гравюрах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latin typeface="Monotype Corsiva" pitchFamily="66" charset="0"/>
              </a:rPr>
              <a:t>Конкурс решения задач </a:t>
            </a:r>
            <a:r>
              <a:rPr lang="ru-RU" sz="3200" dirty="0" smtClean="0">
                <a:latin typeface="Monotype Corsiva" pitchFamily="66" charset="0"/>
              </a:rPr>
              <a:t>по геометрии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latin typeface="Monotype Corsiva" pitchFamily="66" charset="0"/>
              </a:rPr>
              <a:t>Конкурс решения логической </a:t>
            </a:r>
            <a:r>
              <a:rPr lang="ru-RU" sz="3200" b="1" dirty="0" smtClean="0">
                <a:latin typeface="Monotype Corsiva" pitchFamily="66" charset="0"/>
              </a:rPr>
              <a:t>задачи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latin typeface="Monotype Corsiva" pitchFamily="66" charset="0"/>
              </a:rPr>
              <a:t>Подведение итогов, награждение.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714356"/>
            <a:ext cx="9144000" cy="35921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Давайте знакомиться!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  <a:hlinkClick r:id="rId3" action="ppaction://hlinksldjump"/>
              </a:rPr>
              <a:t>8 классы</a:t>
            </a:r>
            <a:endParaRPr lang="ru-RU" sz="5400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ru-RU" sz="5400" b="1" dirty="0" smtClean="0">
                <a:solidFill>
                  <a:schemeClr val="tx1"/>
                </a:solidFill>
                <a:latin typeface="Monotype Corsiva" pitchFamily="66" charset="0"/>
                <a:hlinkClick r:id="rId4" action="ppaction://hlinksldjump"/>
              </a:rPr>
              <a:t>9 классы</a:t>
            </a:r>
            <a:endParaRPr lang="ru-RU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622991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Monotype Corsiva" pitchFamily="66" charset="0"/>
              </a:rPr>
              <a:t>8 классы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929618" cy="442915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908721"/>
          <a:ext cx="8358246" cy="5734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792"/>
                <a:gridCol w="2508274"/>
                <a:gridCol w="4645180"/>
              </a:tblGrid>
              <a:tr h="10801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класс</a:t>
                      </a:r>
                      <a:endParaRPr lang="ru-RU" sz="32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Название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команды</a:t>
                      </a:r>
                      <a:endParaRPr lang="ru-RU" sz="32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Слоган</a:t>
                      </a:r>
                      <a:endParaRPr lang="ru-RU" sz="32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68775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8А</a:t>
                      </a:r>
                      <a:endParaRPr lang="ru-RU" sz="5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Энергия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Мы  как атомы едины,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Как энергия сильны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Мы с тобой непобедимы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Мы- энергия страны!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425337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8Б</a:t>
                      </a:r>
                      <a:endParaRPr lang="ru-RU" sz="5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Чемпионы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Мы чемпионы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нас не сразишь, если ты с нами, то ты победишь.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60642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8В</a:t>
                      </a:r>
                      <a:endParaRPr lang="ru-RU" sz="5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Пифагорцы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Повод жить, Повод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решать. Да здравствует Точная Наука!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Monotype Corsiva" pitchFamily="66" charset="0"/>
              </a:rPr>
              <a:t>8 классы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5400" dirty="0" smtClean="0">
                <a:latin typeface="Monotype Corsiva" pitchFamily="66" charset="0"/>
                <a:hlinkClick r:id="rId3" action="ppaction://hlinksldjump"/>
              </a:rPr>
              <a:t>Конкурсы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929618" cy="442915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214423"/>
          <a:ext cx="8286808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285884"/>
                <a:gridCol w="1424258"/>
                <a:gridCol w="1500748"/>
                <a:gridCol w="2018317"/>
                <a:gridCol w="914593"/>
              </a:tblGrid>
              <a:tr h="18526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Команда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Подготовка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Max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4 балла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4" action="ppaction://hlinksldjump"/>
                        </a:rPr>
                        <a:t>1 конкурс: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4" action="ppaction://hlinksldjump"/>
                        </a:rPr>
                        <a:t>  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Monotype Corsiva" pitchFamily="66" charset="0"/>
                        <a:hlinkClick r:id="rId4" action="ppaction://hlinksldjump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4" action="ppaction://hlinksldjump"/>
                        </a:rPr>
                        <a:t>«Портреты»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Max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4 балла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Время: 3 мин.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5" action="ppaction://hlinksldjump"/>
                        </a:rPr>
                        <a:t>2 конкурс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5" action="ppaction://hlinksldjump"/>
                        </a:rPr>
                        <a:t>«Блиц-опрос»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Max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14 баллов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Время: 5мин.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6" action="ppaction://hlinksldjump"/>
                        </a:rPr>
                        <a:t>3 конкурс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6" action="ppaction://hlinksldjump"/>
                        </a:rPr>
                        <a:t>«Интеллектуалы»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Max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: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 10 баллов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Время: 7мин.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  <a:hlinkClick r:id="rId7" action="ppaction://hlinksldjump"/>
                        </a:rPr>
                        <a:t>Итог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485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Энергия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8а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13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433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Чемпионы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8б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7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14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8468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Пифагорцы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8в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8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71802" y="285728"/>
            <a:ext cx="3357586" cy="36433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Конкурс</a:t>
            </a:r>
            <a:r>
              <a:rPr lang="ru-RU" sz="5400" u="sng" dirty="0" smtClean="0">
                <a:latin typeface="Monotype Corsiva" pitchFamily="66" charset="0"/>
              </a:rPr>
              <a:t/>
            </a:r>
            <a:br>
              <a:rPr lang="ru-RU" sz="5400" u="sng" dirty="0" smtClean="0">
                <a:latin typeface="Monotype Corsiva" pitchFamily="66" charset="0"/>
              </a:rPr>
            </a:br>
            <a:r>
              <a:rPr lang="ru-RU" sz="5400" u="sng" dirty="0" smtClean="0">
                <a:latin typeface="Monotype Corsiva" pitchFamily="66" charset="0"/>
              </a:rPr>
              <a:t>Портреты</a:t>
            </a:r>
            <a:br>
              <a:rPr lang="ru-RU" sz="5400" u="sng" dirty="0" smtClean="0">
                <a:latin typeface="Monotype Corsiva" pitchFamily="66" charset="0"/>
              </a:rPr>
            </a:br>
            <a:r>
              <a:rPr lang="ru-RU" sz="5400" dirty="0" smtClean="0">
                <a:latin typeface="Monotype Corsiva" pitchFamily="66" charset="0"/>
              </a:rPr>
              <a:t/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Назовите имена великих математиков</a:t>
            </a:r>
            <a:br>
              <a:rPr lang="ru-RU" dirty="0" smtClean="0">
                <a:latin typeface="Monotype Corsiva" pitchFamily="66" charset="0"/>
              </a:rPr>
            </a:br>
            <a:endParaRPr lang="ru-RU" sz="5400" dirty="0">
              <a:latin typeface="Monotype Corsiva" pitchFamily="66" charset="0"/>
            </a:endParaRPr>
          </a:p>
        </p:txBody>
      </p:sp>
      <p:pic>
        <p:nvPicPr>
          <p:cNvPr id="1026" name="Picture 2" descr="http://pikalova-ms.narod.ru/matematiki/200px-Euklid-von-Alexandria.jpg"/>
          <p:cNvPicPr>
            <a:picLocks noChangeAspect="1" noChangeArrowheads="1"/>
          </p:cNvPicPr>
          <p:nvPr/>
        </p:nvPicPr>
        <p:blipFill>
          <a:blip r:embed="rId3" cstate="print">
            <a:lum contrast="-30000"/>
          </a:blip>
          <a:srcRect/>
          <a:stretch>
            <a:fillRect/>
          </a:stretch>
        </p:blipFill>
        <p:spPr bwMode="auto">
          <a:xfrm>
            <a:off x="500034" y="214290"/>
            <a:ext cx="258862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pikalova-ms.narod.ru/matematiki/200px-Kapitolinischer_Pytha.jpg"/>
          <p:cNvPicPr>
            <a:picLocks noChangeAspect="1" noChangeArrowheads="1"/>
          </p:cNvPicPr>
          <p:nvPr/>
        </p:nvPicPr>
        <p:blipFill>
          <a:blip r:embed="rId4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6429388" y="142852"/>
            <a:ext cx="2305579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pikalova-ms.narod.ru/matematiki/200px-Frans_Hals_-_Portret_.jpg"/>
          <p:cNvPicPr>
            <a:picLocks noChangeAspect="1" noChangeArrowheads="1"/>
          </p:cNvPicPr>
          <p:nvPr/>
        </p:nvPicPr>
        <p:blipFill>
          <a:blip r:embed="rId5" cstate="print">
            <a:lum bright="40000"/>
          </a:blip>
          <a:srcRect/>
          <a:stretch>
            <a:fillRect/>
          </a:stretch>
        </p:blipFill>
        <p:spPr bwMode="auto">
          <a:xfrm>
            <a:off x="6286512" y="3571876"/>
            <a:ext cx="2643206" cy="3057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pikalova-ms.narod.ru/matematiki/Nikolay_Ivanovich_Lobachevs.jpg"/>
          <p:cNvPicPr>
            <a:picLocks noChangeAspect="1" noChangeArrowheads="1"/>
          </p:cNvPicPr>
          <p:nvPr/>
        </p:nvPicPr>
        <p:blipFill>
          <a:blip r:embed="rId6" cstate="print">
            <a:lum bright="20000"/>
          </a:blip>
          <a:srcRect/>
          <a:stretch>
            <a:fillRect/>
          </a:stretch>
        </p:blipFill>
        <p:spPr bwMode="auto">
          <a:xfrm>
            <a:off x="928662" y="3500438"/>
            <a:ext cx="2333038" cy="3120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428992" y="4286256"/>
            <a:ext cx="2714644" cy="200026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lain"/>
            </a:pPr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Евклид</a:t>
            </a:r>
          </a:p>
          <a:p>
            <a:pPr marL="342900" indent="-342900" algn="ctr">
              <a:buAutoNum type="arabicPlain"/>
            </a:pPr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Пифагор</a:t>
            </a:r>
          </a:p>
          <a:p>
            <a:pPr marL="342900" indent="-342900" algn="ctr">
              <a:buAutoNum type="arabicPlain"/>
            </a:pPr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Лобачевский. Н.И</a:t>
            </a:r>
          </a:p>
          <a:p>
            <a:pPr marL="342900" indent="-342900" algn="ctr">
              <a:buAutoNum type="arabicPlain"/>
            </a:pPr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Рене Декарт</a:t>
            </a:r>
            <a:endParaRPr lang="ru-RU" sz="2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50004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0826" y="4286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364331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12" y="35718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Управляющая кнопка: возврат 15">
            <a:hlinkClick r:id="" action="ppaction://noaction" highlightClick="1"/>
            <a:hlinkHover r:id="rId7" action="ppaction://hlinksldjump"/>
          </p:cNvPr>
          <p:cNvSpPr/>
          <p:nvPr/>
        </p:nvSpPr>
        <p:spPr>
          <a:xfrm>
            <a:off x="8643966" y="6357958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 Конкурс 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«Блиц-опрос» : </a:t>
            </a:r>
            <a:r>
              <a:rPr lang="ru-RU" sz="3600" dirty="0" smtClean="0">
                <a:latin typeface="Monotype Corsiva" pitchFamily="66" charset="0"/>
              </a:rPr>
              <a:t>8 класс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857224" y="1500174"/>
            <a:ext cx="7715304" cy="457203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Каждой команде предлагается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 14 заданий из вариантов итоговой аттестации в формате ГИА «Модуль: геометрия» 2013-2014у.г.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За 5 мин.  командам нужно решить эти задания. </a:t>
            </a:r>
          </a:p>
          <a:p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7" name="Управляющая кнопка: возврат 16">
            <a:hlinkClick r:id="rId3" action="ppaction://hlinksldjump" highlightClick="1"/>
          </p:cNvPr>
          <p:cNvSpPr/>
          <p:nvPr/>
        </p:nvSpPr>
        <p:spPr>
          <a:xfrm>
            <a:off x="8429652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«Блиц-опрос» </a:t>
            </a: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(Проверка) </a:t>
            </a:r>
            <a:r>
              <a:rPr lang="ru-RU" sz="3200" dirty="0" smtClean="0">
                <a:latin typeface="Monotype Corsiva" pitchFamily="66" charset="0"/>
              </a:rPr>
              <a:t>8 класс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857224" y="1071546"/>
            <a:ext cx="7715304" cy="4572032"/>
          </a:xfrm>
        </p:spPr>
        <p:txBody>
          <a:bodyPr>
            <a:normAutofit/>
          </a:bodyPr>
          <a:lstStyle/>
          <a:p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572496" y="6093296"/>
            <a:ext cx="571504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1052736"/>
          <a:ext cx="7200800" cy="551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48101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№№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ответ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№№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ответ</a:t>
                      </a:r>
                      <a:endParaRPr lang="ru-RU" sz="2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1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120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8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94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2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84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9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216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3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144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10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110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4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65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11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13,5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5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12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390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12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6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40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13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20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6281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7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Monotype Corsiva" pitchFamily="66" charset="0"/>
                        </a:rPr>
                        <a:t>55</a:t>
                      </a:r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latin typeface="Monotype Corsiva" pitchFamily="66" charset="0"/>
                        </a:rPr>
                        <a:t>14</a:t>
                      </a:r>
                    </a:p>
                    <a:p>
                      <a:pPr algn="r"/>
                      <a:endParaRPr lang="ru-RU" sz="32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600" b="1" dirty="0" smtClean="0">
                          <a:latin typeface="Monotype Corsiva" pitchFamily="66" charset="0"/>
                        </a:rPr>
                        <a:t>2</a:t>
                      </a:r>
                    </a:p>
                    <a:p>
                      <a:pPr algn="r"/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5716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 Конкурс 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«Интеллектуалы»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Решите задачу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928662" y="2000240"/>
            <a:ext cx="7715304" cy="4357718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В  математическом кружке занимаются 15 мальчиков и Маша. Назовем «компанией»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  любую группу,  состоящую из двух и более учеников. Каких «компаний» больше: 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>  с Машей или без Маши?</a:t>
            </a:r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7" name="Управляющая кнопка: возврат 16">
            <a:hlinkClick r:id="rId3" action="ppaction://hlinksldjump" highlightClick="1"/>
          </p:cNvPr>
          <p:cNvSpPr/>
          <p:nvPr/>
        </p:nvSpPr>
        <p:spPr>
          <a:xfrm>
            <a:off x="8429652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546</Words>
  <Application>Microsoft Office PowerPoint</Application>
  <PresentationFormat>Экран (4:3)</PresentationFormat>
  <Paragraphs>230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Неделя точных наук: математика, физика, информатика</vt:lpstr>
      <vt:lpstr>Слайд 2</vt:lpstr>
      <vt:lpstr>Слайд 3</vt:lpstr>
      <vt:lpstr>8 классы</vt:lpstr>
      <vt:lpstr>8 классы Конкурсы</vt:lpstr>
      <vt:lpstr> Конкурс Портреты  Назовите имена великих математиков </vt:lpstr>
      <vt:lpstr>  Конкурс  «Блиц-опрос» : 8 класс </vt:lpstr>
      <vt:lpstr>«Блиц-опрос» (Проверка) 8 класс </vt:lpstr>
      <vt:lpstr>   Конкурс  «Интеллектуалы» Решите задачу  </vt:lpstr>
      <vt:lpstr>Спасибо за игру!!!</vt:lpstr>
      <vt:lpstr>9 классы</vt:lpstr>
      <vt:lpstr>9классы Конкурсы</vt:lpstr>
      <vt:lpstr>Конкурс Портреты  Назовите имена великих математиков</vt:lpstr>
      <vt:lpstr>Конкурс  «Блиц-опрос» : 9 класс </vt:lpstr>
      <vt:lpstr>«Блиц-опрос» (Проверка) 9 класс </vt:lpstr>
      <vt:lpstr>Конкурс  «Блиц-опрос» : 9 класс </vt:lpstr>
      <vt:lpstr>Спасибо за игру!!!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точных наук: математика, физика, информатика</dc:title>
  <cp:lastModifiedBy>User</cp:lastModifiedBy>
  <cp:revision>37</cp:revision>
  <dcterms:modified xsi:type="dcterms:W3CDTF">2013-12-24T19:32:36Z</dcterms:modified>
</cp:coreProperties>
</file>