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6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64" r:id="rId17"/>
    <p:sldId id="272" r:id="rId18"/>
    <p:sldId id="280" r:id="rId19"/>
    <p:sldId id="273" r:id="rId20"/>
    <p:sldId id="278" r:id="rId21"/>
    <p:sldId id="274" r:id="rId22"/>
    <p:sldId id="265" r:id="rId23"/>
    <p:sldId id="266" r:id="rId24"/>
    <p:sldId id="267" r:id="rId25"/>
    <p:sldId id="268" r:id="rId26"/>
    <p:sldId id="281" r:id="rId27"/>
    <p:sldId id="269" r:id="rId28"/>
    <p:sldId id="270" r:id="rId29"/>
    <p:sldId id="271" r:id="rId30"/>
    <p:sldId id="25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006600"/>
    <a:srgbClr val="8000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7" Type="http://schemas.microsoft.com/office/2006/relationships/legacyDiagramText" Target="legacyDiagramText19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6" Type="http://schemas.microsoft.com/office/2006/relationships/legacyDiagramText" Target="legacyDiagramText18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C86029-2BB9-4E9A-A249-612297524314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1638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BD6309-E456-4604-BD4C-71EA020F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9D05-EC1D-4808-826F-4A94AD9F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BDD8-CCEC-41D2-8056-3C3F897BF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5FAC-498C-45C9-A9F0-CE822815A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5E2A-F78C-45AC-8A73-12027B66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F7AD-4A19-4A6F-A687-B53F6718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8F0D-81EA-4E91-9F8F-4B06812FC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1651-F6DD-4C5D-BAF8-AC001C3F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B935-D4C8-4F55-BB16-F5A5C0784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C512-04EC-4B02-818F-EF259EA5C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9361-5FEC-4168-8996-FE43DB2F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829A-3308-4679-871D-2EBC27D0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7E5-2505-43DD-9259-A1A65E5F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389E-6394-4540-B0FC-7DCF84A3D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D6CF-9CAB-4E29-8042-EDDB22E95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273724-505F-452F-9669-60CFC54B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officeimages.microsoft.com/i/0000/MB/j0387/j0387693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http://www.borodino.ru/images/shema/shema3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755650" y="256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0066"/>
                </a:solidFill>
              </a:rPr>
              <a:t>Вычислительные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60350"/>
            <a:ext cx="8569325" cy="823913"/>
          </a:xfrm>
        </p:spPr>
        <p:txBody>
          <a:bodyPr/>
          <a:lstStyle/>
          <a:p>
            <a:r>
              <a:rPr lang="ru-RU" sz="3600" smtClean="0"/>
              <a:t>Правила заполнения таблицы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424862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Заголовок таблицы должен давать представление о содержащейся в ней информации.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Заголовки граф и строк должны быть краткими.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В таблице должны быть указаны единицы измерения.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000" smtClean="0"/>
              <a:t>Все ячейки таблицы должны быть заполнены. При необходимости в них заносят следующие знаки: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ru-RU" sz="2000" smtClean="0"/>
              <a:t>? – данные неизвестны;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ru-RU" sz="2000" smtClean="0">
                <a:sym typeface="Symbol" pitchFamily="18" charset="2"/>
              </a:rPr>
              <a:t></a:t>
            </a:r>
            <a:r>
              <a:rPr lang="ru-RU" sz="2000" smtClean="0"/>
              <a:t> –</a:t>
            </a:r>
            <a:r>
              <a:rPr lang="ru-RU" sz="2000" smtClean="0">
                <a:sym typeface="Symbol" pitchFamily="18" charset="2"/>
              </a:rPr>
              <a:t> данные невозможны;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ru-RU" sz="2000" smtClean="0">
                <a:sym typeface="Symbol" pitchFamily="18" charset="2"/>
              </a:rPr>
              <a:t> </a:t>
            </a:r>
            <a:r>
              <a:rPr lang="ru-RU" sz="2000" smtClean="0"/>
              <a:t>–</a:t>
            </a:r>
            <a:r>
              <a:rPr lang="ru-RU" sz="2000" smtClean="0">
                <a:sym typeface="Symbol" pitchFamily="18" charset="2"/>
              </a:rPr>
              <a:t> данные должны быть взяты из вышележащей ячейки.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rganization Chart 2"/>
          <p:cNvGraphicFramePr>
            <a:graphicFrameLocks/>
          </p:cNvGraphicFramePr>
          <p:nvPr>
            <p:ph idx="1"/>
          </p:nvPr>
        </p:nvGraphicFramePr>
        <p:xfrm>
          <a:off x="250825" y="1268413"/>
          <a:ext cx="8569325" cy="4103687"/>
        </p:xfrm>
        <a:graphic>
          <a:graphicData uri="http://schemas.openxmlformats.org/drawingml/2006/compatibility">
            <com:legacyDrawing xmlns:com="http://schemas.openxmlformats.org/drawingml/2006/compatibility" spid="_x0000_s522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90" name="Group 42"/>
          <p:cNvGraphicFramePr>
            <a:graphicFrameLocks noGrp="1"/>
          </p:cNvGraphicFramePr>
          <p:nvPr>
            <p:ph idx="1"/>
          </p:nvPr>
        </p:nvGraphicFramePr>
        <p:xfrm>
          <a:off x="323850" y="2035175"/>
          <a:ext cx="8424863" cy="2768600"/>
        </p:xfrm>
        <a:graphic>
          <a:graphicData uri="http://schemas.openxmlformats.org/drawingml/2006/table">
            <a:tbl>
              <a:tblPr/>
              <a:tblGrid>
                <a:gridCol w="2108200"/>
                <a:gridCol w="2406650"/>
                <a:gridCol w="2032000"/>
                <a:gridCol w="1878013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изделия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 изготовления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Длина (м)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Джемпер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Португалия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Шарф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США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1073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Сандалии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Пакистан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Саквояж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Бразилия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3281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8569325" cy="1143000"/>
          </a:xfrm>
        </p:spPr>
        <p:txBody>
          <a:bodyPr/>
          <a:lstStyle/>
          <a:p>
            <a:r>
              <a:rPr lang="ru-RU" sz="3600" smtClean="0"/>
              <a:t>Таблица типа «объекты-свойства»</a:t>
            </a:r>
          </a:p>
        </p:txBody>
      </p:sp>
      <p:sp>
        <p:nvSpPr>
          <p:cNvPr id="53282" name="Text Box 38"/>
          <p:cNvSpPr txBox="1">
            <a:spLocks noChangeArrowheads="1"/>
          </p:cNvSpPr>
          <p:nvPr/>
        </p:nvSpPr>
        <p:spPr bwMode="auto">
          <a:xfrm>
            <a:off x="1763713" y="1341438"/>
            <a:ext cx="5616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9900"/>
                </a:solidFill>
              </a:rPr>
              <a:t>Необычные вещи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468313" y="4941888"/>
            <a:ext cx="82073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Таблицы типа ОС содержат информацию о свойствах отдельных объектов, принадлежащих одному классу.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ru-RU" sz="3600" smtClean="0"/>
              <a:t>Таблица типа </a:t>
            </a:r>
            <a:br>
              <a:rPr lang="ru-RU" sz="3600" smtClean="0"/>
            </a:br>
            <a:r>
              <a:rPr lang="ru-RU" sz="3600" smtClean="0"/>
              <a:t>«объекты-объекты-один»</a:t>
            </a:r>
          </a:p>
        </p:txBody>
      </p:sp>
      <p:graphicFrame>
        <p:nvGraphicFramePr>
          <p:cNvPr id="55334" name="Group 38"/>
          <p:cNvGraphicFramePr>
            <a:graphicFrameLocks noGrp="1"/>
          </p:cNvGraphicFramePr>
          <p:nvPr>
            <p:ph idx="1"/>
          </p:nvPr>
        </p:nvGraphicFramePr>
        <p:xfrm>
          <a:off x="838200" y="2192338"/>
          <a:ext cx="7470775" cy="2286000"/>
        </p:xfrm>
        <a:graphic>
          <a:graphicData uri="http://schemas.openxmlformats.org/drawingml/2006/table">
            <a:tbl>
              <a:tblPr/>
              <a:tblGrid>
                <a:gridCol w="2303463"/>
                <a:gridCol w="1670050"/>
                <a:gridCol w="1747837"/>
                <a:gridCol w="1749425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Ученик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обучения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четв.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четв.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1-е полуг.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Баутин Дима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Школина Ира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Зайцев Илья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</a:tbl>
          </a:graphicData>
        </a:graphic>
      </p:graphicFrame>
      <p:sp>
        <p:nvSpPr>
          <p:cNvPr id="55327" name="Text Box 32"/>
          <p:cNvSpPr txBox="1">
            <a:spLocks noChangeArrowheads="1"/>
          </p:cNvSpPr>
          <p:nvPr/>
        </p:nvSpPr>
        <p:spPr bwMode="auto">
          <a:xfrm>
            <a:off x="1619250" y="1412875"/>
            <a:ext cx="57610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9900"/>
                </a:solidFill>
              </a:rPr>
              <a:t>Оценки по информатике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68313" y="4941888"/>
            <a:ext cx="82073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Таблицы типа ООО содержат информацию о некотором одном свойстве пар объектов, чаще всего принадлежащих разным классам.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3600" smtClean="0"/>
              <a:t>Таблица типа </a:t>
            </a:r>
            <a:br>
              <a:rPr lang="ru-RU" sz="3600" smtClean="0"/>
            </a:br>
            <a:r>
              <a:rPr lang="ru-RU" sz="3600" smtClean="0"/>
              <a:t>«Объекты-объекты-несколько»</a:t>
            </a:r>
          </a:p>
        </p:txBody>
      </p:sp>
      <p:graphicFrame>
        <p:nvGraphicFramePr>
          <p:cNvPr id="56369" name="Group 49"/>
          <p:cNvGraphicFramePr>
            <a:graphicFrameLocks noGrp="1"/>
          </p:cNvGraphicFramePr>
          <p:nvPr>
            <p:ph idx="1"/>
          </p:nvPr>
        </p:nvGraphicFramePr>
        <p:xfrm>
          <a:off x="381000" y="2420938"/>
          <a:ext cx="8382000" cy="2208212"/>
        </p:xfrm>
        <a:graphic>
          <a:graphicData uri="http://schemas.openxmlformats.org/drawingml/2006/table">
            <a:tbl>
              <a:tblPr/>
              <a:tblGrid>
                <a:gridCol w="2093913"/>
                <a:gridCol w="1716087"/>
                <a:gridCol w="1447800"/>
                <a:gridCol w="1600200"/>
                <a:gridCol w="1524000"/>
              </a:tblGrid>
              <a:tr h="4397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Ученик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 обучения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Баутин Дима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Школина Ира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Зайцев Илья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</a:tbl>
          </a:graphicData>
        </a:graphic>
      </p:graphicFrame>
      <p:sp>
        <p:nvSpPr>
          <p:cNvPr id="56359" name="Text Box 40"/>
          <p:cNvSpPr txBox="1">
            <a:spLocks noChangeArrowheads="1"/>
          </p:cNvSpPr>
          <p:nvPr/>
        </p:nvSpPr>
        <p:spPr bwMode="auto">
          <a:xfrm>
            <a:off x="503238" y="1592263"/>
            <a:ext cx="82089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9900"/>
                </a:solidFill>
              </a:rPr>
              <a:t>Оценки по информатике и математике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468313" y="4941888"/>
            <a:ext cx="84248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Таблицы типа ООН содержат информацию о нескольких свойствах нескольких пар объектов, принадлежащих разным классам.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3600" smtClean="0"/>
              <a:t>Таблица типа </a:t>
            </a:r>
            <a:br>
              <a:rPr lang="ru-RU" sz="3600" smtClean="0"/>
            </a:br>
            <a:r>
              <a:rPr lang="ru-RU" sz="3600" smtClean="0"/>
              <a:t>«объекты-свойства-объекты»</a:t>
            </a:r>
          </a:p>
        </p:txBody>
      </p:sp>
      <p:graphicFrame>
        <p:nvGraphicFramePr>
          <p:cNvPr id="57392" name="Group 48"/>
          <p:cNvGraphicFramePr>
            <a:graphicFrameLocks noGrp="1"/>
          </p:cNvGraphicFramePr>
          <p:nvPr>
            <p:ph idx="1"/>
          </p:nvPr>
        </p:nvGraphicFramePr>
        <p:xfrm>
          <a:off x="457200" y="2636838"/>
          <a:ext cx="8229600" cy="1939925"/>
        </p:xfrm>
        <a:graphic>
          <a:graphicData uri="http://schemas.openxmlformats.org/drawingml/2006/table">
            <a:tbl>
              <a:tblPr/>
              <a:tblGrid>
                <a:gridCol w="1446213"/>
                <a:gridCol w="803275"/>
                <a:gridCol w="644525"/>
                <a:gridCol w="1601787"/>
                <a:gridCol w="1068388"/>
                <a:gridCol w="1447800"/>
                <a:gridCol w="1217612"/>
              </a:tblGrid>
              <a:tr h="5111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Ученик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Рост, см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Вес, кг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Упражнение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Прыжок в длину с места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Бег на 1000 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Результат, см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Результат, 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Баутин Д.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Зайцев И.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/>
                    </a:solidFill>
                  </a:tcPr>
                </a:tc>
              </a:tr>
            </a:tbl>
          </a:graphicData>
        </a:graphic>
      </p:graphicFrame>
      <p:sp>
        <p:nvSpPr>
          <p:cNvPr id="57385" name="Text Box 42"/>
          <p:cNvSpPr txBox="1">
            <a:spLocks noChangeArrowheads="1"/>
          </p:cNvSpPr>
          <p:nvPr/>
        </p:nvSpPr>
        <p:spPr bwMode="auto">
          <a:xfrm>
            <a:off x="395288" y="1484313"/>
            <a:ext cx="82089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9900"/>
                </a:solidFill>
              </a:rPr>
              <a:t>Антропометрические данные и спортивные результаты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468313" y="4941888"/>
            <a:ext cx="84248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Таблицы типа ОСО содержат информацию о свойствах пар объектов, принадлежащих разным классам, и об одиночных свойствах объектов одного из классов.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Повторение</a:t>
            </a:r>
          </a:p>
        </p:txBody>
      </p:sp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431800" y="1449388"/>
            <a:ext cx="82438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Выполняется  визуальная  проверка  и  обсуждение  результатов  выполнения задания:</a:t>
            </a:r>
          </a:p>
          <a:p>
            <a:pPr indent="182563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Задание №2 (с. 74)</a:t>
            </a:r>
          </a:p>
          <a:p>
            <a:pPr indent="182563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Задание №3 (с. 74)</a:t>
            </a:r>
          </a:p>
          <a:p>
            <a:pPr indent="1825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Задача № 2</a:t>
            </a:r>
          </a:p>
        </p:txBody>
      </p:sp>
      <p:graphicFrame>
        <p:nvGraphicFramePr>
          <p:cNvPr id="18537" name="Group 105"/>
          <p:cNvGraphicFramePr>
            <a:graphicFrameLocks noGrp="1"/>
          </p:cNvGraphicFramePr>
          <p:nvPr>
            <p:ph idx="4294967295"/>
          </p:nvPr>
        </p:nvGraphicFramePr>
        <p:xfrm>
          <a:off x="539750" y="1628775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8"/>
                <a:gridCol w="984250"/>
                <a:gridCol w="1116012"/>
                <a:gridCol w="1295400"/>
                <a:gridCol w="1306513"/>
                <a:gridCol w="1174750"/>
                <a:gridCol w="1176337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Решение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388" y="1089025"/>
            <a:ext cx="8532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майор, лейтенант и сержант – не танкист, не летчик, не миномётчик.</a:t>
            </a:r>
          </a:p>
        </p:txBody>
      </p:sp>
      <p:graphicFrame>
        <p:nvGraphicFramePr>
          <p:cNvPr id="33866" name="Group 74"/>
          <p:cNvGraphicFramePr>
            <a:graphicFrameLocks noGrp="1"/>
          </p:cNvGraphicFramePr>
          <p:nvPr/>
        </p:nvGraphicFramePr>
        <p:xfrm>
          <a:off x="539750" y="2241550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8"/>
                <a:gridCol w="984250"/>
                <a:gridCol w="1116012"/>
                <a:gridCol w="1295400"/>
                <a:gridCol w="1306513"/>
                <a:gridCol w="1174750"/>
                <a:gridCol w="1176337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935" name="Group 143"/>
          <p:cNvGraphicFramePr>
            <a:graphicFrameLocks noGrp="1"/>
          </p:cNvGraphicFramePr>
          <p:nvPr/>
        </p:nvGraphicFramePr>
        <p:xfrm>
          <a:off x="503238" y="2205038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7"/>
                <a:gridCol w="984250"/>
                <a:gridCol w="1116013"/>
                <a:gridCol w="1295400"/>
                <a:gridCol w="1306512"/>
                <a:gridCol w="1174750"/>
                <a:gridCol w="1176338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03" name="Text Box 211"/>
          <p:cNvSpPr txBox="1">
            <a:spLocks noChangeArrowheads="1"/>
          </p:cNvSpPr>
          <p:nvPr/>
        </p:nvSpPr>
        <p:spPr bwMode="auto">
          <a:xfrm>
            <a:off x="287338" y="1233488"/>
            <a:ext cx="8532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капитан – не танкист.</a:t>
            </a:r>
          </a:p>
        </p:txBody>
      </p:sp>
      <p:graphicFrame>
        <p:nvGraphicFramePr>
          <p:cNvPr id="34004" name="Group 212"/>
          <p:cNvGraphicFramePr>
            <a:graphicFrameLocks noGrp="1"/>
          </p:cNvGraphicFramePr>
          <p:nvPr/>
        </p:nvGraphicFramePr>
        <p:xfrm>
          <a:off x="611188" y="2205038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7"/>
                <a:gridCol w="984250"/>
                <a:gridCol w="1116013"/>
                <a:gridCol w="1295400"/>
                <a:gridCol w="1306512"/>
                <a:gridCol w="1174750"/>
                <a:gridCol w="1176338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72" name="Text Box 280"/>
          <p:cNvSpPr txBox="1">
            <a:spLocks noChangeArrowheads="1"/>
          </p:cNvSpPr>
          <p:nvPr/>
        </p:nvSpPr>
        <p:spPr bwMode="auto">
          <a:xfrm>
            <a:off x="323850" y="1125538"/>
            <a:ext cx="8532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капитан и ефрейтор– не миномётчики.</a:t>
            </a:r>
          </a:p>
        </p:txBody>
      </p:sp>
      <p:graphicFrame>
        <p:nvGraphicFramePr>
          <p:cNvPr id="34073" name="Group 281"/>
          <p:cNvGraphicFramePr>
            <a:graphicFrameLocks noGrp="1"/>
          </p:cNvGraphicFramePr>
          <p:nvPr/>
        </p:nvGraphicFramePr>
        <p:xfrm>
          <a:off x="539750" y="2168525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8"/>
                <a:gridCol w="984250"/>
                <a:gridCol w="1116012"/>
                <a:gridCol w="1295400"/>
                <a:gridCol w="1306513"/>
                <a:gridCol w="1174750"/>
                <a:gridCol w="1176337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141" name="Text Box 349"/>
          <p:cNvSpPr txBox="1">
            <a:spLocks noChangeArrowheads="1"/>
          </p:cNvSpPr>
          <p:nvPr/>
        </p:nvSpPr>
        <p:spPr bwMode="auto">
          <a:xfrm>
            <a:off x="250825" y="1125538"/>
            <a:ext cx="8532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майор– не связист.</a:t>
            </a:r>
          </a:p>
        </p:txBody>
      </p:sp>
      <p:graphicFrame>
        <p:nvGraphicFramePr>
          <p:cNvPr id="34142" name="Group 350"/>
          <p:cNvGraphicFramePr>
            <a:graphicFrameLocks noGrp="1"/>
          </p:cNvGraphicFramePr>
          <p:nvPr/>
        </p:nvGraphicFramePr>
        <p:xfrm>
          <a:off x="287338" y="2168525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7"/>
                <a:gridCol w="984250"/>
                <a:gridCol w="1116013"/>
                <a:gridCol w="1295400"/>
                <a:gridCol w="1306512"/>
                <a:gridCol w="1174750"/>
                <a:gridCol w="1176338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10" name="Text Box 418"/>
          <p:cNvSpPr txBox="1">
            <a:spLocks noChangeArrowheads="1"/>
          </p:cNvSpPr>
          <p:nvPr/>
        </p:nvSpPr>
        <p:spPr bwMode="auto">
          <a:xfrm>
            <a:off x="0" y="1160463"/>
            <a:ext cx="8532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победители: лейтенант и майор– не сапёры.</a:t>
            </a:r>
          </a:p>
        </p:txBody>
      </p:sp>
      <p:graphicFrame>
        <p:nvGraphicFramePr>
          <p:cNvPr id="34211" name="Group 419"/>
          <p:cNvGraphicFramePr>
            <a:graphicFrameLocks noGrp="1"/>
          </p:cNvGraphicFramePr>
          <p:nvPr/>
        </p:nvGraphicFramePr>
        <p:xfrm>
          <a:off x="323850" y="2205038"/>
          <a:ext cx="8229600" cy="4429125"/>
        </p:xfrm>
        <a:graphic>
          <a:graphicData uri="http://schemas.openxmlformats.org/drawingml/2006/table">
            <a:tbl>
              <a:tblPr/>
              <a:tblGrid>
                <a:gridCol w="1176338"/>
                <a:gridCol w="984250"/>
                <a:gridCol w="1116012"/>
                <a:gridCol w="1295400"/>
                <a:gridCol w="1306513"/>
                <a:gridCol w="1174750"/>
                <a:gridCol w="1176337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миномётчик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лейтенант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сержант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ефрейтор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79" name="Text Box 487"/>
          <p:cNvSpPr txBox="1">
            <a:spLocks noChangeArrowheads="1"/>
          </p:cNvSpPr>
          <p:nvPr/>
        </p:nvSpPr>
        <p:spPr bwMode="auto">
          <a:xfrm>
            <a:off x="215900" y="1016000"/>
            <a:ext cx="8532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Следовательно: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майор –артиллерист, капитан – лётчик, старшина – миномётчик,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сержант – сапёр, ефрейтор – танкист, лейтенант – связист.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7" grpId="1"/>
      <p:bldP spid="34003" grpId="0"/>
      <p:bldP spid="34003" grpId="1"/>
      <p:bldP spid="34072" grpId="0"/>
      <p:bldP spid="34072" grpId="1"/>
      <p:bldP spid="34141" grpId="0"/>
      <p:bldP spid="34141" grpId="1"/>
      <p:bldP spid="34210" grpId="0"/>
      <p:bldP spid="34210" grpId="1"/>
      <p:bldP spid="342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Задача № 3</a:t>
            </a:r>
          </a:p>
        </p:txBody>
      </p:sp>
      <p:graphicFrame>
        <p:nvGraphicFramePr>
          <p:cNvPr id="19534" name="Group 78"/>
          <p:cNvGraphicFramePr>
            <a:graphicFrameLocks noGrp="1"/>
          </p:cNvGraphicFramePr>
          <p:nvPr>
            <p:ph idx="4294967295"/>
          </p:nvPr>
        </p:nvGraphicFramePr>
        <p:xfrm>
          <a:off x="503238" y="2060575"/>
          <a:ext cx="8229600" cy="2392363"/>
        </p:xfrm>
        <a:graphic>
          <a:graphicData uri="http://schemas.openxmlformats.org/drawingml/2006/table">
            <a:tbl>
              <a:tblPr/>
              <a:tblGrid>
                <a:gridCol w="1485900"/>
                <a:gridCol w="865187"/>
                <a:gridCol w="1176338"/>
                <a:gridCol w="1174750"/>
                <a:gridCol w="1176337"/>
                <a:gridCol w="1174750"/>
                <a:gridCol w="1176338"/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девушки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Чикаго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Джуди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Основные понятия: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84325" y="1304925"/>
            <a:ext cx="7272338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 algn="just"/>
            <a:r>
              <a:rPr lang="ru-RU"/>
              <a:t>- это искусственно созданный объект, дающий упрощенное представление о реальном объекте, процессе или явлении, отражающий существенные стороны изучаемого объекта с точки зрения цели моделирования. 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11300" y="4184650"/>
            <a:ext cx="73231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 algn="just">
              <a:buFontTx/>
              <a:buChar char="-"/>
            </a:pPr>
            <a:r>
              <a:rPr lang="ru-RU"/>
              <a:t>Материальные (копии объектов моделирования)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95288" y="1304925"/>
            <a:ext cx="114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Модель</a:t>
            </a:r>
            <a:r>
              <a:rPr lang="ru-RU"/>
              <a:t> -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31800" y="2600325"/>
            <a:ext cx="745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Моделирование</a:t>
            </a:r>
            <a:r>
              <a:rPr lang="ru-RU"/>
              <a:t> 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11300" y="2997200"/>
            <a:ext cx="73453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это построение моделей, предназначенных для изучения и исследования объектов, процессов или явлений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503238" y="3789363"/>
            <a:ext cx="180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Виды моделей: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547813" y="4833938"/>
            <a:ext cx="7272337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/>
              <a:t>Информационные (это совокупность информации об объекте, описывающая свойства и состояние объекта, процесса или явления, а также связи и отношения с окружающим миром)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8" grpId="0" animBg="1"/>
      <p:bldP spid="153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Решение</a:t>
            </a:r>
          </a:p>
        </p:txBody>
      </p:sp>
      <p:graphicFrame>
        <p:nvGraphicFramePr>
          <p:cNvPr id="31749" name="Group 5"/>
          <p:cNvGraphicFramePr>
            <a:graphicFrameLocks noGrp="1"/>
          </p:cNvGraphicFramePr>
          <p:nvPr/>
        </p:nvGraphicFramePr>
        <p:xfrm>
          <a:off x="574675" y="3176588"/>
          <a:ext cx="8229600" cy="2392362"/>
        </p:xfrm>
        <a:graphic>
          <a:graphicData uri="http://schemas.openxmlformats.org/drawingml/2006/table">
            <a:tbl>
              <a:tblPr/>
              <a:tblGrid>
                <a:gridCol w="1485900"/>
                <a:gridCol w="865188"/>
                <a:gridCol w="1176337"/>
                <a:gridCol w="1174750"/>
                <a:gridCol w="1176338"/>
                <a:gridCol w="1174750"/>
                <a:gridCol w="1176337"/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девушки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Чикаго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Джуди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466725" y="1555750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 условию задачи: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Джуди живёт не в Париже, Линда – не в Риме, Линда не занимается балетом и она не певица.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841" name="Group 97"/>
          <p:cNvGraphicFramePr>
            <a:graphicFrameLocks noGrp="1"/>
          </p:cNvGraphicFramePr>
          <p:nvPr/>
        </p:nvGraphicFramePr>
        <p:xfrm>
          <a:off x="574675" y="3176588"/>
          <a:ext cx="8229600" cy="2392362"/>
        </p:xfrm>
        <a:graphic>
          <a:graphicData uri="http://schemas.openxmlformats.org/drawingml/2006/table">
            <a:tbl>
              <a:tblPr/>
              <a:tblGrid>
                <a:gridCol w="1485900"/>
                <a:gridCol w="865188"/>
                <a:gridCol w="1176337"/>
                <a:gridCol w="1174750"/>
                <a:gridCol w="1176338"/>
                <a:gridCol w="1174750"/>
                <a:gridCol w="1176337"/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девушки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Чикаго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Джуди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86" name="Text Box 142"/>
          <p:cNvSpPr txBox="1">
            <a:spLocks noChangeArrowheads="1"/>
          </p:cNvSpPr>
          <p:nvPr/>
        </p:nvSpPr>
        <p:spPr bwMode="auto">
          <a:xfrm>
            <a:off x="466725" y="1555750"/>
            <a:ext cx="8532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Следовательно: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Линда снимается в кино и не живёт в Париже, а живёт в Чикаго.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887" name="Group 143"/>
          <p:cNvGraphicFramePr>
            <a:graphicFrameLocks noGrp="1"/>
          </p:cNvGraphicFramePr>
          <p:nvPr/>
        </p:nvGraphicFramePr>
        <p:xfrm>
          <a:off x="574675" y="3176588"/>
          <a:ext cx="8229600" cy="2392362"/>
        </p:xfrm>
        <a:graphic>
          <a:graphicData uri="http://schemas.openxmlformats.org/drawingml/2006/table">
            <a:tbl>
              <a:tblPr/>
              <a:tblGrid>
                <a:gridCol w="1485900"/>
                <a:gridCol w="865188"/>
                <a:gridCol w="1176337"/>
                <a:gridCol w="1174750"/>
                <a:gridCol w="1176338"/>
                <a:gridCol w="1174750"/>
                <a:gridCol w="1176337"/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девушки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Чикаго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Джуди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32" name="Text Box 188"/>
          <p:cNvSpPr txBox="1">
            <a:spLocks noChangeArrowheads="1"/>
          </p:cNvSpPr>
          <p:nvPr/>
        </p:nvSpPr>
        <p:spPr bwMode="auto">
          <a:xfrm>
            <a:off x="466725" y="1555750"/>
            <a:ext cx="8532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Следовательно: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Джуди живёт в Риме и занимается пением. Айрис живёт в Париже и занимается балетом.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94" grpId="0"/>
      <p:bldP spid="31794" grpId="1"/>
      <p:bldP spid="31886" grpId="0"/>
      <p:bldP spid="31886" grpId="1"/>
      <p:bldP spid="319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Задача № 3</a:t>
            </a:r>
          </a:p>
        </p:txBody>
      </p:sp>
      <p:graphicFrame>
        <p:nvGraphicFramePr>
          <p:cNvPr id="20556" name="Group 76"/>
          <p:cNvGraphicFramePr>
            <a:graphicFrameLocks noGrp="1"/>
          </p:cNvGraphicFramePr>
          <p:nvPr>
            <p:ph idx="4294967295"/>
          </p:nvPr>
        </p:nvGraphicFramePr>
        <p:xfrm>
          <a:off x="57626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56515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Город/увлечение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девушки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Джуди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Айрис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Чикаго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Увлечение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0" y="0"/>
            <a:ext cx="82089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Вычислительные таблицы</a:t>
            </a:r>
          </a:p>
        </p:txBody>
      </p:sp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82438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Вычислительными будем называть такие таблицы, в которых значения некоторых свойств вычисляются с использованием значений других свойств из этой же таблицы.  </a:t>
            </a:r>
          </a:p>
          <a:p>
            <a:pPr indent="266700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Вычислительная таблица может содержать итоговую строку (графу). Итоговая строка (графа) имеет заголовок «Итого» или «Всего». </a:t>
            </a:r>
          </a:p>
          <a:p>
            <a:pPr indent="266700"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ячейках итоговой строки (графы) размещают суммы чисел из соответствующих граф (строк). Важно, чтобы эти суммы имели смысл.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Пример 1</a:t>
            </a:r>
          </a:p>
        </p:txBody>
      </p:sp>
      <p:graphicFrame>
        <p:nvGraphicFramePr>
          <p:cNvPr id="12369" name="Group 81"/>
          <p:cNvGraphicFramePr>
            <a:graphicFrameLocks noGrp="1"/>
          </p:cNvGraphicFramePr>
          <p:nvPr>
            <p:ph idx="4294967295"/>
          </p:nvPr>
        </p:nvGraphicFramePr>
        <p:xfrm>
          <a:off x="611188" y="1557338"/>
          <a:ext cx="8229600" cy="4008437"/>
        </p:xfrm>
        <a:graphic>
          <a:graphicData uri="http://schemas.openxmlformats.org/drawingml/2006/table">
            <a:tbl>
              <a:tblPr/>
              <a:tblGrid>
                <a:gridCol w="3609975"/>
                <a:gridCol w="1404937"/>
                <a:gridCol w="1655763"/>
                <a:gridCol w="15589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Тетрадь, 12 л., клетка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Тетрадь, 12 л., линейка, косая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Альбом для рисования, 8 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Карандаши цветные «Зарница», 6 шт.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Авторучка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Карандаш простой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Цветная бумага, 8 цв.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90" name="Text Box 82"/>
          <p:cNvSpPr txBox="1">
            <a:spLocks noChangeArrowheads="1"/>
          </p:cNvSpPr>
          <p:nvPr/>
        </p:nvSpPr>
        <p:spPr bwMode="auto">
          <a:xfrm>
            <a:off x="395288" y="5805488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Эта таблица относится к типу ОС. Значения в графе «стоимость» вычислены по формуле: цена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количество.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Пример 2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052513"/>
            <a:ext cx="896461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Собираясь на пляж, весёлые человечки решили запастись прохладительными напитками.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Незнайка взял с собой 2 литра кваса, 1 л газировки и 1 л малинового сиропа, Пончик - 3 л газировки и 2 л малинового сиропа, Торопыжка - 2 л газировки,        доктор Пилюлькин - 1 л кваса и 1 л касторки.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литров напитков каждого вида взяли все человечки вместе?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всего литров напитков взял с собой каждый из человечков?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всего литров напитков взяли все человечки вместе?</a:t>
            </a:r>
          </a:p>
          <a:p>
            <a:pPr indent="182563" algn="just">
              <a:lnSpc>
                <a:spcPct val="8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Представим имеющуюся информацию о парах объектов классов «человечек» - «напиток» в таблице типа ООО. В этом случае свойством пары объектов будет количество (в литрах) напитка, запасённого человечком.</a:t>
            </a:r>
          </a:p>
        </p:txBody>
      </p:sp>
      <p:graphicFrame>
        <p:nvGraphicFramePr>
          <p:cNvPr id="13400" name="Group 88"/>
          <p:cNvGraphicFramePr>
            <a:graphicFrameLocks noGrp="1"/>
          </p:cNvGraphicFramePr>
          <p:nvPr>
            <p:ph idx="4294967295"/>
          </p:nvPr>
        </p:nvGraphicFramePr>
        <p:xfrm>
          <a:off x="503238" y="4041775"/>
          <a:ext cx="8229600" cy="2638425"/>
        </p:xfrm>
        <a:graphic>
          <a:graphicData uri="http://schemas.openxmlformats.org/drawingml/2006/table">
            <a:tbl>
              <a:tblPr/>
              <a:tblGrid>
                <a:gridCol w="1547812"/>
                <a:gridCol w="1195388"/>
                <a:gridCol w="1371600"/>
                <a:gridCol w="1371600"/>
                <a:gridCol w="1371600"/>
                <a:gridCol w="1371600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Напиток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Человечки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Незнайка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Пончик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Торопыжка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Пилюлькин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Квас,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Газировка,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Сироп,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Касторка,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Пример 3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052513"/>
            <a:ext cx="896461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Известно, что 1 литр кваса в Цветочном городе стоит 1 монету, 1 л газировки – 3 монеты, 1 л малинового сиропа – 6 монет, 1 л касторки – 2 монеты.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монет истратил на покупку напитков каждый человечек?</a:t>
            </a:r>
            <a:r>
              <a:rPr lang="ru-RU"/>
              <a:t> 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монет затрачено на покупку напитков каждого вида?</a:t>
            </a: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потрачено денег всеми человечками вместе?</a:t>
            </a:r>
          </a:p>
          <a:p>
            <a:pPr indent="182563" algn="just">
              <a:lnSpc>
                <a:spcPct val="8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82563" algn="just">
              <a:lnSpc>
                <a:spcPct val="8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Появилось дополнительное свойство «цена», которое характеризует не пару объектов, а относится к одному объекту этой пары. Можно построить таблицу типа ОСО.</a:t>
            </a:r>
          </a:p>
        </p:txBody>
      </p:sp>
      <p:graphicFrame>
        <p:nvGraphicFramePr>
          <p:cNvPr id="14576" name="Group 240"/>
          <p:cNvGraphicFramePr>
            <a:graphicFrameLocks noGrp="1"/>
          </p:cNvGraphicFramePr>
          <p:nvPr>
            <p:ph idx="4294967295"/>
          </p:nvPr>
        </p:nvGraphicFramePr>
        <p:xfrm>
          <a:off x="179388" y="3249613"/>
          <a:ext cx="8785225" cy="3232150"/>
        </p:xfrm>
        <a:graphic>
          <a:graphicData uri="http://schemas.openxmlformats.org/drawingml/2006/table">
            <a:tbl>
              <a:tblPr/>
              <a:tblGrid>
                <a:gridCol w="1331912"/>
                <a:gridCol w="684213"/>
                <a:gridCol w="684212"/>
                <a:gridCol w="720725"/>
                <a:gridCol w="647700"/>
                <a:gridCol w="719138"/>
                <a:gridCol w="649287"/>
                <a:gridCol w="684213"/>
                <a:gridCol w="611187"/>
                <a:gridCol w="684213"/>
                <a:gridCol w="647700"/>
                <a:gridCol w="720725"/>
              </a:tblGrid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Напиток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Незнайка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Пончик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Торопыжкин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Пилюлькин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Ст-ть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Ст-ть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Ст-ть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Ст-ть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Ст-ть мон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Квас,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Газировка,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Сироп,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Касторка, 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55650" y="188913"/>
            <a:ext cx="7772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Самое главное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4613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/>
              <a:t> </a:t>
            </a:r>
            <a:r>
              <a:rPr lang="ru-RU" sz="28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Вычислительными будем называть такие таблицы, в которых значения некоторых свойств вычисляются с использованием значений других свойств из этой же таблицы.</a:t>
            </a:r>
          </a:p>
          <a:p>
            <a:pPr indent="266700" algn="just">
              <a:spcBef>
                <a:spcPct val="50000"/>
              </a:spcBef>
            </a:pPr>
            <a:r>
              <a:rPr lang="ru-RU" sz="28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Вычислительная таблица может содержать итоговую строку (графу). Итоговая строка (графа) имеет заголовок «Итого» или «Всего».</a:t>
            </a:r>
          </a:p>
          <a:p>
            <a:pPr indent="266700" algn="just">
              <a:spcBef>
                <a:spcPct val="50000"/>
              </a:spcBef>
            </a:pPr>
            <a:r>
              <a:rPr lang="ru-RU" sz="28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ячейках итоговой строки (графы) размещают суммы чисел из соответствующих граф (строк). Важно, чтобы эти суммы имели смысл.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0066"/>
                </a:solidFill>
              </a:rPr>
              <a:t>Практическая работа 7</a:t>
            </a:r>
          </a:p>
        </p:txBody>
      </p:sp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287338" y="1304925"/>
            <a:ext cx="86772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Задание 1. Клумбы </a:t>
            </a:r>
          </a:p>
          <a:p>
            <a:pPr indent="1825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 помощью таблицы решим следующую задачу. </a:t>
            </a:r>
          </a:p>
          <a:p>
            <a:pPr indent="1825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На  школьном  дворе  разбивают  5  клумб  треугольной  формы.  Первая  клумба представляет  собой  равносторонний  треугольник  со  сторонами  5,  5  и  7  метров.  Вторая клумба  имеет форму прямоугольного треугольника, еѐ стороны 3, 4 и 5 метров. Стороны третьей  клумбы  равны  4,  3  и  3  метра.  Четвертная  клумба  представляет  собой равносторонний  треугольник,  длина  стороны  которого  равна  4  метрам.  Стороны  пятой клумбы равны 7, 5 и 7 метров. </a:t>
            </a:r>
          </a:p>
          <a:p>
            <a:pPr indent="1825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Сколько провода нужно для обозначения границ каждой из этих клумб? </a:t>
            </a:r>
          </a:p>
          <a:p>
            <a:pPr indent="182563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Хватит ли 50 м провода, чтобы  обозначить на земле границы  всех клумб?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5"/>
          <p:cNvSpPr txBox="1">
            <a:spLocks noChangeArrowheads="1"/>
          </p:cNvSpPr>
          <p:nvPr/>
        </p:nvSpPr>
        <p:spPr bwMode="auto">
          <a:xfrm>
            <a:off x="503238" y="620713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Составьте таблицу: </a:t>
            </a: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ph idx="4294967295"/>
          </p:nvPr>
        </p:nvGraphicFramePr>
        <p:xfrm>
          <a:off x="358775" y="1844675"/>
          <a:ext cx="8229600" cy="32067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Клумба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1,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2,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3,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Периметр, 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5"/>
          <p:cNvSpPr txBox="1">
            <a:spLocks noChangeArrowheads="1"/>
          </p:cNvSpPr>
          <p:nvPr/>
        </p:nvSpPr>
        <p:spPr bwMode="auto">
          <a:xfrm>
            <a:off x="503238" y="620713"/>
            <a:ext cx="687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Занесите в таблицу данные из условия задачи:</a:t>
            </a:r>
            <a:r>
              <a:rPr lang="ru-RU"/>
              <a:t> </a:t>
            </a:r>
          </a:p>
        </p:txBody>
      </p:sp>
      <p:graphicFrame>
        <p:nvGraphicFramePr>
          <p:cNvPr id="17473" name="Group 65"/>
          <p:cNvGraphicFramePr>
            <a:graphicFrameLocks noGrp="1"/>
          </p:cNvGraphicFramePr>
          <p:nvPr/>
        </p:nvGraphicFramePr>
        <p:xfrm>
          <a:off x="431800" y="1304925"/>
          <a:ext cx="8229600" cy="32067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Клумба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1,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1,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Сторона 1,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Периметр, 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4" name="Text Box 67"/>
          <p:cNvSpPr txBox="1">
            <a:spLocks noChangeArrowheads="1"/>
          </p:cNvSpPr>
          <p:nvPr/>
        </p:nvSpPr>
        <p:spPr bwMode="auto">
          <a:xfrm>
            <a:off x="431800" y="46894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Выполните п.п. 3,  4 и 5 задания 1 практической работы 7.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Информационная модель </a:t>
            </a:r>
            <a:r>
              <a:rPr lang="ru-RU" smtClean="0">
                <a:solidFill>
                  <a:schemeClr val="accent2"/>
                </a:solidFill>
              </a:rPr>
              <a:t>-</a:t>
            </a:r>
            <a:endParaRPr lang="ru-RU" smtClean="0"/>
          </a:p>
        </p:txBody>
      </p:sp>
      <p:graphicFrame>
        <p:nvGraphicFramePr>
          <p:cNvPr id="38916" name="Organization Chart 4"/>
          <p:cNvGraphicFramePr>
            <a:graphicFrameLocks/>
          </p:cNvGraphicFramePr>
          <p:nvPr>
            <p:ph sz="quarter" idx="3"/>
          </p:nvPr>
        </p:nvGraphicFramePr>
        <p:xfrm>
          <a:off x="322263" y="2090738"/>
          <a:ext cx="8497887" cy="4057650"/>
        </p:xfrm>
        <a:graphic>
          <a:graphicData uri="http://schemas.openxmlformats.org/drawingml/2006/compatibility">
            <com:legacyDrawing xmlns:com="http://schemas.openxmlformats.org/drawingml/2006/compatibility" spid="_x0000_s3891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89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66"/>
                </a:solidFill>
              </a:rPr>
              <a:t>Домашнее задание</a:t>
            </a:r>
          </a:p>
        </p:txBody>
      </p:sp>
      <p:pic>
        <p:nvPicPr>
          <p:cNvPr id="72706" name="Picture 3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4121150"/>
            <a:ext cx="20685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116013" y="1844675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2.7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(стр. 75 - 78)</a:t>
            </a:r>
          </a:p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(№2) (с.186) в тетради.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rgbClr val="990000"/>
                </a:solidFill>
              </a:rPr>
              <a:t>Образные модели</a:t>
            </a:r>
          </a:p>
        </p:txBody>
      </p:sp>
      <p:pic>
        <p:nvPicPr>
          <p:cNvPr id="2" name="Picture 3" descr="IMG_091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687638"/>
            <a:ext cx="5116512" cy="3836987"/>
          </a:xfrm>
        </p:spPr>
      </p:pic>
      <p:pic>
        <p:nvPicPr>
          <p:cNvPr id="39939" name="Picture 4" descr="j008401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241550"/>
            <a:ext cx="3322638" cy="2122488"/>
          </a:xfrm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Образные модели представляют собой зрительные образы объектов, зафиксированные на каком-либо носителе информации.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r>
              <a:rPr lang="ru-RU" smtClean="0"/>
              <a:t>Знаковые модели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Знаковые информационные модели  строятся с использованием различных языков (знаковых систем).</a:t>
            </a:r>
          </a:p>
        </p:txBody>
      </p:sp>
      <p:pic>
        <p:nvPicPr>
          <p:cNvPr id="2" name="ImgPreview" descr="Имя файла: j0387693.jpg&#10;Ключевые слова: геометрия, круги, математика ...&#10;Размер файла: 27 КБ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53365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Оптическая детская мышка &quot;Панда&quot;,109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365625"/>
            <a:ext cx="1692275" cy="1692275"/>
          </a:xfrm>
          <a:prstGeom prst="rect">
            <a:avLst/>
          </a:prstGeom>
          <a:noFill/>
          <a:ln w="38100" algn="ctr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916113"/>
            <a:ext cx="2087562" cy="4657725"/>
          </a:xfrm>
          <a:prstGeom prst="rect">
            <a:avLst/>
          </a:prstGeom>
          <a:noFill/>
          <a:ln w="38100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042988" y="2795588"/>
            <a:ext cx="1944687" cy="1439862"/>
          </a:xfrm>
          <a:prstGeom prst="rect">
            <a:avLst/>
          </a:prstGeom>
          <a:noFill/>
          <a:ln w="38100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rgbClr val="990000"/>
                </a:solidFill>
              </a:rPr>
              <a:t>Смешанные модели</a:t>
            </a:r>
          </a:p>
        </p:txBody>
      </p:sp>
      <p:sp>
        <p:nvSpPr>
          <p:cNvPr id="41994" name="Rectangle 5"/>
          <p:cNvSpPr>
            <a:spLocks noChangeArrowheads="1"/>
          </p:cNvSpPr>
          <p:nvPr/>
        </p:nvSpPr>
        <p:spPr bwMode="auto">
          <a:xfrm>
            <a:off x="2386013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995" name="Rectangle 6"/>
          <p:cNvSpPr>
            <a:spLocks noChangeArrowheads="1"/>
          </p:cNvSpPr>
          <p:nvPr/>
        </p:nvSpPr>
        <p:spPr bwMode="auto">
          <a:xfrm>
            <a:off x="2843213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996" name="Rectangle 7"/>
          <p:cNvSpPr>
            <a:spLocks noChangeArrowheads="1"/>
          </p:cNvSpPr>
          <p:nvPr/>
        </p:nvSpPr>
        <p:spPr bwMode="auto">
          <a:xfrm>
            <a:off x="4191000" y="12192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ph idx="1"/>
          </p:nvPr>
        </p:nvGraphicFramePr>
        <p:xfrm>
          <a:off x="250825" y="1196975"/>
          <a:ext cx="5588000" cy="3287713"/>
        </p:xfrm>
        <a:graphic>
          <a:graphicData uri="http://schemas.openxmlformats.org/presentationml/2006/ole">
            <p:oleObj spid="_x0000_s41992" r:id="rId3" imgW="4695825" imgH="2762250" progId="Excel.Chart.8">
              <p:embed/>
            </p:oleObj>
          </a:graphicData>
        </a:graphic>
      </p:graphicFrame>
      <p:pic>
        <p:nvPicPr>
          <p:cNvPr id="41997" name="Picture 9" descr="http://www.borodino.ru/images/shema/shema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635375" y="3284538"/>
            <a:ext cx="4295775" cy="3070225"/>
          </a:xfrm>
          <a:prstGeom prst="rect">
            <a:avLst/>
          </a:prstGeom>
          <a:noFill/>
          <a:ln w="38100">
            <a:solidFill>
              <a:srgbClr val="FFB895"/>
            </a:solidFill>
            <a:miter lim="800000"/>
            <a:headEnd/>
            <a:tailEnd/>
          </a:ln>
        </p:spPr>
      </p:pic>
      <p:pic>
        <p:nvPicPr>
          <p:cNvPr id="419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365625"/>
            <a:ext cx="1995488" cy="20145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7451725" cy="503237"/>
          </a:xfrm>
        </p:spPr>
        <p:txBody>
          <a:bodyPr/>
          <a:lstStyle/>
          <a:p>
            <a:r>
              <a:rPr lang="ru-RU" sz="3600" smtClean="0"/>
              <a:t>Таблицы составляют для описания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631237" cy="863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ряда объектов, обладающих одинаковыми наборами свойств</a:t>
            </a:r>
          </a:p>
          <a:p>
            <a:pPr marL="0" indent="0">
              <a:lnSpc>
                <a:spcPct val="90000"/>
              </a:lnSpc>
            </a:pPr>
            <a:endParaRPr lang="ru-RU" b="1" smtClean="0">
              <a:solidFill>
                <a:schemeClr val="hlink"/>
              </a:solidFill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50825" y="652462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43012" name="Picture 5" descr="j04151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2636838"/>
            <a:ext cx="1770063" cy="273526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43013" name="Picture 6" descr="j041301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20938"/>
            <a:ext cx="27209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39750" y="58420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Укажите объекты и одинаковые свойства объектов</a:t>
            </a:r>
            <a:endParaRPr lang="ru-RU" sz="2400">
              <a:solidFill>
                <a:schemeClr val="hlink"/>
              </a:solidFill>
              <a:sym typeface="Wingdings 2" pitchFamily="18" charset="2"/>
            </a:endParaRPr>
          </a:p>
        </p:txBody>
      </p:sp>
      <p:grpSp>
        <p:nvGrpSpPr>
          <p:cNvPr id="43015" name="Group 8"/>
          <p:cNvGrpSpPr>
            <a:grpSpLocks/>
          </p:cNvGrpSpPr>
          <p:nvPr/>
        </p:nvGrpSpPr>
        <p:grpSpPr bwMode="auto">
          <a:xfrm>
            <a:off x="6659563" y="2636838"/>
            <a:ext cx="1668462" cy="2760662"/>
            <a:chOff x="4195" y="1661"/>
            <a:chExt cx="1051" cy="1739"/>
          </a:xfrm>
        </p:grpSpPr>
        <p:pic>
          <p:nvPicPr>
            <p:cNvPr id="43016" name="Picture 9" descr="60"/>
            <p:cNvPicPr>
              <a:picLocks noChangeAspect="1" noChangeArrowheads="1"/>
            </p:cNvPicPr>
            <p:nvPr/>
          </p:nvPicPr>
          <p:blipFill>
            <a:blip r:embed="rId5"/>
            <a:srcRect l="11328" t="-2344" r="52873" b="35245"/>
            <a:stretch>
              <a:fillRect/>
            </a:stretch>
          </p:blipFill>
          <p:spPr bwMode="auto">
            <a:xfrm>
              <a:off x="4195" y="1661"/>
              <a:ext cx="10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Rectangle 10"/>
            <p:cNvSpPr>
              <a:spLocks noChangeArrowheads="1"/>
            </p:cNvSpPr>
            <p:nvPr/>
          </p:nvSpPr>
          <p:spPr bwMode="auto">
            <a:xfrm>
              <a:off x="4195" y="1722"/>
              <a:ext cx="1044" cy="1678"/>
            </a:xfrm>
            <a:prstGeom prst="rect">
              <a:avLst/>
            </a:prstGeom>
            <a:noFill/>
            <a:ln w="381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952625"/>
            <a:ext cx="8270875" cy="4114800"/>
          </a:xfrm>
        </p:spPr>
        <p:txBody>
          <a:bodyPr/>
          <a:lstStyle/>
          <a:p>
            <a:pPr marL="0" indent="365125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В Испании </a:t>
            </a:r>
            <a:r>
              <a:rPr lang="ru-RU" sz="2800" smtClean="0"/>
              <a:t>национальной одеждой женщины является пышное платье с воланами </a:t>
            </a:r>
            <a:r>
              <a:rPr lang="en-US" sz="2800" smtClean="0"/>
              <a:t>Bata de cola</a:t>
            </a:r>
            <a:r>
              <a:rPr lang="ru-RU" sz="2800" smtClean="0"/>
              <a:t>, головным убором - мантилья или кофья-де-папос,  инструментом - гитара и кастаньеты.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В России </a:t>
            </a:r>
            <a:r>
              <a:rPr lang="ru-RU" sz="2800" smtClean="0"/>
              <a:t>национальная одежда женщины – сарафан, кокошник или платок. Инструменты - балалайка и гармошка.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В Индии </a:t>
            </a:r>
            <a:r>
              <a:rPr lang="ru-RU" sz="2800" smtClean="0"/>
              <a:t>женщины носят сари, чоли, дупатту, а национальным инструментом является ситар.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chemeClr val="hlink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87338" y="225425"/>
            <a:ext cx="8229600" cy="1143000"/>
          </a:xfrm>
        </p:spPr>
        <p:txBody>
          <a:bodyPr/>
          <a:lstStyle/>
          <a:p>
            <a:r>
              <a:rPr lang="ru-RU" sz="4800" smtClean="0"/>
              <a:t>Национальный костюм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2" name="Group 34"/>
          <p:cNvGraphicFramePr>
            <a:graphicFrameLocks noGrp="1"/>
          </p:cNvGraphicFramePr>
          <p:nvPr>
            <p:ph sz="half" idx="2"/>
          </p:nvPr>
        </p:nvGraphicFramePr>
        <p:xfrm>
          <a:off x="468313" y="1854200"/>
          <a:ext cx="8280400" cy="2787650"/>
        </p:xfrm>
        <a:graphic>
          <a:graphicData uri="http://schemas.openxmlformats.org/drawingml/2006/table">
            <a:tbl>
              <a:tblPr/>
              <a:tblGrid>
                <a:gridCol w="1593850"/>
                <a:gridCol w="2005012"/>
                <a:gridCol w="2665413"/>
                <a:gridCol w="20161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 платья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Головной убор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Инструмент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Платье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Bata de cola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Мантилья,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кофья-де-папос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Гитара,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кастаньеты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Сарафан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Кокошник, платок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Балалайка,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гармошка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Сари, чоли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Дупатта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Ситар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32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Национальный костюм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1564</Words>
  <Application>Microsoft Office PowerPoint</Application>
  <PresentationFormat>Экран (4:3)</PresentationFormat>
  <Paragraphs>723</Paragraphs>
  <Slides>30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Tahoma</vt:lpstr>
      <vt:lpstr>Wingdings 2</vt:lpstr>
      <vt:lpstr>Symbol</vt:lpstr>
      <vt:lpstr>Оформление по умолчанию</vt:lpstr>
      <vt:lpstr>Диаграмма Microsoft Excel</vt:lpstr>
      <vt:lpstr>Слайд 1</vt:lpstr>
      <vt:lpstr>Слайд 2</vt:lpstr>
      <vt:lpstr>Информационная модель -</vt:lpstr>
      <vt:lpstr>Образные модели</vt:lpstr>
      <vt:lpstr>Знаковые модели</vt:lpstr>
      <vt:lpstr>Смешанные модели</vt:lpstr>
      <vt:lpstr>Таблицы составляют для описания</vt:lpstr>
      <vt:lpstr>Национальный костюм</vt:lpstr>
      <vt:lpstr>Национальный костюм</vt:lpstr>
      <vt:lpstr>Правила заполнения таблицы</vt:lpstr>
      <vt:lpstr>Слайд 11</vt:lpstr>
      <vt:lpstr>Таблица типа «объекты-свойства»</vt:lpstr>
      <vt:lpstr>Таблица типа  «объекты-объекты-один»</vt:lpstr>
      <vt:lpstr>Таблица типа  «Объекты-объекты-несколько»</vt:lpstr>
      <vt:lpstr>Таблица типа  «объекты-свойства-объекты»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122</dc:creator>
  <cp:lastModifiedBy>Юлия</cp:lastModifiedBy>
  <cp:revision>19</cp:revision>
  <dcterms:created xsi:type="dcterms:W3CDTF">2011-01-15T18:39:41Z</dcterms:created>
  <dcterms:modified xsi:type="dcterms:W3CDTF">2014-01-08T16:42:40Z</dcterms:modified>
</cp:coreProperties>
</file>