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7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92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9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0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3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94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74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8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20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50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75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6567-8F43-4371-94C2-9220F4D99EB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F105-011B-44BC-AD13-E5C747348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03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216" y="1268760"/>
            <a:ext cx="850956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и компьютерная программа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9834" y="4293096"/>
            <a:ext cx="2317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класс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168" y="4149080"/>
            <a:ext cx="3229665" cy="2368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509121"/>
            <a:ext cx="2367442" cy="2008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01" y="692696"/>
            <a:ext cx="1653429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8652" y="781657"/>
            <a:ext cx="1488183" cy="14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00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Компьютерная программа 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алгоритм, записанный на одном из языков программирования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27" y="2199640"/>
            <a:ext cx="4464496" cy="4464496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755023" y="2492896"/>
            <a:ext cx="3993441" cy="3672408"/>
          </a:xfrm>
          <a:prstGeom prst="wedgeRoundRectCallout">
            <a:avLst>
              <a:gd name="adj1" fmla="val -94614"/>
              <a:gd name="adj2" fmla="val -604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094" y="2986634"/>
            <a:ext cx="1707649" cy="16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17684"/>
            <a:ext cx="1421847" cy="23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094" y="5085184"/>
            <a:ext cx="1805464" cy="798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653136"/>
            <a:ext cx="1484151" cy="13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0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Компьютерные программы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1268760"/>
            <a:ext cx="3744416" cy="5256584"/>
          </a:xfrm>
          <a:prstGeom prst="wedgeRectCallout">
            <a:avLst>
              <a:gd name="adj1" fmla="val 49221"/>
              <a:gd name="adj2" fmla="val -5799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788024" y="1268760"/>
            <a:ext cx="3744416" cy="5256584"/>
          </a:xfrm>
          <a:prstGeom prst="wedgeRectCallout">
            <a:avLst>
              <a:gd name="adj1" fmla="val -50681"/>
              <a:gd name="adj2" fmla="val -5764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863" y="1412776"/>
            <a:ext cx="396044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Программы, с помощью которых управляют мини-компьютером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628219"/>
            <a:ext cx="374441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Программы, с помощью которых управляют роботом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2518" y="3228658"/>
            <a:ext cx="20265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Системные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5216" y="3068960"/>
            <a:ext cx="17500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«Погрози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пальцем»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086" y="4366327"/>
            <a:ext cx="1987663" cy="19909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201" y="4211353"/>
            <a:ext cx="2278062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461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 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любой объект, в который встроен мини-компьютер для автоматического управления им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20888"/>
            <a:ext cx="2232248" cy="4092455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211960" y="2348880"/>
            <a:ext cx="2952328" cy="684076"/>
          </a:xfrm>
          <a:prstGeom prst="wedgeRoundRectCallout">
            <a:avLst>
              <a:gd name="adj1" fmla="val -101861"/>
              <a:gd name="adj2" fmla="val 18064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Звуковые данные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184119" y="3429000"/>
            <a:ext cx="2016224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779912" y="4475162"/>
            <a:ext cx="1440160" cy="684076"/>
          </a:xfrm>
          <a:prstGeom prst="wedgeRoundRectCallout">
            <a:avLst>
              <a:gd name="adj1" fmla="val -100610"/>
              <a:gd name="adj2" fmla="val -6374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Речь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660232" y="5013176"/>
            <a:ext cx="1440160" cy="684076"/>
          </a:xfrm>
          <a:prstGeom prst="wedgeRoundRectCallout">
            <a:avLst>
              <a:gd name="adj1" fmla="val -315460"/>
              <a:gd name="adj2" fmla="val -25952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Музыка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572000" y="5679508"/>
            <a:ext cx="1440160" cy="684076"/>
          </a:xfrm>
          <a:prstGeom prst="wedgeRoundRectCallout">
            <a:avLst>
              <a:gd name="adj1" fmla="val -192963"/>
              <a:gd name="adj2" fmla="val -20686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Песни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3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 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выполнять какие-либо действия, если в него встроен компьютер, в памяти которого хранятся данные и специальные алгоритмы в виде программ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561014"/>
            <a:ext cx="1584176" cy="2904323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300192" y="3843408"/>
            <a:ext cx="2520280" cy="684076"/>
          </a:xfrm>
          <a:prstGeom prst="wedgeRoundRectCallout">
            <a:avLst>
              <a:gd name="adj1" fmla="val -96648"/>
              <a:gd name="adj2" fmla="val -448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Поворачивается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4797152"/>
            <a:ext cx="2664295" cy="684076"/>
          </a:xfrm>
          <a:prstGeom prst="wedgeRoundRectCallout">
            <a:avLst>
              <a:gd name="adj1" fmla="val -79636"/>
              <a:gd name="adj2" fmla="val -502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Поднимает руку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331640" y="3861048"/>
            <a:ext cx="1440160" cy="684076"/>
          </a:xfrm>
          <a:prstGeom prst="wedgeRoundRectCallout">
            <a:avLst>
              <a:gd name="adj1" fmla="val 133481"/>
              <a:gd name="adj2" fmla="val -380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Говорит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043608" y="4797152"/>
            <a:ext cx="1440160" cy="684076"/>
          </a:xfrm>
          <a:prstGeom prst="wedgeRoundRectCallout">
            <a:avLst>
              <a:gd name="adj1" fmla="val 133481"/>
              <a:gd name="adj2" fmla="val -380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Шагает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325177" y="5661248"/>
            <a:ext cx="1440160" cy="684076"/>
          </a:xfrm>
          <a:prstGeom prst="wedgeRoundRectCallout">
            <a:avLst>
              <a:gd name="adj1" fmla="val 133481"/>
              <a:gd name="adj2" fmla="val -380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Мигает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516216" y="5781261"/>
            <a:ext cx="1728192" cy="684076"/>
          </a:xfrm>
          <a:prstGeom prst="wedgeRoundRectCallout">
            <a:avLst>
              <a:gd name="adj1" fmla="val -132676"/>
              <a:gd name="adj2" fmla="val -1015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Поёт 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44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Устройства для исполнения алгоритма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004048" y="1818533"/>
            <a:ext cx="3456384" cy="4080748"/>
          </a:xfrm>
          <a:prstGeom prst="wedgeRoundRectCallout">
            <a:avLst>
              <a:gd name="adj1" fmla="val -66410"/>
              <a:gd name="adj2" fmla="val -698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83568" y="1844824"/>
            <a:ext cx="3456384" cy="4080748"/>
          </a:xfrm>
          <a:prstGeom prst="wedgeRoundRectCallout">
            <a:avLst>
              <a:gd name="adj1" fmla="val 50368"/>
              <a:gd name="adj2" fmla="val -719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602" y="1976705"/>
            <a:ext cx="2757616" cy="27576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9964"/>
            <a:ext cx="2857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81381" y="5218022"/>
            <a:ext cx="2060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процессор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46653" y="4752270"/>
            <a:ext cx="23455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внутренняя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28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Языки программирования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59" y="1412776"/>
            <a:ext cx="4633104" cy="4633104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191240" y="1101036"/>
            <a:ext cx="4485216" cy="5256584"/>
          </a:xfrm>
          <a:prstGeom prst="wedgeRoundRectCallout">
            <a:avLst>
              <a:gd name="adj1" fmla="val -83512"/>
              <a:gd name="adj2" fmla="val 152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Program </a:t>
            </a:r>
            <a:r>
              <a:rPr lang="en-US" sz="3600" dirty="0" err="1" smtClean="0">
                <a:solidFill>
                  <a:schemeClr val="tx1"/>
                </a:solidFill>
              </a:rPr>
              <a:t>Chislo</a:t>
            </a:r>
            <a:r>
              <a:rPr lang="en-US" sz="3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Var</a:t>
            </a:r>
            <a:r>
              <a:rPr lang="en-US" sz="3600" dirty="0" smtClean="0">
                <a:solidFill>
                  <a:schemeClr val="tx1"/>
                </a:solidFill>
              </a:rPr>
              <a:t> X: Integer;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Begin</a:t>
            </a: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Readln</a:t>
            </a:r>
            <a:r>
              <a:rPr lang="en-US" sz="3600" dirty="0" smtClean="0">
                <a:solidFill>
                  <a:schemeClr val="tx1"/>
                </a:solidFill>
              </a:rPr>
              <a:t>(X);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  If X MOD 2 = 0      </a:t>
            </a: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Then </a:t>
            </a:r>
            <a:r>
              <a:rPr lang="en-US" sz="3600" dirty="0" err="1" smtClean="0">
                <a:solidFill>
                  <a:schemeClr val="tx1"/>
                </a:solidFill>
              </a:rPr>
              <a:t>Writeln</a:t>
            </a:r>
            <a:r>
              <a:rPr lang="en-US" sz="3600" dirty="0" smtClean="0">
                <a:solidFill>
                  <a:schemeClr val="tx1"/>
                </a:solidFill>
              </a:rPr>
              <a:t> (‘</a:t>
            </a:r>
            <a:r>
              <a:rPr lang="ru-RU" sz="3600" dirty="0" smtClean="0">
                <a:solidFill>
                  <a:schemeClr val="tx1"/>
                </a:solidFill>
              </a:rPr>
              <a:t>Да</a:t>
            </a:r>
            <a:r>
              <a:rPr lang="en-US" sz="3600" dirty="0" smtClean="0">
                <a:solidFill>
                  <a:schemeClr val="tx1"/>
                </a:solidFill>
              </a:rPr>
              <a:t>’)  </a:t>
            </a: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Else </a:t>
            </a:r>
            <a:r>
              <a:rPr lang="en-US" sz="3600" dirty="0" err="1" smtClean="0">
                <a:solidFill>
                  <a:schemeClr val="tx1"/>
                </a:solidFill>
              </a:rPr>
              <a:t>Writeln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en-US" sz="3600" dirty="0" smtClean="0">
                <a:solidFill>
                  <a:schemeClr val="tx1"/>
                </a:solidFill>
              </a:rPr>
              <a:t>‘</a:t>
            </a:r>
            <a:r>
              <a:rPr lang="ru-RU" sz="3600" dirty="0" smtClean="0">
                <a:solidFill>
                  <a:schemeClr val="tx1"/>
                </a:solidFill>
              </a:rPr>
              <a:t>Нет</a:t>
            </a:r>
            <a:r>
              <a:rPr lang="en-US" sz="3600" dirty="0" smtClean="0">
                <a:solidFill>
                  <a:schemeClr val="tx1"/>
                </a:solidFill>
              </a:rPr>
              <a:t>’</a:t>
            </a:r>
            <a:r>
              <a:rPr lang="ru-RU" sz="3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End.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01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4914"/>
            <a:ext cx="877403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отличается исполнитель-человек от исполнителя-компьютера?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Может ли компьютер обрабатывать данные, если в его памяти нет программ?</a:t>
            </a:r>
          </a:p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такое компьютерная программа?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Благодаря каким устройствам компьютер может исполнять программы и обрабатывать данные?</a:t>
            </a:r>
          </a:p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Исполнит ли компьютер программу, написанную на естественном русском языке? Почему?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804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F2F2F"/>
      </a:dk1>
      <a:lt1>
        <a:sysClr val="window" lastClr="AAAAA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182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Марат&amp;Вера</dc:creator>
  <cp:lastModifiedBy>Elli 2.0 special for GeniEwgen)</cp:lastModifiedBy>
  <cp:revision>9</cp:revision>
  <dcterms:created xsi:type="dcterms:W3CDTF">2011-08-07T20:31:51Z</dcterms:created>
  <dcterms:modified xsi:type="dcterms:W3CDTF">2014-01-12T11:47:29Z</dcterms:modified>
</cp:coreProperties>
</file>