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57" r:id="rId21"/>
    <p:sldId id="258" r:id="rId22"/>
    <p:sldId id="294" r:id="rId23"/>
    <p:sldId id="259" r:id="rId24"/>
    <p:sldId id="261" r:id="rId25"/>
    <p:sldId id="260" r:id="rId26"/>
    <p:sldId id="26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7" r:id="rId44"/>
    <p:sldId id="305" r:id="rId45"/>
    <p:sldId id="306" r:id="rId46"/>
    <p:sldId id="308" r:id="rId47"/>
    <p:sldId id="309" r:id="rId48"/>
    <p:sldId id="310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13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3" d="100"/>
          <a:sy n="83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5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9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7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0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7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9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://commons.wikimedia.org/wiki/File:Hilbert_curve.png?uselang=ru" TargetMode="Externa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http://upload.wikimedia.org/wikipedia/commons/thumb/5/56/Mandelset_hires.png/300px-Mandelset_hires.png" TargetMode="External"/><Relationship Id="rId7" Type="http://schemas.openxmlformats.org/officeDocument/2006/relationships/image" Target="http://upload.wikimedia.org/wikipedia/commons/0/0a/Fractal_newton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http://upload.wikimedia.org/wikipedia/commons/thumb/2/28/Fractal_julia.png/220px-Fractal_julia.png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&#1087;&#1088;&#1086;&#1075;&#1088;&#1072;&#1084;&#1084;&#1099;/Apophysis206_3Dhack.exe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152" y="2132856"/>
            <a:ext cx="7704856" cy="1615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ru-RU" sz="11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Фракталы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420" y="45811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Выполнил ученик 8 класса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Серпокрылов Артём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838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  <a:r>
              <a:rPr lang="ru-RU" sz="2400" b="1" dirty="0" err="1">
                <a:solidFill>
                  <a:srgbClr val="002060"/>
                </a:solidFill>
              </a:rPr>
              <a:t>Поливянская</a:t>
            </a:r>
            <a:r>
              <a:rPr lang="ru-RU" sz="2400" b="1" dirty="0">
                <a:solidFill>
                  <a:srgbClr val="002060"/>
                </a:solidFill>
              </a:rPr>
              <a:t> средняя общеобразовательная школа №29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имени Героя Социалистического труда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Владимира Сергеевича </a:t>
            </a:r>
            <a:r>
              <a:rPr lang="ru-RU" sz="2400" b="1" dirty="0" err="1">
                <a:solidFill>
                  <a:srgbClr val="002060"/>
                </a:solidFill>
              </a:rPr>
              <a:t>Погорельцева</a:t>
            </a:r>
            <a:r>
              <a:rPr lang="ru-RU" sz="2400" b="1" dirty="0">
                <a:solidFill>
                  <a:srgbClr val="002060"/>
                </a:solidFill>
              </a:rPr>
              <a:t>        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Песчанокопский</a:t>
            </a:r>
            <a:r>
              <a:rPr lang="ru-RU" sz="2400" b="1" dirty="0">
                <a:solidFill>
                  <a:srgbClr val="002060"/>
                </a:solidFill>
              </a:rPr>
              <a:t> район Ростовская область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учное общество\Конференция_2013\рис_презент_сжатые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7735"/>
            <a:ext cx="9142814" cy="70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472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Снежинка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учное общество\Конференция_2013\рис_презент_сжатые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2"/>
            <a:ext cx="9144000" cy="693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Земная атмосфера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учное общество\Конференция_2013\рис_презент_сжатые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80" y="61010"/>
            <a:ext cx="9230380" cy="69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55892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Разряд молнии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учное общество\Конференция_2013\рис_презент_сжатые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30"/>
            <a:ext cx="9054737" cy="682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80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Береговая линия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учное общество\Конференция_2013\рис_презент_сжатые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Болото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учное общество\Конференция_2013\рис_презент_сжатые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9" cy="68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98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Горная система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учное общество\Конференция_2013\рис_презент_сжатые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9492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Горный хребет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учное общество\Конференция_2013\рис_презент_сжатые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61"/>
            <a:ext cx="9144000" cy="68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1319"/>
            <a:ext cx="5868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Сталактиты и сталагмиты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учное общество\Конференция_2013\рис_презент_сжатые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17623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F1731"/>
                </a:solidFill>
              </a:rPr>
              <a:t>Трещины в земле</a:t>
            </a:r>
            <a:endParaRPr lang="ru-RU" sz="6000" b="1" dirty="0">
              <a:solidFill>
                <a:srgbClr val="CF17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учное общество\Конференция_2013\рис_презент_сжатые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74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570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Лёгочная система человека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877272"/>
            <a:ext cx="5828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Лист папоротника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0"/>
            <a:ext cx="9132570" cy="68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показать как фракталы проникают в различные научные области;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429" y="1410355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Задачи: 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   изучить историю возникновения и развития фрактальной геометрии;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  исследовать области применения </a:t>
            </a:r>
            <a:r>
              <a:rPr lang="ru-RU" sz="3200" b="1" dirty="0" smtClean="0">
                <a:solidFill>
                  <a:srgbClr val="002060"/>
                </a:solidFill>
              </a:rPr>
              <a:t>фракталов;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выяснить</a:t>
            </a:r>
            <a:r>
              <a:rPr lang="ru-RU" sz="3200" b="1" dirty="0" smtClean="0">
                <a:solidFill>
                  <a:srgbClr val="002060"/>
                </a:solidFill>
              </a:rPr>
              <a:t>, какие программные средства существуют для построения фракталов;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   освоить какую- либо  программу, с помощью которой самому смоделировать фракталы.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nionesquereality.files.wordpress.com/2010/10/benoit_mandelbrot_mg_1804.jp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1880"/>
            <a:ext cx="3595035" cy="45808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20072" y="4411073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1977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38" y="486916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Фрактал </a:t>
            </a:r>
            <a:r>
              <a:rPr lang="ru-RU" sz="2800" b="1" dirty="0">
                <a:solidFill>
                  <a:srgbClr val="002060"/>
                </a:solidFill>
              </a:rPr>
              <a:t>– это структура состоящая из </a:t>
            </a:r>
            <a:r>
              <a:rPr lang="ru-RU" sz="2800" b="1" dirty="0" smtClean="0">
                <a:solidFill>
                  <a:srgbClr val="002060"/>
                </a:solidFill>
              </a:rPr>
              <a:t>частей, </a:t>
            </a:r>
            <a:r>
              <a:rPr lang="ru-RU" sz="2800" b="1" dirty="0">
                <a:solidFill>
                  <a:srgbClr val="002060"/>
                </a:solidFill>
              </a:rPr>
              <a:t>которые в каком-то смысле подобны </a:t>
            </a:r>
            <a:r>
              <a:rPr lang="ru-RU" sz="2800" b="1" dirty="0" smtClean="0">
                <a:solidFill>
                  <a:srgbClr val="002060"/>
                </a:solidFill>
              </a:rPr>
              <a:t>целому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Б.Мандельброт</a:t>
            </a:r>
            <a:r>
              <a:rPr lang="ru-RU" sz="2800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</a:rPr>
              <a:t>Fractus</a:t>
            </a:r>
            <a:r>
              <a:rPr lang="en-US" sz="2800" b="1" dirty="0" smtClean="0">
                <a:solidFill>
                  <a:srgbClr val="002060"/>
                </a:solidFill>
              </a:rPr>
              <a:t>” – </a:t>
            </a:r>
            <a:r>
              <a:rPr lang="ru-RU" sz="2800" b="1" dirty="0" smtClean="0">
                <a:solidFill>
                  <a:srgbClr val="002060"/>
                </a:solidFill>
              </a:rPr>
              <a:t>лат. – </a:t>
            </a:r>
            <a:r>
              <a:rPr lang="en-US" sz="2800" b="1" dirty="0" smtClean="0">
                <a:solidFill>
                  <a:srgbClr val="002060"/>
                </a:solidFill>
              </a:rPr>
              <a:t>“</a:t>
            </a:r>
            <a:r>
              <a:rPr lang="ru-RU" sz="2800" b="1" dirty="0" err="1" smtClean="0">
                <a:solidFill>
                  <a:srgbClr val="002060"/>
                </a:solidFill>
              </a:rPr>
              <a:t>сломаный</a:t>
            </a:r>
            <a:r>
              <a:rPr lang="ru-RU" sz="2800" b="1" dirty="0" smtClean="0">
                <a:solidFill>
                  <a:srgbClr val="002060"/>
                </a:solidFill>
              </a:rPr>
              <a:t>, разбитый</a:t>
            </a:r>
            <a:r>
              <a:rPr lang="en-US" sz="2800" b="1" dirty="0" smtClean="0">
                <a:solidFill>
                  <a:srgbClr val="002060"/>
                </a:solidFill>
              </a:rPr>
              <a:t>”.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D:\Научное общество\Конференция_2013\рис_презент_сжатые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406"/>
            <a:ext cx="3817689" cy="43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925" y="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Самоподобие</a:t>
            </a:r>
            <a:r>
              <a:rPr lang="ru-RU" sz="3600" b="1" dirty="0" smtClean="0">
                <a:solidFill>
                  <a:srgbClr val="C00000"/>
                </a:solidFill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</a:rPr>
              <a:t>основная характеристика фракталов.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D:\Научное общество\Конференция_2013\рис_презент_сжатые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3" y="1302068"/>
            <a:ext cx="3058863" cy="26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Научное общество\Конференция_2013\рис_презент_сжатые\Рисунок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3" y="4221088"/>
            <a:ext cx="3070225" cy="26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Научное общество\Конференция_2013\рис_презент_сжатые\Рисунок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933"/>
            <a:ext cx="3136550" cy="26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Научное общество\Конференция_2013\рис_презент_сжатые\Рисунок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9344"/>
            <a:ext cx="3136550" cy="26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63007" y="1438619"/>
            <a:ext cx="242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Фракталы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1142976" y="2071675"/>
            <a:ext cx="6858000" cy="2869888"/>
            <a:chOff x="2362" y="8865"/>
            <a:chExt cx="7200" cy="2414"/>
          </a:xfrm>
        </p:grpSpPr>
        <p:sp>
          <p:nvSpPr>
            <p:cNvPr id="30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62" y="8865"/>
              <a:ext cx="7200" cy="96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 flipH="1">
              <a:off x="3622" y="9035"/>
              <a:ext cx="1200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6362" y="9105"/>
              <a:ext cx="2624" cy="2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5487" y="8985"/>
              <a:ext cx="0" cy="13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32858" y="2841000"/>
            <a:ext cx="2842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Геометрические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70" y="0"/>
            <a:ext cx="914427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Классификация фракталов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3844" y="3945270"/>
            <a:ext cx="307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Алгебраические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548" y="4972526"/>
            <a:ext cx="321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Стохастические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45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Геометрические фракталы.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618" y="2878638"/>
            <a:ext cx="2131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Треугольник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Серпинского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4" descr="http://upload.wikimedia.org/wikipedia/commons/thumb/b/b7/SierpinskiTriangle.PNG/220px-Sierpinski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8" y="937879"/>
            <a:ext cx="2238375" cy="18954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75382" y="2837634"/>
            <a:ext cx="2000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убка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Менгера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Рисунок 7" descr="http://upload.wikimedia.org/wikipedia/commons/thumb/2/2d/Menger-Schwamm-6-iterations.jpg/220px-Menger-Schwamm-6-iter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056" y="1071729"/>
            <a:ext cx="1762125" cy="17621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ривая Ко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646" y="892280"/>
            <a:ext cx="4143404" cy="12173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02840" y="2310134"/>
            <a:ext cx="220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Кривая Коха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16" descr="http://upload.wikimedia.org/wikipedia/commons/thumb/3/3a/Hilbert_curve.png/350px-Hilbert_curv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60964"/>
            <a:ext cx="3714744" cy="23958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15054" y="6164519"/>
            <a:ext cx="241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Кривая Пеано.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33894"/>
            <a:ext cx="2998713" cy="25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3285" y="6156765"/>
            <a:ext cx="262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Кривая </a:t>
            </a:r>
            <a:r>
              <a:rPr lang="ru-RU" sz="2400" b="1" dirty="0" smtClean="0">
                <a:solidFill>
                  <a:srgbClr val="002060"/>
                </a:solidFill>
              </a:rPr>
              <a:t>дракона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Алгебраические  фракталы.</a:t>
            </a:r>
          </a:p>
        </p:txBody>
      </p:sp>
      <p:pic>
        <p:nvPicPr>
          <p:cNvPr id="3075" name="Picture 3" descr="http://upload.wikimedia.org/wikipedia/commons/thumb/5/56/Mandelset_hires.png/300px-Mandelset_hire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59832" y="861773"/>
            <a:ext cx="2548682" cy="2061434"/>
          </a:xfrm>
          <a:prstGeom prst="rect">
            <a:avLst/>
          </a:prstGeom>
          <a:noFill/>
        </p:spPr>
      </p:pic>
      <p:pic>
        <p:nvPicPr>
          <p:cNvPr id="3074" name="Picture 2" descr="http://upload.wikimedia.org/wikipedia/commons/thumb/2/28/Fractal_julia.png/220px-Fractal_julia.pn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115736" y="861774"/>
            <a:ext cx="2581933" cy="2627230"/>
          </a:xfrm>
          <a:prstGeom prst="rect">
            <a:avLst/>
          </a:prstGeom>
          <a:noFill/>
        </p:spPr>
      </p:pic>
      <p:pic>
        <p:nvPicPr>
          <p:cNvPr id="3073" name="Picture 1" descr="http://upload.wikimedia.org/wikipedia/commons/0/0a/Fractal_newton.pn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-1" y="861773"/>
            <a:ext cx="2542977" cy="2627231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028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43314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Бассейн Ньютона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504" y="282576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Множество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Мандельброта</a:t>
            </a:r>
          </a:p>
          <a:p>
            <a:r>
              <a:rPr lang="ru-RU" sz="2400" b="1" i="1" dirty="0" err="1"/>
              <a:t>f</a:t>
            </a:r>
            <a:r>
              <a:rPr lang="ru-RU" sz="2400" b="1" i="1" baseline="-25000" dirty="0" err="1"/>
              <a:t>c</a:t>
            </a:r>
            <a:r>
              <a:rPr lang="ru-RU" sz="2400" b="1" dirty="0"/>
              <a:t>(</a:t>
            </a:r>
            <a:r>
              <a:rPr lang="ru-RU" sz="2400" b="1" i="1" dirty="0"/>
              <a:t>z</a:t>
            </a:r>
            <a:r>
              <a:rPr lang="ru-RU" sz="2400" b="1" dirty="0"/>
              <a:t>) = </a:t>
            </a:r>
            <a:r>
              <a:rPr lang="ru-RU" sz="2400" b="1" i="1" dirty="0"/>
              <a:t>z</a:t>
            </a:r>
            <a:r>
              <a:rPr lang="ru-RU" sz="2400" b="1" baseline="30000" dirty="0"/>
              <a:t>2</a:t>
            </a:r>
            <a:r>
              <a:rPr lang="ru-RU" sz="2400" b="1" dirty="0"/>
              <a:t> + </a:t>
            </a:r>
            <a:r>
              <a:rPr lang="ru-RU" sz="2400" b="1" i="1" dirty="0"/>
              <a:t>с</a:t>
            </a:r>
            <a:r>
              <a:rPr lang="ru-RU" sz="2400" b="1" dirty="0"/>
              <a:t>, где </a:t>
            </a:r>
            <a:r>
              <a:rPr lang="ru-RU" sz="2400" b="1" i="1" dirty="0"/>
              <a:t>c</a:t>
            </a:r>
            <a:r>
              <a:rPr lang="ru-RU" sz="2400" b="1" dirty="0"/>
              <a:t> — комплексное </a:t>
            </a:r>
            <a:r>
              <a:rPr lang="ru-RU" sz="2400" b="1" dirty="0" smtClean="0"/>
              <a:t>число.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48900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Множество Жюлиа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Fractal_biomorp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1" y="4653136"/>
            <a:ext cx="6741804" cy="14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0778" y="6245203"/>
            <a:ext cx="607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Биоморфы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8306" name="AutoShape 2" descr="p(z)=z^3-1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учное общество\Конференция_2013\рис_презент_сжатые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50937"/>
            <a:ext cx="9026517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31" y="-2731"/>
            <a:ext cx="9119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Стохастические фракталы.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3" descr="mhtml:file://C:\Documents%20and%20Settings\Администратор\Рабочий%20стол\научное%20общество\Фракталы%20в%20геологии%20-%20Мескалиновые%20фракталы.mht!http://m-rush.ru/images/thumbnails/images/zoo_pic/fractalgeology/02-285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3861049"/>
            <a:ext cx="2714625" cy="291122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5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2388" y="891319"/>
            <a:ext cx="2255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Физика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104" y="4222767"/>
            <a:ext cx="2503662" cy="24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586" y="767096"/>
            <a:ext cx="1866180" cy="17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7459" y="1545111"/>
            <a:ext cx="914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Фрактальные  антенны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Моделирование турбулентности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Моделирование языков пламени и формы облаков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Разработка структуры пористых материалов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 др.</a:t>
            </a:r>
          </a:p>
        </p:txBody>
      </p:sp>
      <p:pic>
        <p:nvPicPr>
          <p:cNvPr id="24578" name="Picture 2" descr="J:\Исследовательская работа\Apophysis-130416-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11" y="4142464"/>
            <a:ext cx="2853457" cy="27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Научное общество\Конференция_2013\рис_презент_сжатые\Рисунок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2464"/>
            <a:ext cx="27146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963" y="891320"/>
            <a:ext cx="2888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Биология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459" y="1702053"/>
            <a:ext cx="914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</a:rPr>
              <a:t>оделирование популяций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Растения, деревья, цветы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Планктон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Коралловые рифы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 др.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470111" cy="242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 descr="http://upload.wikimedia.org/wikipedia/commons/8/83/Socotra_drag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574" y="3590958"/>
            <a:ext cx="4768426" cy="3267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5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7928" y="1131888"/>
            <a:ext cx="2835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Медицина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459" y="2015235"/>
            <a:ext cx="9143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Анализ кардиограмм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Исследование </a:t>
            </a:r>
            <a:r>
              <a:rPr lang="ru-RU" sz="2800" b="1" dirty="0" smtClean="0">
                <a:solidFill>
                  <a:srgbClr val="002060"/>
                </a:solidFill>
              </a:rPr>
              <a:t>кровеносной системы человека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Исследование внутренних органов человека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 др.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40"/>
            <a:ext cx="1524000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 descr="http://www.likar.info/pictures/questions/201102/3332f047f33ceede873386318969ab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683521"/>
            <a:ext cx="4929190" cy="2174479"/>
          </a:xfrm>
          <a:prstGeom prst="rect">
            <a:avLst/>
          </a:prstGeom>
          <a:noFill/>
        </p:spPr>
      </p:pic>
      <p:pic>
        <p:nvPicPr>
          <p:cNvPr id="94212" name="Picture 4" descr="http://stat8.blog.ru/lr/0a2ee8664078fb9c54613f7f5af67f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929066"/>
            <a:ext cx="2357454" cy="2928934"/>
          </a:xfrm>
          <a:prstGeom prst="rect">
            <a:avLst/>
          </a:prstGeom>
          <a:noFill/>
        </p:spPr>
      </p:pic>
      <p:pic>
        <p:nvPicPr>
          <p:cNvPr id="94213" name="p761309602" descr="7613096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1624017" cy="15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0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958" y="6150114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Росток папоротника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Научное общество\Конференция_2013\рис_презент_сжатые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" y="-171400"/>
            <a:ext cx="9116596" cy="70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7928" y="1131888"/>
            <a:ext cx="2939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Экономика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" y="2348880"/>
            <a:ext cx="914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Исследование поведения цен на рынках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Построение моделей рынка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7928" y="1131888"/>
            <a:ext cx="2588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География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9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Моделирование топографических профилей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нализ потока воздушных масс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319669"/>
            <a:ext cx="3610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Информатика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9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2060"/>
                </a:solidFill>
              </a:rPr>
              <a:t>Фрактальное сжатие данных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939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4391" y="620688"/>
            <a:ext cx="3135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Литература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" y="1196752"/>
            <a:ext cx="9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Фрактальная структура произведений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8152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«Книга тысячи и одной ночи»;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Я.Потоцкий</a:t>
            </a:r>
            <a:r>
              <a:rPr lang="ru-RU" sz="2800" b="1" dirty="0">
                <a:solidFill>
                  <a:srgbClr val="002060"/>
                </a:solidFill>
              </a:rPr>
              <a:t> «Рукопись, найденная в </a:t>
            </a:r>
            <a:r>
              <a:rPr lang="ru-RU" sz="2800" b="1" dirty="0" err="1">
                <a:solidFill>
                  <a:srgbClr val="002060"/>
                </a:solidFill>
              </a:rPr>
              <a:t>Сарагоссе</a:t>
            </a:r>
            <a:r>
              <a:rPr lang="ru-RU" sz="2800" b="1" dirty="0">
                <a:solidFill>
                  <a:srgbClr val="002060"/>
                </a:solidFill>
              </a:rPr>
              <a:t>»;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«Притча о философе»;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У. Эко «Имя розы»;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Х. Л. Борхес «В кругу развалин»;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Х. </a:t>
            </a:r>
            <a:r>
              <a:rPr lang="ru-RU" sz="2800" b="1" dirty="0" err="1">
                <a:solidFill>
                  <a:srgbClr val="002060"/>
                </a:solidFill>
              </a:rPr>
              <a:t>Кортасар</a:t>
            </a:r>
            <a:r>
              <a:rPr lang="ru-RU" sz="2800" b="1" dirty="0">
                <a:solidFill>
                  <a:srgbClr val="002060"/>
                </a:solidFill>
              </a:rPr>
              <a:t> «Жёлтый цветок»;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Ж. </a:t>
            </a:r>
            <a:r>
              <a:rPr lang="ru-RU" sz="2800" b="1" dirty="0" err="1">
                <a:solidFill>
                  <a:srgbClr val="002060"/>
                </a:solidFill>
              </a:rPr>
              <a:t>Перек</a:t>
            </a:r>
            <a:r>
              <a:rPr lang="ru-RU" sz="2800" b="1" dirty="0">
                <a:solidFill>
                  <a:srgbClr val="002060"/>
                </a:solidFill>
              </a:rPr>
              <a:t> «Кунсткамера»;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«У попа была собака, он ее любил»;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«Спляшем ,Пегги, спляшем»;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«Дом, который построил Джек».</a:t>
            </a:r>
          </a:p>
        </p:txBody>
      </p:sp>
    </p:spTree>
    <p:extLst>
      <p:ext uri="{BB962C8B-B14F-4D97-AF65-F5344CB8AC3E}">
        <p14:creationId xmlns:p14="http://schemas.microsoft.com/office/powerpoint/2010/main" val="33009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Применение фракталов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7928" y="692696"/>
            <a:ext cx="2163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Искусство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459" y="1196752"/>
            <a:ext cx="9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Фрактальные картины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Фрактальная музыка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Компьютерная графика</a:t>
            </a:r>
          </a:p>
        </p:txBody>
      </p:sp>
      <p:pic>
        <p:nvPicPr>
          <p:cNvPr id="1026" name="Picture 2" descr="C:\Documents and Settings\Администратор\Рабочий стол\цветы из фракталов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6" y="2871504"/>
            <a:ext cx="4167079" cy="46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Научное общество\Конференция_2013\рис_презент_сжатые\Рисунок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31" y="1484784"/>
            <a:ext cx="3786188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Научное общество\Конференция_2013\рис_презент_сжатые\Рисунок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81" y="4077072"/>
            <a:ext cx="378618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2"/>
            <a:ext cx="8892480" cy="60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60648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Мои фракталы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D:\Научное общество\Конференция_2013\сжатые_мои_фракталы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5322"/>
            <a:ext cx="7200000" cy="46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аучное общество\Конференция_2013\сжатые_мои_фракталы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0" y="638964"/>
            <a:ext cx="7200000" cy="53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учное общество\Конференция_2013\сжатые_мои_фракталы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000" cy="51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учное общество\Конференция_2013\сжатые_мои_фракталы\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000" cy="53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5661246"/>
            <a:ext cx="644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Дикая морковь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Научное общество\Конференция_2013\рис_презент_сжатые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аучное общество\Конференция_2013\сжатые_мои_фракталы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000" cy="58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аучное общество\Конференция_2013\сжатые_мои_фракталы\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00000" cy="55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Научное общество\Конференция_2013\сжатые_мои_фракталы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000" cy="58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аучное общество\Конференция_2013\сжатые_мои_фракталы\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5262"/>
            <a:ext cx="7200000" cy="53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аучное общество\Конференция_2013\сжатые_мои_фракталы\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2" y="764704"/>
            <a:ext cx="7200000" cy="53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аучное общество\Конференция_2013\сжатые_мои_фракталы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40" y="548680"/>
            <a:ext cx="4320480" cy="54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аучное общество\Конференция_2013\сжатые_мои_фракталы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000" cy="5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аучное общество\Конференция_2013\сжатые_мои_фракталы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88" y="620688"/>
            <a:ext cx="7200000" cy="59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аучное общество\Конференция_2013\сжатые_мои_фракталы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0465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Научное общество\Конференция_2013\сжатые_мои_фракталы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4" y="764704"/>
            <a:ext cx="7200000" cy="53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Научное общество\Конференция_2013\рис_презент_сжатые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0"/>
            <a:ext cx="9144000" cy="68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Ромашка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Научное общество\Конференция_2013\сжатые_мои_фракталы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6" y="692696"/>
            <a:ext cx="7200000" cy="53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Научное общество\Конференция_2013\сжатые_мои_фракталы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6" y="692696"/>
            <a:ext cx="7200000" cy="57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Научное общество\Конференция_2013\сжатые_мои_фракталы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77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Научное общество\Конференция_2013\сжатые_мои_фракталы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0020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Научное общество\Конференция_2013\сжатые_мои_фракталы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494"/>
            <a:ext cx="7200000" cy="65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Научное общество\Конференция_2013\сжатые_мои_фракталы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00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Научное общество\Конференция_2013\сжатые_мои_фракталы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926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Научное общество\Конференция_2013\сжатые_мои_фракталы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"/>
            <a:ext cx="9143999" cy="69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Научное общество\Конференция_2013\сжатые_мои_фракталы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587097" cy="64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Научное общество\Конференция_2013\сжатые_мои_фракталы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аучное общество\Конференция_2013\рис_презент_сжатые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Научное общество\Конференция_2013\сжатые_мои_фракталы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60640" cy="66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Научное общество\Конференция_2013\сжатые_мои_фракталы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60648"/>
            <a:ext cx="6312021" cy="61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Научное общество\Конференция_2013\сжатые_мои_фракталы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9468544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Научное общество\Конференция_2013\сжатые_мои_фракталы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7100272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Научное общество\Конференция_2013\сжатые_мои_фракталы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D:\Научное общество\Конференция_2013\сжатые_мои_фракталы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20" y="332656"/>
            <a:ext cx="6408713" cy="61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Научное общество\Конференция_2013\сжатые_мои_фракталы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76664" cy="60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71296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	</a:t>
            </a:r>
            <a:r>
              <a:rPr lang="ru-RU" sz="1600" b="1" dirty="0"/>
              <a:t>Бенуа Мандельброт «Фрактальная геометрия природы» - М.: Институт компьютерных </a:t>
            </a:r>
            <a:r>
              <a:rPr lang="ru-RU" sz="1600" b="1" dirty="0" smtClean="0"/>
              <a:t>    исследований</a:t>
            </a:r>
            <a:r>
              <a:rPr lang="ru-RU" sz="1600" b="1" dirty="0"/>
              <a:t>, 2002 г.</a:t>
            </a:r>
          </a:p>
          <a:p>
            <a:r>
              <a:rPr lang="ru-RU" sz="1600" b="1" dirty="0"/>
              <a:t>2.	Материалы сайта Википедия.</a:t>
            </a:r>
          </a:p>
          <a:p>
            <a:r>
              <a:rPr lang="ru-RU" sz="1600" b="1" dirty="0"/>
              <a:t>3.	</a:t>
            </a:r>
            <a:r>
              <a:rPr lang="ru-RU" sz="1600" b="1" dirty="0" err="1"/>
              <a:t>Азевич</a:t>
            </a:r>
            <a:r>
              <a:rPr lang="ru-RU" sz="1600" b="1" dirty="0"/>
              <a:t> А.И. Фракталы: геометрия и искусство/ Математика в школе, № 5. /, 2005.</a:t>
            </a:r>
          </a:p>
          <a:p>
            <a:r>
              <a:rPr lang="ru-RU" sz="1600" b="1" dirty="0"/>
              <a:t>4.	Волошинов А.В. Математика и искусство – М.: Просвещение, 2000.</a:t>
            </a:r>
          </a:p>
          <a:p>
            <a:r>
              <a:rPr lang="ru-RU" sz="1600" b="1" dirty="0"/>
              <a:t>5.	"Мир фракталов" Интернет-журнал о фракталах/ Май 2011 г/ http://fractalsreality.blogspot.com</a:t>
            </a:r>
          </a:p>
          <a:p>
            <a:r>
              <a:rPr lang="ru-RU" sz="1600" b="1" dirty="0"/>
              <a:t>6.	Документальный фильм BBC «Фракталы. Поиски новых размерностей» http://fractalsreality.blogspot.com </a:t>
            </a:r>
          </a:p>
          <a:p>
            <a:r>
              <a:rPr lang="ru-RU" sz="1600" b="1" dirty="0"/>
              <a:t>7.	Свободная научная энциклопедия на русском языке ВИКИНАУКА http://ru.science.wikia.com/wiki/Ru.science.wikia.com</a:t>
            </a:r>
          </a:p>
          <a:p>
            <a:r>
              <a:rPr lang="ru-RU" sz="1600" b="1" dirty="0"/>
              <a:t>8.	Обзор фрактальных программ/Вселенная фракталов/</a:t>
            </a:r>
            <a:r>
              <a:rPr lang="ru-RU" sz="1600" b="1" dirty="0" err="1"/>
              <a:t>ВсеЛенная</a:t>
            </a:r>
            <a:r>
              <a:rPr lang="ru-RU" sz="1600" b="1" dirty="0"/>
              <a:t> фракталов/ http://aquale.narod.ru/obzor_fraktalnih_programm/</a:t>
            </a:r>
          </a:p>
          <a:p>
            <a:r>
              <a:rPr lang="ru-RU" sz="1600" b="1" dirty="0"/>
              <a:t>9.	Медицинская справочная </a:t>
            </a:r>
            <a:r>
              <a:rPr lang="ru-RU" sz="1600" b="1" dirty="0" err="1"/>
              <a:t>гВладивостока</a:t>
            </a:r>
            <a:r>
              <a:rPr lang="ru-RU" sz="1600" b="1" dirty="0"/>
              <a:t>/http://www.vladdoctor.ru/</a:t>
            </a:r>
          </a:p>
          <a:p>
            <a:r>
              <a:rPr lang="ru-RU" sz="1600" b="1" dirty="0"/>
              <a:t>10.	Жизнь без болезней и лекарств/ http://www.komykak.ru/index.html.</a:t>
            </a:r>
          </a:p>
          <a:p>
            <a:r>
              <a:rPr lang="ru-RU" sz="1600" b="1" dirty="0"/>
              <a:t>11.	Программы для </a:t>
            </a:r>
            <a:r>
              <a:rPr lang="ru-RU" sz="1600" b="1" dirty="0" err="1"/>
              <a:t>генарации</a:t>
            </a:r>
            <a:r>
              <a:rPr lang="ru-RU" sz="1600" b="1" dirty="0"/>
              <a:t> фракталов/ http://fraktalz.narod.ru</a:t>
            </a:r>
          </a:p>
          <a:p>
            <a:r>
              <a:rPr lang="ru-RU" sz="1600" b="1" dirty="0"/>
              <a:t>12.	Журнал Компьютер Пресс. Обзор решений для генерации изображений на базе фракталов и аттракторов/http://www.compress.ru</a:t>
            </a:r>
          </a:p>
          <a:p>
            <a:r>
              <a:rPr lang="ru-RU" sz="1600" b="1" dirty="0"/>
              <a:t>13.	Фракталы от </a:t>
            </a:r>
            <a:r>
              <a:rPr lang="ru-RU" sz="1600" b="1" dirty="0" err="1"/>
              <a:t>Apophysis</a:t>
            </a:r>
            <a:r>
              <a:rPr lang="ru-RU" sz="1600" b="1" dirty="0"/>
              <a:t>/Уроки по программе / </a:t>
            </a:r>
            <a:r>
              <a:rPr lang="ru-RU" sz="1600" b="1" dirty="0" err="1"/>
              <a:t>Natalia</a:t>
            </a:r>
            <a:r>
              <a:rPr lang="ru-RU" sz="1600" b="1" dirty="0"/>
              <a:t> </a:t>
            </a:r>
            <a:r>
              <a:rPr lang="ru-RU" sz="1600" b="1" dirty="0" err="1"/>
              <a:t>Macheda</a:t>
            </a:r>
            <a:r>
              <a:rPr lang="ru-RU" sz="1600" b="1" dirty="0"/>
              <a:t>/http://apotut.blogspot.ru</a:t>
            </a:r>
          </a:p>
          <a:p>
            <a:r>
              <a:rPr lang="ru-RU" sz="1600" b="1" dirty="0"/>
              <a:t>14.	</a:t>
            </a:r>
            <a:r>
              <a:rPr lang="ru-RU" sz="1600" b="1" dirty="0" err="1"/>
              <a:t>Apophysis</a:t>
            </a:r>
            <a:r>
              <a:rPr lang="ru-RU" sz="1600" b="1" dirty="0"/>
              <a:t>/ http://www.apophysis.org/</a:t>
            </a:r>
          </a:p>
          <a:p>
            <a:r>
              <a:rPr lang="ru-RU" sz="1600" b="1" dirty="0"/>
              <a:t>15.	</a:t>
            </a:r>
            <a:r>
              <a:rPr lang="ru-RU" sz="1600" b="1" dirty="0" err="1"/>
              <a:t>SourceForge</a:t>
            </a:r>
            <a:r>
              <a:rPr lang="ru-RU" sz="1600" b="1" dirty="0"/>
              <a:t>/ http://sourceforge.net/projects/apophysis/files/ </a:t>
            </a:r>
          </a:p>
          <a:p>
            <a:r>
              <a:rPr lang="ru-RU" sz="1600" b="1" dirty="0"/>
              <a:t>16.	Сайт 3D </a:t>
            </a:r>
            <a:r>
              <a:rPr lang="ru-RU" sz="1600" b="1" dirty="0" err="1"/>
              <a:t>Fractal</a:t>
            </a:r>
            <a:r>
              <a:rPr lang="ru-RU" sz="1600" b="1" dirty="0"/>
              <a:t> http://3dfractal.ru/stati-o-fraktalah/31.html</a:t>
            </a:r>
          </a:p>
          <a:p>
            <a:r>
              <a:rPr lang="ru-RU" sz="1600" b="1" dirty="0"/>
              <a:t>17.	С. </a:t>
            </a:r>
            <a:r>
              <a:rPr lang="ru-RU" sz="1600" b="1" dirty="0" err="1"/>
              <a:t>Бернухов</a:t>
            </a:r>
            <a:r>
              <a:rPr lang="ru-RU" sz="1600" b="1" dirty="0"/>
              <a:t> «Фракталы Мандельброта»/ </a:t>
            </a:r>
            <a:r>
              <a:rPr lang="ru-RU" sz="1600" b="1" dirty="0" err="1"/>
              <a:t>Форекс</a:t>
            </a:r>
            <a:r>
              <a:rPr lang="ru-RU" sz="1600" b="1" dirty="0"/>
              <a:t>. Журнал для трейдеров/http://fortrader.ru</a:t>
            </a:r>
          </a:p>
          <a:p>
            <a:r>
              <a:rPr lang="ru-RU" sz="1600" b="1" dirty="0"/>
              <a:t>18.	 </a:t>
            </a:r>
            <a:r>
              <a:rPr lang="ru-RU" sz="1600" b="1" dirty="0" err="1"/>
              <a:t>Мескалиновые</a:t>
            </a:r>
            <a:r>
              <a:rPr lang="ru-RU" sz="1600" b="1" dirty="0"/>
              <a:t> фракталы/ Фрактальные структуры в геологии/http://m-rush.ru/</a:t>
            </a:r>
          </a:p>
          <a:p>
            <a:endParaRPr lang="ru-RU" sz="1600" b="1" dirty="0"/>
          </a:p>
          <a:p>
            <a:endParaRPr lang="ru-RU" sz="1400" b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25192"/>
            <a:ext cx="232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Источники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Научное общество\Конференция_2013\рис_презент_сжатые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34"/>
            <a:ext cx="9220200" cy="68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Морская раковина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учное общество\Конференция_2013\рис_презент_сжатые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23"/>
            <a:ext cx="9144000" cy="69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427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Колония бактерий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учное общество\Конференция_2013\рис_презент_сжатые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3171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Электрический разряд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324</Words>
  <Application>Microsoft Office PowerPoint</Application>
  <PresentationFormat>Экран (4:3)</PresentationFormat>
  <Paragraphs>131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фракталов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000</cp:lastModifiedBy>
  <cp:revision>186</cp:revision>
  <dcterms:created xsi:type="dcterms:W3CDTF">2013-04-16T07:32:10Z</dcterms:created>
  <dcterms:modified xsi:type="dcterms:W3CDTF">2013-11-02T18:20:06Z</dcterms:modified>
</cp:coreProperties>
</file>