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36D4-3E83-4145-862C-F267B2D85D78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10DA-F93C-49D4-A081-2DF31FFF4F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7875102" cy="861420"/>
          </a:xfrm>
        </p:spPr>
        <p:txBody>
          <a:bodyPr>
            <a:normAutofit fontScale="92500" lnSpcReduction="20000"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Посвящается открытию   XXII 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зимних Олимпийских игр</a:t>
            </a:r>
          </a:p>
          <a:p>
            <a:endParaRPr lang="ru-RU" dirty="0"/>
          </a:p>
        </p:txBody>
      </p:sp>
      <p:sp>
        <p:nvSpPr>
          <p:cNvPr id="4" name="Поле 1"/>
          <p:cNvSpPr txBox="1"/>
          <p:nvPr/>
        </p:nvSpPr>
        <p:spPr>
          <a:xfrm>
            <a:off x="792958" y="1700808"/>
            <a:ext cx="7416824" cy="32157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«Здоровые </a:t>
            </a:r>
            <a:r>
              <a:rPr lang="ru-RU" sz="5400" b="1" cap="all" dirty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cap="all" dirty="0" smtClean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5400" b="1" cap="all" dirty="0" smtClean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 smtClean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в </a:t>
            </a:r>
            <a:r>
              <a:rPr lang="ru-RU" sz="5400" b="1" cap="all" dirty="0" smtClean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    здоровой</a:t>
            </a:r>
            <a:endParaRPr lang="ru-RU" sz="5400" b="1" cap="all" dirty="0" smtClean="0">
              <a:ln w="9004" cap="flat" cmpd="sng" algn="ctr">
                <a:solidFill>
                  <a:schemeClr val="tx2"/>
                </a:solidFill>
                <a:prstDash val="solid"/>
                <a:round/>
              </a:ln>
              <a:solidFill>
                <a:schemeClr val="tx2"/>
              </a:solidFill>
              <a:effectLst>
                <a:reflection blurRad="12700" stA="28000" endPos="45000" dist="1003" dir="5400000" sy="-100000" algn="bl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cap="all" dirty="0" smtClean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5400" b="1" cap="all" dirty="0">
                <a:ln w="9004" cap="flat" cmpd="sng" algn="ctr">
                  <a:solidFill>
                    <a:schemeClr val="tx2"/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Calibri"/>
                <a:cs typeface="Times New Roman"/>
              </a:rPr>
              <a:t>семье»</a:t>
            </a:r>
            <a:endParaRPr lang="ru-RU" sz="5400" dirty="0">
              <a:ln w="9004" cap="flat" cmpd="sng" algn="ctr">
                <a:solidFill>
                  <a:schemeClr val="tx2"/>
                </a:solidFill>
                <a:prstDash val="solid"/>
                <a:round/>
              </a:ln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1607" y="655821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/>
                <a:ea typeface="Times New Roman"/>
              </a:rPr>
              <a:t>Всероссийский урок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863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889" y="175935"/>
            <a:ext cx="307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i="1" dirty="0" smtClean="0">
                <a:effectLst/>
                <a:latin typeface="Times New Roman"/>
                <a:ea typeface="Times New Roman"/>
              </a:rPr>
              <a:t>Талисманы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2963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Олимпийские 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игры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талисманы.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ownloads\ОЛИМПИАД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9" y="1770887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ОЛИМПИАДА\post-179035-1372012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0" y="4323126"/>
            <a:ext cx="33775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ОЛИМПИАДА\S1988-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61" y="3195603"/>
            <a:ext cx="2220645" cy="29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ОЛИМПИАДА\W2006-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50479"/>
            <a:ext cx="2457716" cy="24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ОЛИМПИАДА\uenlok_i_mandevil-1152x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91" y="2193390"/>
            <a:ext cx="2421002" cy="18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ОЛИМПИАДА\vfwd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205119"/>
            <a:ext cx="2035811" cy="18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ОЛИМПИАДА\s3img_12398122_84111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5935"/>
            <a:ext cx="1741243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ОЛИМПИАДА\1992_image6-e1344262219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641476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1\Downloads\ОЛИМПИАДА\W1984-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99" y="284001"/>
            <a:ext cx="2206181" cy="25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ОЛИМПИАДА\1447023_64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60648"/>
            <a:ext cx="2300405" cy="306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ownloads\ОЛИМПИАДА\452be206a8bad8f020d5625479004df5_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0759"/>
            <a:ext cx="2826709" cy="32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ownloads\ОЛИМПИАДА\488118_html_77c00bf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45" y="3449596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ownloads\ОЛИМПИАДА\montreal-beaver-40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09" y="5002087"/>
            <a:ext cx="2448272" cy="16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ОЛИМПИАДА\003x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18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wnloads\ОЛИМПИАДА\340x_custom_1274411219951_lilleh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0" y="3104390"/>
            <a:ext cx="30413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ownloads\ОЛИМПИАДА\1984_saraje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404"/>
            <a:ext cx="2705834" cy="29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ownloads\ОЛИМПИАДА\71350227_022811_1014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14" y="1685537"/>
            <a:ext cx="4906286" cy="48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ОЛИМПИАДА\1279534727_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3" y="3554065"/>
            <a:ext cx="2274636" cy="22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ownloads\ОЛИМПИАДА\KMO_117329_00426_1_t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039988" cy="25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ownloads\ОЛИМПИАДА\640x480_16I5qnqmDW16lLK8xvS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3787"/>
            <a:ext cx="2258853" cy="22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\Downloads\ОЛИМПИАДА\a9807aeceaaf5a8cbf02ff9af2477332_121375_2395_b_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0205"/>
            <a:ext cx="1233575" cy="25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1\Downloads\ОЛИМПИАДА\d962b54111f64f0c46fac16cba_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63" y="3981101"/>
            <a:ext cx="2334611" cy="25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898" y="188640"/>
            <a:ext cx="3130510" cy="924475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726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каком состоялись первые олимпийские игры?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7775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каком состоялись первые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641" y="2708920"/>
            <a:ext cx="6420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Кто является «отцом» олимпийские игры?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641" y="3429000"/>
            <a:ext cx="771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Кто является инициатором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 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01357"/>
            <a:ext cx="856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Чем отличаются олимпийские игры от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77492"/>
            <a:ext cx="653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символизируют 5 олимпийских колец?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296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каком году российские спортсмены впервые приняли</a:t>
            </a:r>
          </a:p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олимпийских играх?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75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Справочник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играм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"Сильные духом" (книга 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сборной России)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-"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олимпийский учебник" В.С. Родиченко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www.Olympic.org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www.Paralympic.org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www.Sochi2014.com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www.Vancouver2010.com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www.London2012.com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www.Olympic.ru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www.Paralymp.ru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ownloads\ОЛИМПИАДА\52e28daae898d7b4297871ac16827246_117022_2325_b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6192688" cy="62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8993" y="2251719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Болеем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наших!!!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4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836712"/>
            <a:ext cx="7883035" cy="5760640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Цели урока:</a:t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-  актуализация </a:t>
            </a:r>
            <a:r>
              <a:rPr lang="ru-RU" sz="2400" dirty="0">
                <a:latin typeface="Times New Roman"/>
                <a:ea typeface="Times New Roman"/>
              </a:rPr>
              <a:t>информации о XXII Олимпийских зимних играх и XI </a:t>
            </a:r>
            <a:r>
              <a:rPr lang="ru-RU" sz="2400" dirty="0" err="1">
                <a:latin typeface="Times New Roman"/>
                <a:ea typeface="Times New Roman"/>
              </a:rPr>
              <a:t>Паралимпийских</a:t>
            </a:r>
            <a:r>
              <a:rPr lang="ru-RU" sz="2400" dirty="0">
                <a:latin typeface="Times New Roman"/>
                <a:ea typeface="Times New Roman"/>
              </a:rPr>
              <a:t> зимних играх, имеющейся у школьников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- расширение </a:t>
            </a:r>
            <a:r>
              <a:rPr lang="ru-RU" sz="2400" dirty="0">
                <a:latin typeface="Times New Roman"/>
                <a:ea typeface="Times New Roman"/>
              </a:rPr>
              <a:t>представлений школьников о XXII Олимпийских зимних играх и XI </a:t>
            </a:r>
            <a:r>
              <a:rPr lang="ru-RU" sz="2400" dirty="0" err="1">
                <a:latin typeface="Times New Roman"/>
                <a:ea typeface="Times New Roman"/>
              </a:rPr>
              <a:t>Паралимпийских</a:t>
            </a:r>
            <a:r>
              <a:rPr lang="ru-RU" sz="2400" dirty="0">
                <a:latin typeface="Times New Roman"/>
                <a:ea typeface="Times New Roman"/>
              </a:rPr>
              <a:t> зимних играх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- включение </a:t>
            </a:r>
            <a:r>
              <a:rPr lang="ru-RU" sz="2400" dirty="0">
                <a:latin typeface="Times New Roman"/>
                <a:ea typeface="Times New Roman"/>
              </a:rPr>
              <a:t>школьников в активное освоение системы олимпийских и </a:t>
            </a:r>
            <a:r>
              <a:rPr lang="ru-RU" sz="2400" dirty="0" err="1">
                <a:latin typeface="Times New Roman"/>
                <a:ea typeface="Times New Roman"/>
              </a:rPr>
              <a:t>паралимпийских</a:t>
            </a:r>
            <a:r>
              <a:rPr lang="ru-RU" sz="2400" dirty="0">
                <a:latin typeface="Times New Roman"/>
                <a:ea typeface="Times New Roman"/>
              </a:rPr>
              <a:t> ценностей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- устойчивые </a:t>
            </a:r>
            <a:r>
              <a:rPr lang="ru-RU" sz="2400" dirty="0">
                <a:latin typeface="Times New Roman"/>
                <a:ea typeface="Times New Roman"/>
              </a:rPr>
              <a:t>знания и понимание школьниками ценностей Олимпийского и </a:t>
            </a:r>
            <a:r>
              <a:rPr lang="ru-RU" sz="2400" dirty="0" err="1">
                <a:latin typeface="Times New Roman"/>
                <a:ea typeface="Times New Roman"/>
              </a:rPr>
              <a:t>Паралимпийского</a:t>
            </a:r>
            <a:r>
              <a:rPr lang="ru-RU" sz="2400" dirty="0">
                <a:latin typeface="Times New Roman"/>
                <a:ea typeface="Times New Roman"/>
              </a:rPr>
              <a:t> движения.</a:t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43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тцом»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современных олимпиад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 праву считается Пьер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де Кубертен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 Он считал 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что мир должен объединиться единой идеей спортивного состязания, а молодежь не должна забывать о великой ценности здоровья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..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 его мнению, спорт должен стать частью образовательного процесса для каждого молодого человека, так же как наука, литература и искусство. Его цель состояла в том, чтобы культивировать гармоничное воспитание тела и ума. Олимпийские игры позволили Кубертену передать свои образовательные концепции международной общественности. 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Олимпийское движение придерживается принципов Кубертена. Сегодня с помощью образования Олимпизм стал универсальным учением, основанным на фундаментальных человеческих ценностях. </a:t>
            </a:r>
            <a:endParaRPr lang="ru-RU" sz="2000" b="1" i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1\Downloads\ОЛИМПИАДА\Coubertin1nachcoleri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9799"/>
            <a:ext cx="3070448" cy="43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wnloads\ОЛИМПИАДА\572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68" y="1988840"/>
            <a:ext cx="4338464" cy="32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37" y="1264418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844" y="30514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06551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443759"/>
            <a:ext cx="4518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0811" y="5443759"/>
            <a:ext cx="1836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Азия</a:t>
            </a:r>
            <a:r>
              <a:rPr lang="ru-RU" dirty="0"/>
              <a:t> 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83568" y="3214879"/>
            <a:ext cx="201622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2280081"/>
            <a:ext cx="0" cy="9347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34000" y="1264418"/>
            <a:ext cx="0" cy="115647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76822" y="1988840"/>
            <a:ext cx="0" cy="934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4077072"/>
            <a:ext cx="0" cy="11818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4328" y="4077072"/>
            <a:ext cx="0" cy="1181858"/>
          </a:xfrm>
          <a:prstGeom prst="line">
            <a:avLst/>
          </a:prstGeom>
          <a:ln w="38100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19672" y="4077072"/>
            <a:ext cx="171017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732240" y="2923638"/>
            <a:ext cx="114458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Прямая со стрелкой 8191"/>
          <p:cNvCxnSpPr/>
          <p:nvPr/>
        </p:nvCxnSpPr>
        <p:spPr>
          <a:xfrm flipH="1">
            <a:off x="6228184" y="4077072"/>
            <a:ext cx="1296144" cy="0"/>
          </a:xfrm>
          <a:prstGeom prst="straightConnector1">
            <a:avLst/>
          </a:prstGeom>
          <a:ln w="381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689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Олимпийского и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832" y="2179144"/>
            <a:ext cx="47013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</a:t>
            </a:r>
            <a:endParaRPr lang="ru-RU" sz="4800" b="1" cap="none" spc="0" dirty="0">
              <a:ln w="50800"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862" y="2199750"/>
            <a:ext cx="33893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endParaRPr lang="ru-RU" sz="4800" b="1" cap="none" spc="0" dirty="0">
              <a:ln w="50800"/>
              <a:solidFill>
                <a:srgbClr val="005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6862" y="3400673"/>
            <a:ext cx="34840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endParaRPr lang="ru-RU" sz="4800" b="1" cap="none" spc="0" dirty="0">
              <a:ln w="5080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42451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endParaRPr lang="ru-RU" sz="4800" b="1" cap="none" spc="0" dirty="0">
              <a:ln w="5080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922" y="3400673"/>
            <a:ext cx="3816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</a:t>
            </a:r>
            <a:endParaRPr lang="ru-RU" sz="4800" b="1" cap="none" spc="0" dirty="0">
              <a:ln w="5080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284" y="5589239"/>
            <a:ext cx="42451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5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</a:t>
            </a:r>
            <a:endParaRPr lang="ru-RU" sz="4800" b="1" cap="none" spc="0" dirty="0">
              <a:ln w="50800"/>
              <a:solidFill>
                <a:srgbClr val="005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3220" y="5589240"/>
            <a:ext cx="37444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Решимость</a:t>
            </a:r>
            <a:endParaRPr lang="ru-RU" sz="4800" b="1" cap="none" spc="0" dirty="0">
              <a:ln w="50800"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3220" y="4460095"/>
            <a:ext cx="4079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</a:t>
            </a:r>
            <a:endParaRPr lang="ru-RU" sz="4800" b="1" cap="none" spc="0" dirty="0">
              <a:ln w="5080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Вехи Олимпийского и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57401"/>
            <a:ext cx="79928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FFFF00"/>
                </a:solidFill>
              </a:rPr>
              <a:t>1894 г.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smtClean="0">
                <a:ln w="50800"/>
                <a:solidFill>
                  <a:srgbClr val="002060"/>
                </a:solidFill>
              </a:rPr>
              <a:t>– основание </a:t>
            </a:r>
            <a:r>
              <a:rPr lang="ru-RU" sz="3600" dirty="0" smtClean="0">
                <a:solidFill>
                  <a:srgbClr val="002060"/>
                </a:solidFill>
              </a:rPr>
              <a:t>Международного олимпийского комитета </a:t>
            </a:r>
            <a:r>
              <a:rPr lang="ru-RU" sz="3600" dirty="0" smtClean="0">
                <a:ln w="50800"/>
                <a:solidFill>
                  <a:srgbClr val="002060"/>
                </a:solidFill>
              </a:rPr>
              <a:t> </a:t>
            </a:r>
            <a:endParaRPr lang="ru-RU" sz="3600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52" y="3321858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FFFF00"/>
                </a:solidFill>
              </a:rPr>
              <a:t>1896 г. 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– </a:t>
            </a:r>
            <a:r>
              <a:rPr lang="ru-RU" sz="3600" dirty="0" smtClean="0">
                <a:ln w="50800"/>
                <a:solidFill>
                  <a:srgbClr val="002060"/>
                </a:solidFill>
              </a:rPr>
              <a:t>первые Игры в Афинах</a:t>
            </a:r>
            <a:endParaRPr lang="ru-RU" sz="3600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869" y="4540423"/>
            <a:ext cx="82962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FFFF00"/>
                </a:solidFill>
              </a:rPr>
              <a:t>1924 г.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smtClean="0">
                <a:ln w="50800"/>
                <a:solidFill>
                  <a:srgbClr val="002060"/>
                </a:solidFill>
              </a:rPr>
              <a:t>– первые Зимние игры в </a:t>
            </a:r>
            <a:r>
              <a:rPr lang="ru-RU" sz="3600" dirty="0" err="1" smtClean="0">
                <a:ln w="50800"/>
                <a:solidFill>
                  <a:srgbClr val="002060"/>
                </a:solidFill>
              </a:rPr>
              <a:t>Шамони</a:t>
            </a:r>
            <a:endParaRPr lang="ru-RU" sz="3600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9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331" y="404664"/>
            <a:ext cx="85611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г. -  Лондон- первое участие российских спортсменов </a:t>
            </a:r>
            <a:endParaRPr lang="ru-RU" sz="3200" b="1" cap="none" spc="0" dirty="0">
              <a:ln w="5080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668" y="1483270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Фигурист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Николай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Панин -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Коломенкин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стал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первым отечественным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олимпийским чемпионом</a:t>
            </a:r>
            <a:endParaRPr lang="ru-RU" sz="32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68" y="3072418"/>
            <a:ext cx="8208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1952 год – Хельсинки -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триумфальное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воз-вращение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принесло нам второе место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медалям</a:t>
            </a:r>
            <a:endParaRPr lang="ru-RU" sz="32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057" y="4805107"/>
            <a:ext cx="83968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год - 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России впервые приняла участие в Играх отдельно от бывших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-публик СССР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0697" y="2156663"/>
            <a:ext cx="3161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первые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на олимпийских спортивных сооружениях в Риме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8311" y="2152827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  год -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Сток-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Мандевильские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получили статус международных.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5796" y="260648"/>
            <a:ext cx="6012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врач Людвиг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Гуттманн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работающий в британском госпитале в Сток-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Мандевиле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организовал первые игры для людей с повреждениями опорно-двигательного аппарата –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Сток-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Мандевильские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для инвалидов». </a:t>
            </a:r>
          </a:p>
        </p:txBody>
      </p:sp>
      <p:pic>
        <p:nvPicPr>
          <p:cNvPr id="3074" name="Picture 2" descr="C:\Users\1\Downloads\ОЛИМПИАДА\gutt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116633"/>
            <a:ext cx="2268252" cy="30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115" y="3356992"/>
            <a:ext cx="8177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в Сеуле впервые после перерыва снова прошли в том же городе и на тех же сооружениях, на которых соревновались олимпийцы.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ермин 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игры» вошел в официальное употребление.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818" y="4719837"/>
            <a:ext cx="8200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- образован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29200"/>
            <a:ext cx="828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2000 года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Олимпийские игры проводятся одним и тем же организационным комитетом. Оргкомитет "Пекин 2008" был первым, который изначально занялся подготовкой Олимпийских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игр. </a:t>
            </a:r>
          </a:p>
        </p:txBody>
      </p:sp>
    </p:spTree>
    <p:extLst>
      <p:ext uri="{BB962C8B-B14F-4D97-AF65-F5344CB8AC3E}">
        <p14:creationId xmlns:p14="http://schemas.microsoft.com/office/powerpoint/2010/main" val="2808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ОЛИМПИАДА\02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84596"/>
            <a:ext cx="4751044" cy="26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ОЛИМПИАДА\paralympic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996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ОЛИМПИАДА\41fp120903a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48" y="404664"/>
            <a:ext cx="4355205" cy="28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ОЛИМПИАДА\120625142311142_GuttmannCelebration42240612.mainpicture_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" y="3225849"/>
            <a:ext cx="3553755" cy="33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232</TotalTime>
  <Words>476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Winter</vt:lpstr>
      <vt:lpstr>Презентация PowerPoint</vt:lpstr>
      <vt:lpstr>Цели урока:  -  актуализация информации о XXII Олимпийских зимних играх и XI Паралимпийских зимних играх, имеющейся у школьников;   - расширение представлений школьников о XXII Олимпийских зимних играх и XI Паралимпийских зимних играх;  - включение школьников в активное освоение системы олимпийских и паралимпийских ценностей;  - устойчивые знания и понимание школьниками ценностей Олимпийского и Паралимпийского движения.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2014-02-05T15:48:49Z</dcterms:created>
  <dcterms:modified xsi:type="dcterms:W3CDTF">2014-02-06T17:40:07Z</dcterms:modified>
</cp:coreProperties>
</file>