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14"/>
  </p:notesMasterIdLst>
  <p:sldIdLst>
    <p:sldId id="256" r:id="rId2"/>
    <p:sldId id="257" r:id="rId3"/>
    <p:sldId id="258" r:id="rId4"/>
    <p:sldId id="264" r:id="rId5"/>
    <p:sldId id="265" r:id="rId6"/>
    <p:sldId id="259" r:id="rId7"/>
    <p:sldId id="261" r:id="rId8"/>
    <p:sldId id="262" r:id="rId9"/>
    <p:sldId id="260" r:id="rId10"/>
    <p:sldId id="267" r:id="rId11"/>
    <p:sldId id="266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02188-D9E8-4027-9ACD-D96728841B4B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A5A47-2482-433A-9C34-42C2CA4F8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082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998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699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8CAFFB-1D20-4F0E-8FFE-5952390CABEC}" type="slidenum">
              <a:rPr lang="ru-RU" altLang="ru-RU" smtClean="0"/>
              <a:pPr eaLnBrk="1" hangingPunct="1"/>
              <a:t>5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E728-D267-42E8-BB33-FFFABF01841F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FF8-1A27-42CF-9CDA-4FD1D0699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E728-D267-42E8-BB33-FFFABF01841F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FF8-1A27-42CF-9CDA-4FD1D0699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E728-D267-42E8-BB33-FFFABF01841F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FF8-1A27-42CF-9CDA-4FD1D0699557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E728-D267-42E8-BB33-FFFABF01841F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FF8-1A27-42CF-9CDA-4FD1D069955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E728-D267-42E8-BB33-FFFABF01841F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FF8-1A27-42CF-9CDA-4FD1D0699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E728-D267-42E8-BB33-FFFABF01841F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FF8-1A27-42CF-9CDA-4FD1D069955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E728-D267-42E8-BB33-FFFABF01841F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FF8-1A27-42CF-9CDA-4FD1D0699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E728-D267-42E8-BB33-FFFABF01841F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FF8-1A27-42CF-9CDA-4FD1D0699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E728-D267-42E8-BB33-FFFABF01841F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FF8-1A27-42CF-9CDA-4FD1D0699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E728-D267-42E8-BB33-FFFABF01841F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FF8-1A27-42CF-9CDA-4FD1D0699557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E728-D267-42E8-BB33-FFFABF01841F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FF8-1A27-42CF-9CDA-4FD1D069955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F42E728-D267-42E8-BB33-FFFABF01841F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4AC8FF8-1A27-42CF-9CDA-4FD1D069955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ch544.edusite.ru/images/5a0ccb1a2333.png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7851648" cy="3556992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</a:t>
            </a:r>
            <a:br>
              <a:rPr lang="ru-RU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</a:t>
            </a:r>
            <a:br>
              <a:rPr lang="ru-RU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</a:t>
            </a:r>
            <a:endParaRPr lang="ru-RU" sz="6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5517232"/>
            <a:ext cx="7854696" cy="77652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Бурцева Анжела Александровна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343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146727" cy="4147939"/>
          </a:xfrm>
        </p:spPr>
        <p:txBody>
          <a:bodyPr>
            <a:no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«Мы проводим на работе лучшую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своей жизни.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научиться работать так, чтобы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была легка и чтобы она была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жизненной постоянной школой»</a:t>
            </a:r>
          </a:p>
        </p:txBody>
      </p:sp>
    </p:spTree>
    <p:extLst>
      <p:ext uri="{BB962C8B-B14F-4D97-AF65-F5344CB8AC3E}">
        <p14:creationId xmlns:p14="http://schemas.microsoft.com/office/powerpoint/2010/main" val="813522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455" y="423633"/>
            <a:ext cx="8305800" cy="5783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технологии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95288" y="1125538"/>
            <a:ext cx="8291512" cy="5111774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indent="-265176"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Грамотное использование возможностей современных ин-формационных технологий в начальной школе способствует:</a:t>
            </a:r>
          </a:p>
          <a:p>
            <a:pPr marL="265176" indent="-265176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активизации познавательной деятельности, повышению качественной успеваемости школьников;</a:t>
            </a:r>
          </a:p>
          <a:p>
            <a:pPr marL="265176" indent="-265176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достижению целей обучения с помощью современных </a:t>
            </a:r>
            <a:r>
              <a:rPr lang="ru-RU" sz="2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элект-ронных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учебных материалов, предназначенных для </a:t>
            </a:r>
            <a:r>
              <a:rPr lang="ru-RU" sz="2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исполь-зования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уроках в начальной школе;</a:t>
            </a:r>
          </a:p>
          <a:p>
            <a:pPr marL="265176" indent="-265176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навыков самообразования и самоконтроля у млад-</a:t>
            </a:r>
            <a:r>
              <a:rPr lang="ru-RU" sz="2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ших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школьников; повышению уровня комфортности </a:t>
            </a:r>
            <a:r>
              <a:rPr lang="ru-RU" sz="2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обуче-ния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65176" indent="-265176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снижению дидактических затруднений у учащихся;</a:t>
            </a:r>
          </a:p>
          <a:p>
            <a:pPr marL="265176" indent="-265176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повышению активности и инициативности младших школь-</a:t>
            </a:r>
            <a:r>
              <a:rPr lang="ru-RU" sz="2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ников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уроке; развитию информационного мышления школьников, формирование информационно- </a:t>
            </a:r>
            <a:r>
              <a:rPr lang="ru-RU" sz="2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коммуника-ционной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компетенции;</a:t>
            </a:r>
          </a:p>
          <a:p>
            <a:pPr marL="265176" indent="-265176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навыков работы на компьютере учащимися начальной школы с соблюдением правил безопасности.</a:t>
            </a:r>
            <a:endParaRPr lang="ru-RU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275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3869" y="548680"/>
            <a:ext cx="7249244" cy="79208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Компьютерные технологии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62880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Компьютерные средства обучения называют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интерак-тивными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они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обладают способностью «откликаться» на действия ученика и учителя, «вступать» с ними в диалог, что и составляет главную особенность методик компьютерного обучения.</a:t>
            </a:r>
          </a:p>
          <a:p>
            <a:endParaRPr lang="ru-RU" sz="2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использоваться на всех этапах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про-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цесса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обучения: </a:t>
            </a: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 объяснении (введении) нового материала, </a:t>
            </a: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закреплении, </a:t>
            </a: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повторении, </a:t>
            </a: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контроле.</a:t>
            </a:r>
          </a:p>
        </p:txBody>
      </p:sp>
    </p:spTree>
    <p:extLst>
      <p:ext uri="{BB962C8B-B14F-4D97-AF65-F5344CB8AC3E}">
        <p14:creationId xmlns:p14="http://schemas.microsoft.com/office/powerpoint/2010/main" val="217854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88840"/>
            <a:ext cx="8305800" cy="28803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«Скажи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мне, и я забуду.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Покажи мне, и я запомню.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Вовлеки меня, и я научусь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Китайская пословица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62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96752"/>
            <a:ext cx="7772400" cy="1296144"/>
          </a:xfrm>
        </p:spPr>
        <p:txBody>
          <a:bodyPr>
            <a:normAutofit fontScale="90000"/>
          </a:bodyPr>
          <a:lstStyle/>
          <a:p>
            <a:r>
              <a:rPr lang="ru-RU" sz="540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Цель современного </a:t>
            </a:r>
            <a:r>
              <a:rPr lang="ru-RU" sz="54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образования</a:t>
            </a:r>
            <a:r>
              <a:rPr lang="ru-RU" sz="540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</a:t>
            </a:r>
            <a:r>
              <a:rPr lang="ru-RU" sz="54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endParaRPr lang="ru-RU" sz="5400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2780928"/>
            <a:ext cx="6984776" cy="3240360"/>
          </a:xfrm>
        </p:spPr>
        <p:txBody>
          <a:bodyPr>
            <a:noAutofit/>
          </a:bodyPr>
          <a:lstStyle/>
          <a:p>
            <a:pPr algn="r"/>
            <a:r>
              <a:rPr lang="ru-RU" sz="4400" b="1" dirty="0">
                <a:solidFill>
                  <a:srgbClr val="002060"/>
                </a:solidFill>
              </a:rPr>
              <a:t>воспитание и обучение 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4400" b="1" dirty="0" smtClean="0">
                <a:solidFill>
                  <a:srgbClr val="002060"/>
                </a:solidFill>
              </a:rPr>
              <a:t>всесторонне </a:t>
            </a:r>
            <a:r>
              <a:rPr lang="ru-RU" sz="4400" b="1" dirty="0">
                <a:solidFill>
                  <a:srgbClr val="002060"/>
                </a:solidFill>
              </a:rPr>
              <a:t>развитой личности, способной к творчеству</a:t>
            </a:r>
          </a:p>
        </p:txBody>
      </p:sp>
      <p:pic>
        <p:nvPicPr>
          <p:cNvPr id="4" name="Picture 27" descr="Картинка 60 из 199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224" y="5085184"/>
            <a:ext cx="18859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6371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7357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Oval 2"/>
          <p:cNvSpPr>
            <a:spLocks noChangeArrowheads="1"/>
          </p:cNvSpPr>
          <p:nvPr/>
        </p:nvSpPr>
        <p:spPr bwMode="auto">
          <a:xfrm>
            <a:off x="2438400" y="368949"/>
            <a:ext cx="4267200" cy="6096000"/>
          </a:xfrm>
          <a:prstGeom prst="ellipse">
            <a:avLst/>
          </a:prstGeom>
          <a:solidFill>
            <a:srgbClr val="00FF00">
              <a:alpha val="50195"/>
            </a:srgbClr>
          </a:solidFill>
          <a:ln w="38100">
            <a:solidFill>
              <a:srgbClr val="66FF66"/>
            </a:solidFill>
            <a:prstDash val="dash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endParaRPr lang="ru-RU" altLang="ru-RU" sz="2800">
              <a:latin typeface="Comic Sans MS" pitchFamily="66" charset="0"/>
            </a:endParaRP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4146550" y="381000"/>
            <a:ext cx="2997937" cy="369332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/>
              <a:t>развивающее обучение;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5334000" y="811213"/>
            <a:ext cx="2801986" cy="369332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/>
              <a:t>проблемное обучение</a:t>
            </a:r>
            <a:r>
              <a:rPr lang="ru-RU" altLang="ru-RU" dirty="0"/>
              <a:t>;</a:t>
            </a: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5867400" y="1241425"/>
            <a:ext cx="2139753" cy="369332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/>
              <a:t>кейс технология;</a:t>
            </a: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6048375" y="1671638"/>
            <a:ext cx="2867025" cy="650875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/>
              <a:t>коллективную систему обучения (КСО);</a:t>
            </a: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5645518" y="2357438"/>
            <a:ext cx="3250832" cy="1015663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/>
              <a:t>Технология активного обучения, эвристическое обучение, дискуссионные технологии, педагогическая студия, педагогические  мастерские, деловая игра и </a:t>
            </a:r>
            <a:r>
              <a:rPr lang="ru-RU" altLang="ru-RU" sz="1200" b="1" dirty="0" err="1"/>
              <a:t>др</a:t>
            </a:r>
            <a:endParaRPr lang="ru-RU" altLang="ru-RU" sz="1200" b="1" dirty="0"/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5961352" y="3471094"/>
            <a:ext cx="2895600" cy="650875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/>
              <a:t>исследовательские методы  в обучении</a:t>
            </a:r>
            <a:r>
              <a:rPr lang="ru-RU" altLang="ru-RU" dirty="0"/>
              <a:t>;</a:t>
            </a:r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5867400" y="4143375"/>
            <a:ext cx="3028950" cy="646113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/>
              <a:t>проектные методы обучения;</a:t>
            </a:r>
          </a:p>
        </p:txBody>
      </p:sp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5929313" y="4786313"/>
            <a:ext cx="2895600" cy="376237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/>
              <a:t>технологию «дебаты»;</a:t>
            </a:r>
          </a:p>
        </p:txBody>
      </p:sp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5562600" y="5195888"/>
            <a:ext cx="3352800" cy="646112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/>
              <a:t>технологию </a:t>
            </a:r>
            <a:r>
              <a:rPr lang="ru-RU" altLang="ru-RU" b="1" dirty="0" err="1"/>
              <a:t>тренингового</a:t>
            </a:r>
            <a:r>
              <a:rPr lang="ru-RU" altLang="ru-RU" b="1" dirty="0"/>
              <a:t>  обучения</a:t>
            </a:r>
          </a:p>
        </p:txBody>
      </p:sp>
      <p:sp>
        <p:nvSpPr>
          <p:cNvPr id="92172" name="Rectangle 12"/>
          <p:cNvSpPr>
            <a:spLocks noChangeArrowheads="1"/>
          </p:cNvSpPr>
          <p:nvPr/>
        </p:nvSpPr>
        <p:spPr bwMode="auto">
          <a:xfrm>
            <a:off x="5105399" y="5902325"/>
            <a:ext cx="3719513" cy="646331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/>
              <a:t>лекционно-</a:t>
            </a:r>
            <a:r>
              <a:rPr lang="ru-RU" altLang="ru-RU" b="1" dirty="0" err="1"/>
              <a:t>семинарско</a:t>
            </a:r>
            <a:r>
              <a:rPr lang="ru-RU" altLang="ru-RU" b="1" dirty="0"/>
              <a:t>-зачетную систему обучения</a:t>
            </a:r>
          </a:p>
        </p:txBody>
      </p:sp>
      <p:sp>
        <p:nvSpPr>
          <p:cNvPr id="92173" name="Rectangle 13"/>
          <p:cNvSpPr>
            <a:spLocks noChangeArrowheads="1"/>
          </p:cNvSpPr>
          <p:nvPr/>
        </p:nvSpPr>
        <p:spPr bwMode="auto">
          <a:xfrm>
            <a:off x="1259632" y="5902325"/>
            <a:ext cx="3769568" cy="646331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/>
              <a:t>технологию  развития «критического мышления»;</a:t>
            </a:r>
          </a:p>
        </p:txBody>
      </p:sp>
      <p:sp>
        <p:nvSpPr>
          <p:cNvPr id="92174" name="Rectangle 14"/>
          <p:cNvSpPr>
            <a:spLocks noChangeArrowheads="1"/>
          </p:cNvSpPr>
          <p:nvPr/>
        </p:nvSpPr>
        <p:spPr bwMode="auto">
          <a:xfrm>
            <a:off x="609600" y="4889500"/>
            <a:ext cx="4724400" cy="923330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/>
              <a:t>технологию использования в обучении игровых методов: ролевых, деловых  и другие   видов обучающих игр</a:t>
            </a:r>
          </a:p>
        </p:txBody>
      </p:sp>
      <p:sp>
        <p:nvSpPr>
          <p:cNvPr id="92175" name="Rectangle 15"/>
          <p:cNvSpPr>
            <a:spLocks noChangeArrowheads="1"/>
          </p:cNvSpPr>
          <p:nvPr/>
        </p:nvSpPr>
        <p:spPr bwMode="auto">
          <a:xfrm>
            <a:off x="228600" y="3603625"/>
            <a:ext cx="2831232" cy="1200150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/>
              <a:t>обучение в сотрудничестве (командная, групповая работа);</a:t>
            </a:r>
          </a:p>
        </p:txBody>
      </p:sp>
      <p:sp>
        <p:nvSpPr>
          <p:cNvPr id="92176" name="Rectangle 16"/>
          <p:cNvSpPr>
            <a:spLocks noChangeArrowheads="1"/>
          </p:cNvSpPr>
          <p:nvPr/>
        </p:nvSpPr>
        <p:spPr bwMode="auto">
          <a:xfrm>
            <a:off x="228600" y="2592388"/>
            <a:ext cx="2667000" cy="925512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/>
              <a:t>информационно-коммуникационные технологии</a:t>
            </a:r>
            <a:r>
              <a:rPr lang="ru-RU" altLang="ru-RU" dirty="0"/>
              <a:t>;</a:t>
            </a:r>
          </a:p>
        </p:txBody>
      </p:sp>
      <p:sp>
        <p:nvSpPr>
          <p:cNvPr id="92177" name="Rectangle 17"/>
          <p:cNvSpPr>
            <a:spLocks noChangeArrowheads="1"/>
          </p:cNvSpPr>
          <p:nvPr/>
        </p:nvSpPr>
        <p:spPr bwMode="auto">
          <a:xfrm>
            <a:off x="228600" y="1854200"/>
            <a:ext cx="2975248" cy="650875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err="1"/>
              <a:t>здоровьесберегающие</a:t>
            </a:r>
            <a:r>
              <a:rPr lang="ru-RU" altLang="ru-RU" b="1" dirty="0"/>
              <a:t> технологии</a:t>
            </a:r>
          </a:p>
        </p:txBody>
      </p:sp>
      <p:sp>
        <p:nvSpPr>
          <p:cNvPr id="92178" name="Rectangle 18"/>
          <p:cNvSpPr>
            <a:spLocks noChangeArrowheads="1"/>
          </p:cNvSpPr>
          <p:nvPr/>
        </p:nvSpPr>
        <p:spPr bwMode="auto">
          <a:xfrm>
            <a:off x="228600" y="1117600"/>
            <a:ext cx="3767336" cy="646331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/>
              <a:t>систему   инновационной оценки «портфолио» и </a:t>
            </a:r>
            <a:r>
              <a:rPr lang="ru-RU" altLang="ru-RU" b="1" dirty="0" err="1"/>
              <a:t>др</a:t>
            </a:r>
            <a:r>
              <a:rPr lang="ru-RU" altLang="ru-RU" b="1" dirty="0">
                <a:hlinkClick r:id="rId3" action="ppaction://hlinksldjump"/>
              </a:rPr>
              <a:t>;</a:t>
            </a:r>
            <a:endParaRPr lang="ru-RU" altLang="ru-RU" b="1" dirty="0"/>
          </a:p>
        </p:txBody>
      </p:sp>
      <p:sp>
        <p:nvSpPr>
          <p:cNvPr id="92179" name="Rectangle 19"/>
          <p:cNvSpPr>
            <a:spLocks noChangeArrowheads="1"/>
          </p:cNvSpPr>
          <p:nvPr/>
        </p:nvSpPr>
        <p:spPr bwMode="auto">
          <a:xfrm>
            <a:off x="381000" y="381000"/>
            <a:ext cx="3614936" cy="646331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/>
              <a:t>технологию дистанционного обучения  и др. </a:t>
            </a:r>
          </a:p>
        </p:txBody>
      </p:sp>
      <p:sp>
        <p:nvSpPr>
          <p:cNvPr id="140308" name="WordArt 20"/>
          <p:cNvSpPr>
            <a:spLocks noChangeArrowheads="1" noChangeShapeType="1" noTextEdit="1"/>
          </p:cNvSpPr>
          <p:nvPr/>
        </p:nvSpPr>
        <p:spPr bwMode="auto">
          <a:xfrm>
            <a:off x="2957512" y="1877868"/>
            <a:ext cx="3043238" cy="281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455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FFCC8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/>
                <a:cs typeface="Arial"/>
              </a:rPr>
              <a:t>К числу</a:t>
            </a:r>
          </a:p>
          <a:p>
            <a:pPr algn="ctr"/>
            <a:r>
              <a:rPr lang="ru-RU" sz="3600" b="1" kern="10" dirty="0">
                <a:ln w="12700">
                  <a:solidFill>
                    <a:srgbClr val="FFCC8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/>
                <a:cs typeface="Arial"/>
              </a:rPr>
              <a:t>современных</a:t>
            </a:r>
          </a:p>
          <a:p>
            <a:pPr algn="ctr"/>
            <a:r>
              <a:rPr lang="ru-RU" sz="3600" b="1" kern="10" dirty="0">
                <a:ln w="12700">
                  <a:solidFill>
                    <a:srgbClr val="FFCC8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/>
                <a:cs typeface="Arial"/>
              </a:rPr>
              <a:t>образовательных</a:t>
            </a:r>
          </a:p>
          <a:p>
            <a:pPr algn="ctr"/>
            <a:r>
              <a:rPr lang="ru-RU" sz="3600" b="1" kern="10" dirty="0">
                <a:ln w="12700">
                  <a:solidFill>
                    <a:srgbClr val="FFCC8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/>
                <a:cs typeface="Arial"/>
              </a:rPr>
              <a:t>технологий</a:t>
            </a:r>
          </a:p>
          <a:p>
            <a:pPr algn="ctr"/>
            <a:r>
              <a:rPr lang="ru-RU" sz="3600" b="1" kern="10" dirty="0">
                <a:ln w="12700">
                  <a:solidFill>
                    <a:srgbClr val="FFCC8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/>
                <a:cs typeface="Arial"/>
              </a:rPr>
              <a:t>можно отнести:</a:t>
            </a:r>
          </a:p>
        </p:txBody>
      </p:sp>
    </p:spTree>
    <p:extLst>
      <p:ext uri="{BB962C8B-B14F-4D97-AF65-F5344CB8AC3E}">
        <p14:creationId xmlns:p14="http://schemas.microsoft.com/office/powerpoint/2010/main" val="203142463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9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9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9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92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9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69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9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73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92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92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92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92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92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92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animBg="1"/>
      <p:bldP spid="92163" grpId="0" animBg="1" autoUpdateAnimBg="0"/>
      <p:bldP spid="92164" grpId="0" animBg="1"/>
      <p:bldP spid="92164" grpId="1" animBg="1"/>
      <p:bldP spid="92165" grpId="0" animBg="1" autoUpdateAnimBg="0"/>
      <p:bldP spid="92166" grpId="0" animBg="1" autoUpdateAnimBg="0"/>
      <p:bldP spid="92167" grpId="0" animBg="1" autoUpdateAnimBg="0"/>
      <p:bldP spid="92168" grpId="0" animBg="1" autoUpdateAnimBg="0"/>
      <p:bldP spid="92169" grpId="0" animBg="1" autoUpdateAnimBg="0"/>
      <p:bldP spid="92169" grpId="1" animBg="1"/>
      <p:bldP spid="92170" grpId="0" animBg="1" autoUpdateAnimBg="0"/>
      <p:bldP spid="92171" grpId="0" animBg="1" autoUpdateAnimBg="0"/>
      <p:bldP spid="92172" grpId="0" animBg="1" autoUpdateAnimBg="0"/>
      <p:bldP spid="92173" grpId="0" animBg="1" autoUpdateAnimBg="0"/>
      <p:bldP spid="92174" grpId="0" animBg="1" autoUpdateAnimBg="0"/>
      <p:bldP spid="92174" grpId="1" animBg="1"/>
      <p:bldP spid="92175" grpId="0" animBg="1" autoUpdateAnimBg="0"/>
      <p:bldP spid="92176" grpId="0" animBg="1" autoUpdateAnimBg="0"/>
      <p:bldP spid="92177" grpId="0" animBg="1" autoUpdateAnimBg="0"/>
      <p:bldP spid="92177" grpId="1" animBg="1"/>
      <p:bldP spid="92178" grpId="0" animBg="1" autoUpdateAnimBg="0"/>
      <p:bldP spid="92179" grpId="0" animBg="1" autoUpdateAnimBg="0"/>
      <p:bldP spid="9217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педагогические технологии: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72789" y="2276872"/>
            <a:ext cx="7992888" cy="298543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 Проектно- </a:t>
            </a:r>
            <a:r>
              <a:rPr lang="ru-RU" sz="2800" b="1" cap="none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исследователькая</a:t>
            </a:r>
            <a:r>
              <a:rPr lang="ru-RU" sz="2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работа.</a:t>
            </a:r>
          </a:p>
          <a:p>
            <a:r>
              <a:rPr lang="ru-RU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 Развитие </a:t>
            </a:r>
            <a:r>
              <a:rPr lang="ru-RU" sz="28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критическоко</a:t>
            </a:r>
            <a:r>
              <a:rPr lang="ru-RU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мышления.</a:t>
            </a:r>
          </a:p>
          <a:p>
            <a:r>
              <a:rPr lang="ru-RU" sz="2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 Применение ИКТ.</a:t>
            </a:r>
          </a:p>
          <a:p>
            <a:r>
              <a:rPr lang="ru-RU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 Игровые технологии.</a:t>
            </a:r>
          </a:p>
          <a:p>
            <a:r>
              <a:rPr lang="ru-RU" sz="2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ru-RU" sz="2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ru-RU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Проблемно-диалогическая </a:t>
            </a:r>
            <a:r>
              <a:rPr lang="ru-RU" sz="2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технология</a:t>
            </a:r>
            <a:r>
              <a:rPr lang="ru-RU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r>
              <a:rPr lang="ru-RU" sz="2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6. Проблемно-поисковая технология.</a:t>
            </a:r>
          </a:p>
          <a:p>
            <a:endParaRPr lang="ru-RU" sz="2000" b="1" cap="none" spc="50" dirty="0">
              <a:ln w="11430"/>
              <a:solidFill>
                <a:schemeClr val="accent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2869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043608" y="1340768"/>
            <a:ext cx="7416824" cy="3744416"/>
          </a:xfrm>
        </p:spPr>
        <p:txBody>
          <a:bodyPr>
            <a:normAutofit/>
          </a:bodyPr>
          <a:lstStyle/>
          <a:p>
            <a:pPr marL="571500" indent="-571500">
              <a:buFontTx/>
              <a:buChar char="-"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деловая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ролевая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сюжетная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игра-путешествие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игра. </a:t>
            </a:r>
          </a:p>
        </p:txBody>
      </p:sp>
      <p:sp>
        <p:nvSpPr>
          <p:cNvPr id="9" name="Поле 2"/>
          <p:cNvSpPr txBox="1"/>
          <p:nvPr/>
        </p:nvSpPr>
        <p:spPr>
          <a:xfrm>
            <a:off x="1079612" y="476672"/>
            <a:ext cx="7128792" cy="86409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lnSpc>
                <a:spcPct val="115000"/>
              </a:lnSpc>
              <a:spcAft>
                <a:spcPts val="0"/>
              </a:spcAft>
            </a:pPr>
            <a:r>
              <a:rPr lang="ru-RU" sz="4000" b="1" spc="50" dirty="0">
                <a:ln w="11430" cap="flat" cmpd="sng" algn="ctr">
                  <a:solidFill>
                    <a:srgbClr val="DCE6F2"/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Игровая  технология</a:t>
            </a:r>
            <a:endParaRPr lang="ru-RU" sz="40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 fontAlgn="base">
              <a:lnSpc>
                <a:spcPct val="115000"/>
              </a:lnSpc>
              <a:spcAft>
                <a:spcPts val="0"/>
              </a:spcAft>
            </a:pPr>
            <a:r>
              <a:rPr lang="ru-RU" sz="2400" b="1" spc="50" dirty="0">
                <a:ln w="11430" cap="flat" cmpd="sng" algn="ctr">
                  <a:solidFill>
                    <a:srgbClr val="DCE6F2"/>
                  </a:solidFill>
                  <a:prstDash val="solid"/>
                  <a:round/>
                </a:ln>
                <a:solidFill>
                  <a:srgbClr val="95B3D7"/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 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63036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539552" y="764704"/>
            <a:ext cx="8291264" cy="576064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форма занятий создается на уроках при помощи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игровых приемов и ситуаций, выступающих как средство побуждения, стимулирования к учебной деятельности.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игровых приемов и ситуаций происходит по следующим основным направлениям:</a:t>
            </a:r>
          </a:p>
          <a:p>
            <a:pPr>
              <a:lnSpc>
                <a:spcPct val="80000"/>
              </a:lnSpc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цель ставится перед учащимися в форме игровой задачи;</a:t>
            </a:r>
          </a:p>
          <a:p>
            <a:pPr>
              <a:lnSpc>
                <a:spcPct val="80000"/>
              </a:lnSpc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деятельность подчиняется правилам игры;</a:t>
            </a:r>
          </a:p>
          <a:p>
            <a:pPr>
              <a:lnSpc>
                <a:spcPct val="80000"/>
              </a:lnSpc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материал используется в качестве ее средства;</a:t>
            </a:r>
          </a:p>
          <a:p>
            <a:pPr>
              <a:lnSpc>
                <a:spcPct val="80000"/>
              </a:lnSpc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учебную деятельность вводится элемент соревнования, который переводит дидактическую зада-чу в игровую;</a:t>
            </a:r>
          </a:p>
          <a:p>
            <a:pPr>
              <a:lnSpc>
                <a:spcPct val="80000"/>
              </a:lnSpc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успешное выполнение дидактического задания </a:t>
            </a:r>
            <a:r>
              <a:rPr lang="ru-RU" alt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связы-вается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игровым результатом.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отличается тем, что человек, обучаясь в ходе игры, и не подозревает о том, что чему-то учится. </a:t>
            </a:r>
            <a:endParaRPr lang="ru-RU" alt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589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08912" cy="13624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ln w="635">
                  <a:solidFill>
                    <a:schemeClr val="tx1"/>
                  </a:solidFill>
                </a:ln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Проблемно- диалогическая технология</a:t>
            </a:r>
            <a:endParaRPr lang="ru-RU" sz="4800" dirty="0">
              <a:ln w="635">
                <a:solidFill>
                  <a:schemeClr val="tx1"/>
                </a:solidFill>
              </a:ln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534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260</TotalTime>
  <Words>479</Words>
  <Application>Microsoft Office PowerPoint</Application>
  <PresentationFormat>Экран (4:3)</PresentationFormat>
  <Paragraphs>75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Современные  педагогические технологии</vt:lpstr>
      <vt:lpstr>«Скажи мне, и я забуду. Покажи мне, и я запомню. Вовлеки меня, и я научусь»                             Китайская пословица</vt:lpstr>
      <vt:lpstr>Цель современного образования: </vt:lpstr>
      <vt:lpstr>Презентация PowerPoint</vt:lpstr>
      <vt:lpstr>Презентация PowerPoint</vt:lpstr>
      <vt:lpstr>Современные педагогические технологии:</vt:lpstr>
      <vt:lpstr>Презентация PowerPoint</vt:lpstr>
      <vt:lpstr>Презентация PowerPoint</vt:lpstr>
      <vt:lpstr>Проблемно- диалогическая технология</vt:lpstr>
      <vt:lpstr>Презентация PowerPoint</vt:lpstr>
      <vt:lpstr>Информационные технологии</vt:lpstr>
      <vt:lpstr>Компьютерные технологии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 педагогические технологии</dc:title>
  <dc:creator>1</dc:creator>
  <cp:lastModifiedBy>1</cp:lastModifiedBy>
  <cp:revision>19</cp:revision>
  <dcterms:created xsi:type="dcterms:W3CDTF">2013-11-01T20:52:05Z</dcterms:created>
  <dcterms:modified xsi:type="dcterms:W3CDTF">2013-11-06T15:08:30Z</dcterms:modified>
</cp:coreProperties>
</file>