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sldIdLst>
    <p:sldId id="309" r:id="rId2"/>
    <p:sldId id="303" r:id="rId3"/>
    <p:sldId id="295" r:id="rId4"/>
    <p:sldId id="294" r:id="rId5"/>
    <p:sldId id="296" r:id="rId6"/>
    <p:sldId id="281" r:id="rId7"/>
    <p:sldId id="297" r:id="rId8"/>
    <p:sldId id="298" r:id="rId9"/>
    <p:sldId id="299" r:id="rId10"/>
    <p:sldId id="300" r:id="rId11"/>
    <p:sldId id="290" r:id="rId12"/>
    <p:sldId id="301" r:id="rId13"/>
    <p:sldId id="287" r:id="rId14"/>
    <p:sldId id="302" r:id="rId15"/>
    <p:sldId id="30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CC6600"/>
    <a:srgbClr val="000099"/>
    <a:srgbClr val="FFFF00"/>
    <a:srgbClr val="FF0000"/>
    <a:srgbClr val="FFFF99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561" autoAdjust="0"/>
    <p:restoredTop sz="93642" autoAdjust="0"/>
  </p:normalViewPr>
  <p:slideViewPr>
    <p:cSldViewPr>
      <p:cViewPr varScale="1">
        <p:scale>
          <a:sx n="59" d="100"/>
          <a:sy n="59" d="100"/>
        </p:scale>
        <p:origin x="-15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B8443A-BD5E-4416-80AE-9CD88E577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95E6B6-61B5-40C7-9895-E693DBFA2543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1E8D7-7700-4D9D-931F-9E5611427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E8FAD-CF09-433A-9260-2DFAF5E82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44190-2C08-4615-A8E1-5E1E52467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80D-52C7-4753-AED0-BAC861CE4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731" y="274639"/>
            <a:ext cx="8228539" cy="5857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ED418-AB8E-4D03-B8DF-95D87BCA8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D6141-D97F-4450-9C0A-2F27C59EA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7810D-AF0B-4C71-AE76-AECE3B1B9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C0E9F-C757-4439-BBD9-773303C90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D638C-519A-4682-BE6A-C26B43998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B54C8-5A15-4471-BA56-B08CFB595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257C-9ABF-43BA-9D61-8B6551F4B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9F74B-1378-4996-A64A-1E0C75E94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A689B-3731-42C6-A2D8-0A7E8E1BB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D0AE91B-3B2C-4633-9607-A362C2877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9" r:id="rId13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hyperlink" Target="&#1056;&#1072;&#1073;&#1086;&#1095;&#1080;&#1077;%20&#1076;&#1086;&#1082;&#1091;&#1084;&#1077;&#1085;&#1090;&#1099;_&#1089;&#1089;&#1099;&#1083;&#1082;&#1080;/&#1090;&#1077;&#1089;&#1090;_&#1069;&#1055;.ppt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Documents%20and%20Settings\Admin\&#1056;&#1072;&#1073;&#1086;&#1095;&#1080;&#1081;%20&#1089;&#1090;&#1086;&#1083;\&#1050;&#1086;&#1085;&#1082;&#1091;&#1088;&#1089;\&#1050;&#1086;&#1085;&#1082;&#1091;&#1088;&#1089;_2014\&#1056;&#1072;&#1073;&#1086;&#1095;&#1080;&#1077;%20&#1076;&#1086;&#1082;&#1091;&#1084;&#1077;&#1085;&#1090;&#1099;_&#1089;&#1089;&#1099;&#1083;&#1082;&#1080;\&#1052;&#1072;&#1081;&#1082;&#1083;%20&#1060;&#1072;&#1088;&#1072;&#1076;&#1077;&#1081;.doc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857488" y="273034"/>
            <a:ext cx="5857916" cy="9413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atin typeface="Bookman Old Style" pitchFamily="18" charset="0"/>
                <a:ea typeface="+mj-ea"/>
                <a:cs typeface="+mj-cs"/>
              </a:rPr>
              <a:t>Управление  образования </a:t>
            </a:r>
            <a:endParaRPr lang="ru-RU" sz="2000" dirty="0" smtClean="0">
              <a:latin typeface="Bookman Old Style" pitchFamily="18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latin typeface="Bookman Old Style" pitchFamily="18" charset="0"/>
                <a:ea typeface="+mj-ea"/>
                <a:cs typeface="+mj-cs"/>
              </a:rPr>
              <a:t>администрации </a:t>
            </a:r>
            <a:r>
              <a:rPr lang="ru-RU" sz="2000" dirty="0">
                <a:latin typeface="Bookman Old Style" pitchFamily="18" charset="0"/>
                <a:ea typeface="+mj-ea"/>
                <a:cs typeface="+mj-cs"/>
              </a:rPr>
              <a:t>г.Владимира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3000364" y="1357306"/>
            <a:ext cx="564360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dirty="0">
                <a:latin typeface="Bookman Old Style" pitchFamily="18" charset="0"/>
                <a:cs typeface="Arial" charset="0"/>
              </a:rPr>
              <a:t>Муниципальное бюджетное общеобразовательное учреждение  г.Владимира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dirty="0">
                <a:latin typeface="Bookman Old Style" pitchFamily="18" charset="0"/>
                <a:cs typeface="Arial" charset="0"/>
              </a:rPr>
              <a:t>«Средняя </a:t>
            </a:r>
            <a:r>
              <a:rPr lang="ru-RU" dirty="0" smtClean="0">
                <a:latin typeface="Bookman Old Style" pitchFamily="18" charset="0"/>
                <a:cs typeface="Arial" charset="0"/>
              </a:rPr>
              <a:t>общеобразовательная школа </a:t>
            </a:r>
            <a:r>
              <a:rPr lang="ru-RU" dirty="0">
                <a:latin typeface="Bookman Old Style" pitchFamily="18" charset="0"/>
                <a:cs typeface="Arial" charset="0"/>
              </a:rPr>
              <a:t>№ 7»</a:t>
            </a:r>
          </a:p>
        </p:txBody>
      </p:sp>
      <p:pic>
        <p:nvPicPr>
          <p:cNvPr id="4" name="Рисунок 3" descr="школ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6" y="124609"/>
            <a:ext cx="3000364" cy="22328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034" y="2714620"/>
            <a:ext cx="8143932" cy="21431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Тема проекта: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Страницы электронного учебника по физике для 8 класса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+mn-cs"/>
              </a:rPr>
              <a:t>(для самостоятельного изучения нового материала)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ru-RU" sz="3200" b="1" kern="0" dirty="0" smtClean="0">
                <a:latin typeface="Bookman Old Style" pitchFamily="18" charset="0"/>
              </a:rPr>
              <a:t>Вопрос: «ЭЛЕКТРИЧЕСКОЕ ПОЛЕ»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8596" y="4929198"/>
            <a:ext cx="821537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uLnTx/>
                <a:uFillTx/>
                <a:latin typeface="Bookman Old Style" pitchFamily="18" charset="0"/>
              </a:rPr>
              <a:t>Автор </a:t>
            </a:r>
            <a:r>
              <a:rPr lang="ru-RU" kern="0" dirty="0" smtClean="0">
                <a:solidFill>
                  <a:srgbClr val="3333FF"/>
                </a:solidFill>
                <a:latin typeface="Bookman Old Style" pitchFamily="18" charset="0"/>
              </a:rPr>
              <a:t>проекта: Веденеева Полина, 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ru-RU" kern="0" dirty="0" smtClean="0">
                <a:solidFill>
                  <a:srgbClr val="3333FF"/>
                </a:solidFill>
                <a:latin typeface="Bookman Old Style" pitchFamily="18" charset="0"/>
              </a:rPr>
              <a:t>ученица 8 «А» класса </a:t>
            </a:r>
            <a:r>
              <a:rPr kumimoji="0" lang="ru-RU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uLnTx/>
                <a:uFillTx/>
                <a:latin typeface="Bookman Old Style" pitchFamily="18" charset="0"/>
              </a:rPr>
              <a:t>МБОУ «СОШ № 7»</a:t>
            </a:r>
          </a:p>
          <a:p>
            <a:pPr marL="342900" indent="-342900" algn="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 smtClean="0">
                <a:solidFill>
                  <a:srgbClr val="3333FF"/>
                </a:solidFill>
                <a:latin typeface="Bookman Old Style" pitchFamily="18" charset="0"/>
              </a:rPr>
              <a:t>Руководитель: Веденеева Т.А., </a:t>
            </a:r>
          </a:p>
          <a:p>
            <a:pPr marL="342900" indent="-342900" algn="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dirty="0" smtClean="0">
                <a:solidFill>
                  <a:srgbClr val="3333FF"/>
                </a:solidFill>
                <a:latin typeface="Bookman Old Style" pitchFamily="18" charset="0"/>
              </a:rPr>
              <a:t>директор школы, учитель физики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ru-RU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858148" y="6286520"/>
            <a:ext cx="1285852" cy="57148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ЭЛЕКТРИЧЕСКОЕ ПОЛЕ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7924800" cy="128588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- </a:t>
            </a:r>
            <a:r>
              <a:rPr lang="ru-RU" b="1" dirty="0" smtClean="0">
                <a:latin typeface="Bookman Old Style" pitchFamily="18" charset="0"/>
              </a:rPr>
              <a:t>ЭТО 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ОСОБЫЙ</a:t>
            </a:r>
            <a:r>
              <a:rPr lang="ru-RU" b="1" dirty="0" smtClean="0">
                <a:latin typeface="Bookman Old Style" pitchFamily="18" charset="0"/>
              </a:rPr>
              <a:t> ВИД МАТЕРИИ, 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ОТЛИЧАЮЩИЙСЯ </a:t>
            </a:r>
            <a:r>
              <a:rPr lang="ru-RU" b="1" dirty="0" smtClean="0">
                <a:latin typeface="Bookman Old Style" pitchFamily="18" charset="0"/>
              </a:rPr>
              <a:t>ОТ ВЕЩЕСТВА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071810"/>
            <a:ext cx="6286544" cy="2500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Как Вы думаете,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чем заключается </a:t>
            </a: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ОТЛИЧИЕ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электрического поля от вещества?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5" name="Picture 43" descr="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714620"/>
            <a:ext cx="2538412" cy="2168525"/>
          </a:xfrm>
          <a:prstGeom prst="rect">
            <a:avLst/>
          </a:prstGeom>
          <a:noFill/>
        </p:spPr>
      </p:pic>
      <p:sp>
        <p:nvSpPr>
          <p:cNvPr id="6" name="Багетная рамка 5"/>
          <p:cNvSpPr/>
          <p:nvPr/>
        </p:nvSpPr>
        <p:spPr>
          <a:xfrm>
            <a:off x="6143636" y="5786454"/>
            <a:ext cx="2714644" cy="714356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Проверь себя!</a:t>
            </a:r>
            <a:endParaRPr lang="ru-RU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95263" y="228600"/>
            <a:ext cx="8663017" cy="9144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Наши органы чувств не воспринимают электрическое поле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75138" name="Picture 2" descr="BD06784_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714480" y="1857364"/>
            <a:ext cx="2906713" cy="2439987"/>
          </a:xfrm>
          <a:noFill/>
        </p:spPr>
      </p:pic>
      <p:pic>
        <p:nvPicPr>
          <p:cNvPr id="475139" name="Picture 3" descr="j022938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1643050"/>
            <a:ext cx="129834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5140" name="Picture 4" descr="BD0491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2928934"/>
            <a:ext cx="1143008" cy="119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5141" name="Picture 5" descr="SO01038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428736"/>
            <a:ext cx="1619240" cy="121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5142" name="Picture 6" descr="Новое изображение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2" y="4357694"/>
            <a:ext cx="1467298" cy="147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5143" name="Picture 7" descr="j019928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786" y="4572008"/>
            <a:ext cx="1972459" cy="132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5144" name="Line 8"/>
          <p:cNvSpPr>
            <a:spLocks noChangeShapeType="1"/>
          </p:cNvSpPr>
          <p:nvPr/>
        </p:nvSpPr>
        <p:spPr bwMode="auto">
          <a:xfrm flipV="1">
            <a:off x="1285852" y="2214555"/>
            <a:ext cx="1500198" cy="714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oval" w="med" len="med"/>
            <a:tailEnd type="stealth" w="lg" len="lg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475145" name="Line 9"/>
          <p:cNvSpPr>
            <a:spLocks noChangeShapeType="1"/>
          </p:cNvSpPr>
          <p:nvPr/>
        </p:nvSpPr>
        <p:spPr bwMode="auto">
          <a:xfrm flipH="1" flipV="1">
            <a:off x="3500430" y="3143248"/>
            <a:ext cx="1357322" cy="150019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oval" w="med" len="med"/>
            <a:tailEnd type="stealth" w="lg" len="lg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475146" name="Line 10"/>
          <p:cNvSpPr>
            <a:spLocks noChangeShapeType="1"/>
          </p:cNvSpPr>
          <p:nvPr/>
        </p:nvSpPr>
        <p:spPr bwMode="auto">
          <a:xfrm flipH="1">
            <a:off x="3643306" y="2357431"/>
            <a:ext cx="3317886" cy="21431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oval" w="med" len="med"/>
            <a:tailEnd type="stealth" w="lg" len="lg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475147" name="Line 11"/>
          <p:cNvSpPr>
            <a:spLocks noChangeShapeType="1"/>
          </p:cNvSpPr>
          <p:nvPr/>
        </p:nvSpPr>
        <p:spPr bwMode="auto">
          <a:xfrm flipH="1" flipV="1">
            <a:off x="4143372" y="2857496"/>
            <a:ext cx="1857388" cy="78581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oval" w="med" len="med"/>
            <a:tailEnd type="stealth" w="lg" len="lg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475148" name="Line 12"/>
          <p:cNvSpPr>
            <a:spLocks noChangeShapeType="1"/>
          </p:cNvSpPr>
          <p:nvPr/>
        </p:nvSpPr>
        <p:spPr bwMode="auto">
          <a:xfrm flipV="1">
            <a:off x="2071670" y="3714752"/>
            <a:ext cx="214313" cy="107157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oval" w="med" len="med"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475149" name="Line 13"/>
          <p:cNvSpPr>
            <a:spLocks noChangeShapeType="1"/>
          </p:cNvSpPr>
          <p:nvPr/>
        </p:nvSpPr>
        <p:spPr bwMode="auto">
          <a:xfrm flipV="1">
            <a:off x="2285984" y="3035302"/>
            <a:ext cx="1092200" cy="6794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stealth" w="lg" len="lg"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4143372" y="5857892"/>
            <a:ext cx="5000628" cy="10001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Тогда как можно обнаружить электрическое поле?</a:t>
            </a:r>
            <a:endParaRPr lang="ru-RU" b="1" dirty="0">
              <a:latin typeface="Bookman Old Style" pitchFamily="18" charset="0"/>
            </a:endParaRPr>
          </a:p>
        </p:txBody>
      </p:sp>
      <p:pic>
        <p:nvPicPr>
          <p:cNvPr id="16" name="Picture 43" descr="4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86644" y="4929198"/>
            <a:ext cx="1571604" cy="134259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214290"/>
            <a:ext cx="8520141" cy="914400"/>
          </a:xfrm>
        </p:spPr>
        <p:txBody>
          <a:bodyPr/>
          <a:lstStyle/>
          <a:p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Обнаружить электрическое поле</a:t>
            </a:r>
            <a:endParaRPr lang="ru-RU" sz="3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1357290" y="164305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lIns="91435" tIns="45718" rIns="91435" bIns="45718"/>
          <a:lstStyle/>
          <a:p>
            <a:endParaRPr lang="ru-RU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195490" y="1643050"/>
            <a:ext cx="6858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1435" tIns="45718" rIns="91435" bIns="45718"/>
          <a:lstStyle/>
          <a:p>
            <a:endParaRPr lang="ru-RU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00034" y="1385910"/>
            <a:ext cx="3556026" cy="4757734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endParaRPr lang="ru-RU"/>
          </a:p>
        </p:txBody>
      </p:sp>
      <p:sp>
        <p:nvSpPr>
          <p:cNvPr id="6" name="AutoShape 10" descr="Почтовая бумага"/>
          <p:cNvSpPr>
            <a:spLocks noChangeArrowheads="1"/>
          </p:cNvSpPr>
          <p:nvPr/>
        </p:nvSpPr>
        <p:spPr bwMode="auto">
          <a:xfrm rot="746650">
            <a:off x="802831" y="4564990"/>
            <a:ext cx="1627709" cy="335651"/>
          </a:xfrm>
          <a:prstGeom prst="flowChartMagneticDrum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 marL="342900" indent="-342900" defTabSz="912813"/>
            <a:r>
              <a:rPr lang="ru-RU" sz="3200" dirty="0"/>
              <a:t>        </a:t>
            </a:r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7" name="AutoShape 8" descr="Белый мрамор"/>
          <p:cNvSpPr>
            <a:spLocks noChangeArrowheads="1"/>
          </p:cNvSpPr>
          <p:nvPr/>
        </p:nvSpPr>
        <p:spPr bwMode="auto">
          <a:xfrm rot="4250864">
            <a:off x="2355827" y="4378313"/>
            <a:ext cx="1508125" cy="762000"/>
          </a:xfrm>
          <a:prstGeom prst="flowChartMagneticDrum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1428736"/>
            <a:ext cx="4429156" cy="17145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можно по его действию на находящийся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нем заряд, причем как в воздушном, так и в безвоздушном пространстве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5929322" y="3357562"/>
            <a:ext cx="785818" cy="100013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4500570"/>
            <a:ext cx="4357718" cy="16430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itchFamily="18" charset="0"/>
              </a:rPr>
              <a:t>этим и объясняется взаимодействие наэлектризованных тел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072462" y="6357958"/>
            <a:ext cx="1071538" cy="500042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Схема взаимодействия (разноименных) электрических зарядов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7158" y="1433992"/>
          <a:ext cx="8286810" cy="47096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3140"/>
                <a:gridCol w="619130"/>
                <a:gridCol w="595316"/>
                <a:gridCol w="1643074"/>
                <a:gridCol w="523880"/>
                <a:gridCol w="619128"/>
                <a:gridCol w="2143142"/>
              </a:tblGrid>
              <a:tr h="1196586">
                <a:tc gridSpan="3"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Заряд № 1 окружен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электрическим полем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Электрическое поле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Bookman Old Style" pitchFamily="18" charset="0"/>
                        </a:rPr>
                        <a:t>заряда № 1, действует на заряд № 2 с некоторой силой (электрической), 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</a:rPr>
                        <a:t>притягивая</a:t>
                      </a:r>
                      <a:r>
                        <a:rPr lang="ru-RU" sz="2000" baseline="0" dirty="0" smtClean="0">
                          <a:latin typeface="Bookman Old Style" pitchFamily="18" charset="0"/>
                        </a:rPr>
                        <a:t> его  к заряду № 1</a:t>
                      </a:r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98293">
                <a:tc gridSpan="7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982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Bookman Old Style" pitchFamily="18" charset="0"/>
                        </a:rPr>
                        <a:t>заряд № 1 (+)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ookman Old Style" pitchFamily="18" charset="0"/>
                        </a:rPr>
                        <a:t>электрическое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</a:rPr>
                        <a:t> поле</a:t>
                      </a:r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ookman Old Style" pitchFamily="18" charset="0"/>
                        </a:rPr>
                        <a:t>заряд </a:t>
                      </a:r>
                      <a:r>
                        <a:rPr lang="ru-RU" sz="2000" b="1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Bookman Old Style" pitchFamily="18" charset="0"/>
                        </a:rPr>
                        <a:t>№ 2 (-)</a:t>
                      </a:r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98293">
                <a:tc gridSpan="7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501386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Электрическое поле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Bookman Old Style" pitchFamily="18" charset="0"/>
                        </a:rPr>
                        <a:t>заряда № 2, действует на заряд № 1 с некоторой силой (электрической),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притягивая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Bookman Old Style" pitchFamily="18" charset="0"/>
                        </a:rPr>
                        <a:t>его к заряду № 2</a:t>
                      </a:r>
                      <a:endParaRPr lang="ru-RU" sz="2000" b="1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Bookman Old Style" pitchFamily="18" charset="0"/>
                        </a:rPr>
                        <a:t>Заряд № 2 окружен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электрическим полем</a:t>
                      </a:r>
                    </a:p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Выгнутая вверх стрелка 13"/>
          <p:cNvSpPr/>
          <p:nvPr/>
        </p:nvSpPr>
        <p:spPr>
          <a:xfrm>
            <a:off x="928662" y="2786058"/>
            <a:ext cx="2500330" cy="500066"/>
          </a:xfrm>
          <a:prstGeom prst="curvedDownArrow">
            <a:avLst>
              <a:gd name="adj1" fmla="val 25000"/>
              <a:gd name="adj2" fmla="val 50000"/>
              <a:gd name="adj3" fmla="val 474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5429256" y="2786058"/>
            <a:ext cx="2500330" cy="500066"/>
          </a:xfrm>
          <a:prstGeom prst="curvedDownArrow">
            <a:avLst>
              <a:gd name="adj1" fmla="val 25000"/>
              <a:gd name="adj2" fmla="val 50000"/>
              <a:gd name="adj3" fmla="val 474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10800000">
            <a:off x="5357819" y="4000504"/>
            <a:ext cx="2500330" cy="500066"/>
          </a:xfrm>
          <a:prstGeom prst="curvedDownArrow">
            <a:avLst>
              <a:gd name="adj1" fmla="val 25000"/>
              <a:gd name="adj2" fmla="val 50000"/>
              <a:gd name="adj3" fmla="val 4745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 rot="10800000">
            <a:off x="857225" y="4000504"/>
            <a:ext cx="2500330" cy="500066"/>
          </a:xfrm>
          <a:prstGeom prst="curvedDownArrow">
            <a:avLst>
              <a:gd name="adj1" fmla="val 25000"/>
              <a:gd name="adj2" fmla="val 50000"/>
              <a:gd name="adj3" fmla="val 4745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1428736"/>
            <a:ext cx="3214710" cy="12858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ПОЯСНЕНИЕ № 1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57620" y="1428736"/>
            <a:ext cx="4786346" cy="12858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ПОЯСНЕНИЕ № 2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58" y="4643446"/>
            <a:ext cx="4786346" cy="12858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ПОЯСНЕНИЕ № 4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57818" y="4643446"/>
            <a:ext cx="3214710" cy="12858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ПОЯСНЕНИЕ № 3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1071538" y="5715040"/>
            <a:ext cx="8072462" cy="1142984"/>
          </a:xfrm>
          <a:prstGeom prst="stripedRightArrow">
            <a:avLst>
              <a:gd name="adj1" fmla="val 50000"/>
              <a:gd name="adj2" fmla="val 39022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Bookman Old Style" pitchFamily="18" charset="0"/>
            </a:endParaRPr>
          </a:p>
          <a:p>
            <a:pPr algn="ctr"/>
            <a:r>
              <a:rPr lang="ru-RU" b="1" dirty="0" smtClean="0">
                <a:latin typeface="Bookman Old Style" pitchFamily="18" charset="0"/>
              </a:rPr>
              <a:t>Сделайте вывод: благодаря чему осуществляется</a:t>
            </a:r>
          </a:p>
          <a:p>
            <a:pPr algn="ctr"/>
            <a:r>
              <a:rPr lang="ru-RU" b="1" dirty="0" smtClean="0">
                <a:latin typeface="Bookman Old Style" pitchFamily="18" charset="0"/>
              </a:rPr>
              <a:t>взаимодействие наэлектризованных тел?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Вывод: 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4" name="Picture 8" descr="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256"/>
            <a:ext cx="2476500" cy="2162175"/>
          </a:xfrm>
          <a:prstGeom prst="rect">
            <a:avLst/>
          </a:prstGeom>
          <a:noFill/>
        </p:spPr>
      </p:pic>
      <p:pic>
        <p:nvPicPr>
          <p:cNvPr id="5" name="Picture 9" descr="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0"/>
            <a:ext cx="1717675" cy="2349500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1357290" y="1428736"/>
            <a:ext cx="5572164" cy="2571768"/>
          </a:xfrm>
          <a:prstGeom prst="cloudCallout">
            <a:avLst>
              <a:gd name="adj1" fmla="val 71334"/>
              <a:gd name="adj2" fmla="val -2828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Взаимодействие наэлектризованных (заряженных) тел осуществляется благодаря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электрическому полю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3214678" y="4500570"/>
            <a:ext cx="2500330" cy="1500198"/>
          </a:xfrm>
          <a:prstGeom prst="cloudCallout">
            <a:avLst>
              <a:gd name="adj1" fmla="val -105003"/>
              <a:gd name="adj2" fmla="val 4504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Bookman Old Style" pitchFamily="18" charset="0"/>
              </a:rPr>
              <a:t>А теперь помоги Незнайке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5857884" y="4857760"/>
            <a:ext cx="1143008" cy="642942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документ 8">
            <a:hlinkClick r:id="rId4" action="ppaction://hlinkpres?slideindex=1&amp;slidetitle="/>
          </p:cNvPr>
          <p:cNvSpPr/>
          <p:nvPr/>
        </p:nvSpPr>
        <p:spPr>
          <a:xfrm>
            <a:off x="7215206" y="4786322"/>
            <a:ext cx="1428760" cy="1143008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тест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" name="Рисунок 9" descr="91470b4ba2aff42626cf548edb5b6d2f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49373" y="3000372"/>
            <a:ext cx="1694627" cy="218443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82900" cy="29178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3714752"/>
            <a:ext cx="82868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Учиться  и, когда придет время, прикладывать усвоенное  к  делу – разве это не прекрасно!</a:t>
            </a:r>
          </a:p>
          <a:p>
            <a:pPr algn="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Конфуций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2882900" cy="2917825"/>
          </a:xfrm>
          <a:prstGeom prst="rect">
            <a:avLst/>
          </a:prstGeom>
          <a:noFill/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156969"/>
            <a:ext cx="385762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Я еще не устал удивляться</a:t>
            </a:r>
          </a:p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Чудесам, что есть на земле,</a:t>
            </a:r>
          </a:p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Телевизору, голосу раций,</a:t>
            </a:r>
          </a:p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Вентилятору на столе.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</a:rPr>
              <a:t> 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857488" y="1523044"/>
            <a:ext cx="3929090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36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Самолеты летят сквозь тучи,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algn="ctr" defTabSz="360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Ходят по морю корабли,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algn="ctr" defTabSz="360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Как до этих вещей могучих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algn="ctr" defTabSz="360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Домечтаться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люди смогли?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algn="ctr" defTabSz="360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500430" y="3157365"/>
            <a:ext cx="4143404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Как придумать могли такое,</a:t>
            </a:r>
            <a:endParaRPr lang="ru-RU" dirty="0" smtClean="0">
              <a:latin typeface="Bookman Old Style" pitchFamily="18" charset="0"/>
              <a:ea typeface="Times New Roman" pitchFamily="18" charset="0"/>
            </a:endParaRPr>
          </a:p>
          <a:p>
            <a:pPr algn="ctr"/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Что пластинка – песню поет,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algn="ctr" eaLnBrk="0" hangingPunct="0"/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Что, на кнопку нажмешь рукою-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algn="ctr" eaLnBrk="0" hangingPunct="0"/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И средь ночи день настает?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286280" y="4514687"/>
            <a:ext cx="4000496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Ток по проволоке струится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Спутник ходит по небесам…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Человеку стоит дивиться</a:t>
            </a:r>
            <a:endParaRPr lang="ru-RU" dirty="0" smtClean="0">
              <a:latin typeface="Bookman Old Style" pitchFamily="18" charset="0"/>
              <a:ea typeface="Times New Roman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Человеческим чудесам.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428596" y="4714884"/>
            <a:ext cx="3643338" cy="1857388"/>
          </a:xfrm>
          <a:prstGeom prst="cloudCallout">
            <a:avLst>
              <a:gd name="adj1" fmla="val -29258"/>
              <a:gd name="adj2" fmla="val -7473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ЧУДЕСА ВОКРУГ НАС!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Хочешь узнать больше? </a:t>
            </a:r>
            <a:endParaRPr lang="ru-RU" sz="20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9" name="Picture 12" descr="рац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0"/>
            <a:ext cx="1714480" cy="14695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13" descr="телевизо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35908" y="1785926"/>
            <a:ext cx="1408092" cy="14784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858148" y="6286520"/>
            <a:ext cx="1285852" cy="57148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000099"/>
                </a:solidFill>
                <a:latin typeface="Bookman Old Style" pitchFamily="18" charset="0"/>
              </a:rPr>
              <a:t>Давайте подумаем!</a:t>
            </a:r>
            <a:endParaRPr lang="ru-RU" sz="44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142984"/>
            <a:ext cx="6500858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Что общего в следующих примерах?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1857364"/>
            <a:ext cx="3429024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Шайба при ударе клюшкой увеличивает скорость</a:t>
            </a:r>
            <a:endParaRPr lang="ru-RU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857364"/>
            <a:ext cx="3000396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Пуля, попавшая в ствол дерева, останавливается</a:t>
            </a:r>
            <a:endParaRPr lang="ru-RU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571604" y="4357694"/>
            <a:ext cx="6000792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Луна, словно на привязи, обращается вокруг Земли, а Земля вместе с другими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</a:rPr>
              <a:t> 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планетами обращаются  вокруг Солнца</a:t>
            </a:r>
            <a:endParaRPr kumimoji="0" lang="ru-RU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00034" y="3000372"/>
            <a:ext cx="3143272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Созревшее яблоко отрывается от яблони и падает на землю</a:t>
            </a:r>
            <a:endParaRPr kumimoji="0" lang="ru-RU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072066" y="3000372"/>
            <a:ext cx="350043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Бедный поп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Подставил лоб: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С первого щелчка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Прыгнул поп до потолка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857364"/>
            <a:ext cx="3000396" cy="928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ПРИМЕР № 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3000372"/>
            <a:ext cx="3143272" cy="121444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ПРИМЕР № 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3504" y="1857364"/>
            <a:ext cx="3429024" cy="928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ПРИМЕР № 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72066" y="3000372"/>
            <a:ext cx="3500462" cy="121444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ПРИМЕР № 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4357694"/>
            <a:ext cx="6000792" cy="928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ПРИМЕР № 5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5429264"/>
            <a:ext cx="6429420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взаимодействие тел</a:t>
            </a:r>
            <a:endParaRPr lang="ru-RU" sz="4000" b="1" dirty="0">
              <a:latin typeface="Bookman Old Style" pitchFamily="18" charset="0"/>
            </a:endParaRPr>
          </a:p>
        </p:txBody>
      </p:sp>
      <p:pic>
        <p:nvPicPr>
          <p:cNvPr id="21" name="Picture 59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0"/>
            <a:ext cx="1857356" cy="1643050"/>
          </a:xfrm>
          <a:prstGeom prst="rect">
            <a:avLst/>
          </a:prstGeom>
          <a:noFill/>
        </p:spPr>
      </p:pic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7572396" y="5572140"/>
            <a:ext cx="857256" cy="642942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5357826"/>
            <a:ext cx="8072494" cy="1071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ПРОВЕРЬ СЕБЯ!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64" name="Rectangle 36"/>
          <p:cNvSpPr>
            <a:spLocks noChangeArrowheads="1"/>
          </p:cNvSpPr>
          <p:nvPr/>
        </p:nvSpPr>
        <p:spPr bwMode="auto">
          <a:xfrm>
            <a:off x="1714480" y="1500174"/>
            <a:ext cx="5000660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35" tIns="45718" rIns="91435" bIns="45718" anchor="ctr"/>
          <a:lstStyle/>
          <a:p>
            <a:pPr marL="342900" indent="-342900" algn="ctr" defTabSz="912813"/>
            <a:r>
              <a:rPr lang="ru-RU" sz="3200" b="1" dirty="0" smtClean="0">
                <a:latin typeface="Bookman Old Style" pitchFamily="18" charset="0"/>
                <a:cs typeface="Courier New" pitchFamily="49" charset="0"/>
              </a:rPr>
              <a:t>взаимодействие тел</a:t>
            </a:r>
            <a:endParaRPr lang="ru-RU" sz="3200" b="1" dirty="0">
              <a:latin typeface="Bookman Old Style" pitchFamily="18" charset="0"/>
              <a:cs typeface="Courier New" pitchFamily="49" charset="0"/>
            </a:endParaRPr>
          </a:p>
        </p:txBody>
      </p:sp>
      <p:sp>
        <p:nvSpPr>
          <p:cNvPr id="534565" name="Rectangle 37"/>
          <p:cNvSpPr>
            <a:spLocks noChangeArrowheads="1"/>
          </p:cNvSpPr>
          <p:nvPr/>
        </p:nvSpPr>
        <p:spPr bwMode="auto">
          <a:xfrm>
            <a:off x="428596" y="2571744"/>
            <a:ext cx="3500462" cy="10001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5" tIns="45718" rIns="91435" bIns="45718" anchor="ctr"/>
          <a:lstStyle/>
          <a:p>
            <a:pPr marL="342900" indent="-342900" algn="ctr" defTabSz="912813"/>
            <a:r>
              <a:rPr lang="ru-RU" sz="2000" b="1" dirty="0" smtClean="0">
                <a:latin typeface="Bookman Old Style" pitchFamily="18" charset="0"/>
                <a:cs typeface="Courier New" pitchFamily="49" charset="0"/>
              </a:rPr>
              <a:t>Может осуществляться</a:t>
            </a:r>
          </a:p>
          <a:p>
            <a:pPr marL="342900" indent="-342900" algn="ctr" defTabSz="912813"/>
            <a:r>
              <a:rPr lang="ru-RU" sz="2000" b="1" dirty="0" smtClean="0">
                <a:latin typeface="Bookman Old Style" pitchFamily="18" charset="0"/>
                <a:cs typeface="Courier New" pitchFamily="49" charset="0"/>
              </a:rPr>
              <a:t>на расстоянии</a:t>
            </a:r>
            <a:endParaRPr lang="ru-RU" sz="2000" b="1" dirty="0">
              <a:latin typeface="Bookman Old Style" pitchFamily="18" charset="0"/>
              <a:cs typeface="Courier New" pitchFamily="49" charset="0"/>
            </a:endParaRPr>
          </a:p>
        </p:txBody>
      </p:sp>
      <p:sp>
        <p:nvSpPr>
          <p:cNvPr id="534567" name="Rectangle 39"/>
          <p:cNvSpPr>
            <a:spLocks noChangeArrowheads="1"/>
          </p:cNvSpPr>
          <p:nvPr/>
        </p:nvSpPr>
        <p:spPr bwMode="auto">
          <a:xfrm>
            <a:off x="5072066" y="2571744"/>
            <a:ext cx="3643338" cy="10001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35" tIns="45718" rIns="91435" bIns="45718" anchor="ctr"/>
          <a:lstStyle/>
          <a:p>
            <a:pPr marL="342900" indent="-342900" algn="ctr" defTabSz="912813"/>
            <a:r>
              <a:rPr lang="ru-RU" sz="2000" b="1" dirty="0" smtClean="0">
                <a:latin typeface="Bookman Old Style" pitchFamily="18" charset="0"/>
                <a:cs typeface="Courier New" pitchFamily="49" charset="0"/>
              </a:rPr>
              <a:t>Может осуществляться </a:t>
            </a:r>
            <a:endParaRPr lang="ru-RU" sz="2000" b="1" dirty="0">
              <a:latin typeface="Bookman Old Style" pitchFamily="18" charset="0"/>
              <a:cs typeface="Courier New" pitchFamily="49" charset="0"/>
            </a:endParaRPr>
          </a:p>
          <a:p>
            <a:pPr marL="342900" indent="-342900" algn="ctr" defTabSz="912813"/>
            <a:r>
              <a:rPr lang="ru-RU" sz="2000" b="1" dirty="0">
                <a:latin typeface="Bookman Old Style" pitchFamily="18" charset="0"/>
                <a:cs typeface="Courier New" pitchFamily="49" charset="0"/>
              </a:rPr>
              <a:t>при </a:t>
            </a:r>
            <a:r>
              <a:rPr lang="ru-RU" sz="2000" b="1" dirty="0" smtClean="0">
                <a:latin typeface="Bookman Old Style" pitchFamily="18" charset="0"/>
                <a:cs typeface="Courier New" pitchFamily="49" charset="0"/>
              </a:rPr>
              <a:t>соприкосновении</a:t>
            </a:r>
            <a:endParaRPr lang="ru-RU" sz="2000" b="1" dirty="0">
              <a:latin typeface="Bookman Old Style" pitchFamily="18" charset="0"/>
              <a:cs typeface="Courier New" pitchFamily="49" charset="0"/>
            </a:endParaRPr>
          </a:p>
        </p:txBody>
      </p:sp>
      <p:sp>
        <p:nvSpPr>
          <p:cNvPr id="534568" name="Line 40"/>
          <p:cNvSpPr>
            <a:spLocks noChangeShapeType="1"/>
          </p:cNvSpPr>
          <p:nvPr/>
        </p:nvSpPr>
        <p:spPr bwMode="auto">
          <a:xfrm flipH="1">
            <a:off x="2357422" y="2071678"/>
            <a:ext cx="532088" cy="5000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stealth" w="lg" len="lg"/>
          </a:ln>
          <a:effectLst/>
        </p:spPr>
        <p:txBody>
          <a:bodyPr lIns="91435" tIns="45718" rIns="91435" bIns="45718"/>
          <a:lstStyle/>
          <a:p>
            <a:endParaRPr lang="ru-RU"/>
          </a:p>
        </p:txBody>
      </p:sp>
      <p:sp>
        <p:nvSpPr>
          <p:cNvPr id="534569" name="Line 41"/>
          <p:cNvSpPr>
            <a:spLocks noChangeShapeType="1"/>
          </p:cNvSpPr>
          <p:nvPr/>
        </p:nvSpPr>
        <p:spPr bwMode="auto">
          <a:xfrm>
            <a:off x="5715008" y="2071678"/>
            <a:ext cx="447022" cy="5000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stealth" w="lg" len="lg"/>
          </a:ln>
          <a:effectLst/>
        </p:spPr>
        <p:txBody>
          <a:bodyPr lIns="91435" tIns="45718" rIns="91435" bIns="45718"/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95263" y="371460"/>
            <a:ext cx="8015287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ВСПОМНИМ, что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3857628"/>
            <a:ext cx="300039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Bookman Old Style" pitchFamily="18" charset="0"/>
              </a:rPr>
              <a:t>Шайба при ударе клюшкой увеличивает скорость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5286388"/>
            <a:ext cx="300039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Bookman Old Style" pitchFamily="18" charset="0"/>
              </a:rPr>
              <a:t>Пуля, попавшая в ствол дерева, останавливается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42910" y="3809060"/>
            <a:ext cx="3929090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Луна, словно на привязи, обращается вокруг Земли, а Земля вместе с другими</a:t>
            </a:r>
            <a:r>
              <a:rPr lang="ru-RU" i="1" dirty="0" smtClean="0">
                <a:latin typeface="Bookman Old Style" pitchFamily="18" charset="0"/>
                <a:ea typeface="Times New Roman" pitchFamily="18" charset="0"/>
              </a:rPr>
              <a:t> </a:t>
            </a:r>
            <a:r>
              <a:rPr kumimoji="0" lang="ru-RU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планетами обращаются  вокруг Солнца.</a:t>
            </a:r>
            <a:endParaRPr kumimoji="0" lang="ru-RU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14348" y="5568751"/>
            <a:ext cx="3857652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Созревшее яблоко отрывается от яблони и падает на землю</a:t>
            </a:r>
            <a:endParaRPr kumimoji="0" lang="ru-RU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28596" y="3572670"/>
            <a:ext cx="428628" cy="2428098"/>
            <a:chOff x="428596" y="3572670"/>
            <a:chExt cx="428628" cy="2070908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-606461" y="4607727"/>
              <a:ext cx="2070908" cy="794"/>
            </a:xfrm>
            <a:prstGeom prst="line">
              <a:avLst/>
            </a:prstGeom>
            <a:ln w="15875">
              <a:headEnd type="diamon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428596" y="4570420"/>
              <a:ext cx="42862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428596" y="5641990"/>
              <a:ext cx="42862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8215338" y="3571876"/>
            <a:ext cx="500066" cy="2428892"/>
            <a:chOff x="8215338" y="3571876"/>
            <a:chExt cx="500066" cy="2143140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7643040" y="4642652"/>
              <a:ext cx="2143140" cy="1588"/>
            </a:xfrm>
            <a:prstGeom prst="line">
              <a:avLst/>
            </a:prstGeom>
            <a:ln w="15875">
              <a:headEnd type="diamon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rot="10800000">
              <a:off x="8215338" y="4429132"/>
              <a:ext cx="500066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rot="10800000">
              <a:off x="8215338" y="5713427"/>
              <a:ext cx="500066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0" descr="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1928794" cy="1895395"/>
          </a:xfrm>
          <a:prstGeom prst="rect">
            <a:avLst/>
          </a:prstGeom>
          <a:noFill/>
        </p:spPr>
      </p:pic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7858148" y="6286520"/>
            <a:ext cx="1285852" cy="57148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1500166" y="1857364"/>
            <a:ext cx="2071688" cy="1643073"/>
            <a:chOff x="571500" y="1928803"/>
            <a:chExt cx="2071688" cy="1643073"/>
          </a:xfrm>
        </p:grpSpPr>
        <p:cxnSp>
          <p:nvCxnSpPr>
            <p:cNvPr id="2" name="Прямая соединительная линия 1"/>
            <p:cNvCxnSpPr/>
            <p:nvPr/>
          </p:nvCxnSpPr>
          <p:spPr>
            <a:xfrm>
              <a:off x="571500" y="1928803"/>
              <a:ext cx="2071688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Прямая соединительная линия 2"/>
            <p:cNvCxnSpPr/>
            <p:nvPr/>
          </p:nvCxnSpPr>
          <p:spPr>
            <a:xfrm rot="16200000" flipH="1">
              <a:off x="500062" y="2214554"/>
              <a:ext cx="1071563" cy="5000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 rot="5400000" flipH="1" flipV="1">
              <a:off x="1714500" y="2285991"/>
              <a:ext cx="1071563" cy="3571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Овал 4"/>
            <p:cNvSpPr/>
            <p:nvPr/>
          </p:nvSpPr>
          <p:spPr>
            <a:xfrm>
              <a:off x="1071538" y="3000372"/>
              <a:ext cx="500066" cy="571504"/>
            </a:xfrm>
            <a:prstGeom prst="ellipse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/>
              <a:bevelB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85918" y="3000372"/>
              <a:ext cx="500066" cy="571504"/>
            </a:xfrm>
            <a:prstGeom prst="ellipse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/>
              <a:bevelB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286380" y="1857364"/>
            <a:ext cx="2071702" cy="1571636"/>
            <a:chOff x="5429256" y="1928802"/>
            <a:chExt cx="2071702" cy="157163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5429256" y="1928802"/>
              <a:ext cx="2071688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5572118" y="2143103"/>
              <a:ext cx="1000133" cy="57153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429390" y="2214555"/>
              <a:ext cx="1071569" cy="50006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5500694" y="2928934"/>
              <a:ext cx="500066" cy="571504"/>
            </a:xfrm>
            <a:prstGeom prst="ellipse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/>
              <a:bevelB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000892" y="2928934"/>
              <a:ext cx="500066" cy="571504"/>
            </a:xfrm>
            <a:prstGeom prst="ellipse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/>
              <a:bevelB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Как Вы думаете?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433414" y="1285860"/>
            <a:ext cx="7924800" cy="71438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взаимодействие заряженных тел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9" name="Содержимое 15"/>
          <p:cNvSpPr txBox="1">
            <a:spLocks/>
          </p:cNvSpPr>
          <p:nvPr/>
        </p:nvSpPr>
        <p:spPr bwMode="auto">
          <a:xfrm>
            <a:off x="928662" y="3500438"/>
            <a:ext cx="300039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притяжение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20" name="Содержимое 15"/>
          <p:cNvSpPr txBox="1">
            <a:spLocks/>
          </p:cNvSpPr>
          <p:nvPr/>
        </p:nvSpPr>
        <p:spPr bwMode="auto">
          <a:xfrm>
            <a:off x="4786314" y="3500438"/>
            <a:ext cx="363852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отталкивание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21" name="Содержимое 15"/>
          <p:cNvSpPr txBox="1">
            <a:spLocks/>
          </p:cNvSpPr>
          <p:nvPr/>
        </p:nvSpPr>
        <p:spPr bwMode="auto">
          <a:xfrm>
            <a:off x="714348" y="4000504"/>
            <a:ext cx="79248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осуществляется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14414" y="5072074"/>
            <a:ext cx="2029490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ВЕРНО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29189" y="5072074"/>
            <a:ext cx="2286017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НЕ ВЕРНО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6" name="Picture 59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0"/>
            <a:ext cx="1357322" cy="1357322"/>
          </a:xfrm>
          <a:prstGeom prst="rect">
            <a:avLst/>
          </a:prstGeom>
          <a:noFill/>
        </p:spPr>
      </p:pic>
      <p:sp>
        <p:nvSpPr>
          <p:cNvPr id="27" name="Плюс 26"/>
          <p:cNvSpPr/>
          <p:nvPr/>
        </p:nvSpPr>
        <p:spPr>
          <a:xfrm>
            <a:off x="2000232" y="3000372"/>
            <a:ext cx="428628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люс 27"/>
          <p:cNvSpPr/>
          <p:nvPr/>
        </p:nvSpPr>
        <p:spPr>
          <a:xfrm>
            <a:off x="5429256" y="2928934"/>
            <a:ext cx="428628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люс 28"/>
          <p:cNvSpPr/>
          <p:nvPr/>
        </p:nvSpPr>
        <p:spPr>
          <a:xfrm>
            <a:off x="6929454" y="2928934"/>
            <a:ext cx="428628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2786050" y="3071810"/>
            <a:ext cx="357190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Picture 49" descr="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857760"/>
            <a:ext cx="1054090" cy="87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Группа 32"/>
          <p:cNvGrpSpPr/>
          <p:nvPr/>
        </p:nvGrpSpPr>
        <p:grpSpPr>
          <a:xfrm>
            <a:off x="6858016" y="4643446"/>
            <a:ext cx="1565255" cy="1096948"/>
            <a:chOff x="5219700" y="3641725"/>
            <a:chExt cx="3846513" cy="3027363"/>
          </a:xfrm>
        </p:grpSpPr>
        <p:pic>
          <p:nvPicPr>
            <p:cNvPr id="34" name="Picture 17" descr="3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092950" y="3641725"/>
              <a:ext cx="1973263" cy="3027363"/>
            </a:xfrm>
            <a:prstGeom prst="rect">
              <a:avLst/>
            </a:prstGeom>
            <a:noFill/>
          </p:spPr>
        </p:pic>
        <p:pic>
          <p:nvPicPr>
            <p:cNvPr id="35" name="Picture 10" descr="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9813367">
              <a:off x="5219700" y="4365625"/>
              <a:ext cx="1862138" cy="1724025"/>
            </a:xfrm>
            <a:prstGeom prst="rect">
              <a:avLst/>
            </a:prstGeom>
            <a:noFill/>
          </p:spPr>
        </p:pic>
      </p:grpSp>
      <p:sp>
        <p:nvSpPr>
          <p:cNvPr id="36" name="Штриховая стрелка вправо 35"/>
          <p:cNvSpPr/>
          <p:nvPr/>
        </p:nvSpPr>
        <p:spPr>
          <a:xfrm>
            <a:off x="1214414" y="5572140"/>
            <a:ext cx="2857520" cy="71438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А у меня вопрос?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4643446"/>
            <a:ext cx="3357586" cy="164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Bookman Old Style" pitchFamily="18" charset="0"/>
              </a:rPr>
              <a:t>на расстоянии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929190" y="4643446"/>
            <a:ext cx="3643338" cy="164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Bookman Old Style" pitchFamily="18" charset="0"/>
              </a:rPr>
              <a:t>при соприкосновении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4143372" y="5214950"/>
            <a:ext cx="785818" cy="64294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Bookman Old Style" pitchFamily="18" charset="0"/>
              </a:rPr>
              <a:t>или</a:t>
            </a:r>
            <a:endParaRPr lang="ru-RU" sz="24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3" descr="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0"/>
            <a:ext cx="3230068" cy="2759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носка-облако 9"/>
          <p:cNvSpPr/>
          <p:nvPr/>
        </p:nvSpPr>
        <p:spPr>
          <a:xfrm>
            <a:off x="285720" y="1714488"/>
            <a:ext cx="7000924" cy="3143272"/>
          </a:xfrm>
          <a:prstGeom prst="cloudCallout">
            <a:avLst>
              <a:gd name="adj1" fmla="val 59077"/>
              <a:gd name="adj2" fmla="val -5778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КАК, ЧЕРЕЗ ЧЕГО</a:t>
            </a: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(благодаря чему)  осуществляется</a:t>
            </a: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взаимодействие наэлектризованных тел?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11" name="Стрелка вправо с вырезом 10">
            <a:hlinkClick r:id="rId4" action="ppaction://hlinksldjump"/>
          </p:cNvPr>
          <p:cNvSpPr/>
          <p:nvPr/>
        </p:nvSpPr>
        <p:spPr>
          <a:xfrm>
            <a:off x="2143108" y="5214950"/>
            <a:ext cx="6429420" cy="1071570"/>
          </a:xfrm>
          <a:prstGeom prst="notch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Познакомимся с теорией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Bookman Old Style" pitchFamily="18" charset="0"/>
              </a:rPr>
              <a:t>Ответ на этот вопрос дал </a:t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 Майкл Фарадей</a:t>
            </a:r>
            <a:endParaRPr lang="ru-RU" sz="3200" b="1" dirty="0">
              <a:latin typeface="Bookman Old Style" pitchFamily="18" charset="0"/>
            </a:endParaRPr>
          </a:p>
        </p:txBody>
      </p:sp>
      <p:pic>
        <p:nvPicPr>
          <p:cNvPr id="3" name="Picture 49" descr="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74" y="0"/>
            <a:ext cx="1928826" cy="160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2" descr="фараде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00034" y="1643050"/>
            <a:ext cx="3071834" cy="36935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0249039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071810"/>
            <a:ext cx="2476504" cy="35042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 rot="20768017">
            <a:off x="3423408" y="3508127"/>
            <a:ext cx="30736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Bookman Old Style" pitchFamily="18" charset="0"/>
              </a:rPr>
              <a:t>30 серий </a:t>
            </a:r>
          </a:p>
          <a:p>
            <a:pPr algn="ctr"/>
            <a:r>
              <a:rPr lang="ru-RU" b="1" i="1" dirty="0" smtClean="0">
                <a:latin typeface="Bookman Old Style" pitchFamily="18" charset="0"/>
              </a:rPr>
              <a:t>более чем из 3000 параграфов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404" y="1428736"/>
            <a:ext cx="47148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Bookman Old Style" pitchFamily="18" charset="0"/>
              </a:rPr>
              <a:t>в своей работе </a:t>
            </a:r>
          </a:p>
          <a:p>
            <a:pPr algn="ctr"/>
            <a:r>
              <a:rPr lang="ru-RU" sz="2400" b="1" i="1" dirty="0" smtClean="0">
                <a:latin typeface="Bookman Old Style" pitchFamily="18" charset="0"/>
              </a:rPr>
              <a:t>« ЭКСПЕРИМЕНТАЛЬНЫЕ ИССЛЕДОВАНИЯ </a:t>
            </a:r>
          </a:p>
          <a:p>
            <a:pPr algn="ctr"/>
            <a:r>
              <a:rPr lang="ru-RU" sz="2400" b="1" i="1" dirty="0" smtClean="0">
                <a:latin typeface="Bookman Old Style" pitchFamily="18" charset="0"/>
              </a:rPr>
              <a:t>ПО ЭЛЕКТРИЧЕСТВУ»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6929454" y="6000768"/>
            <a:ext cx="2214546" cy="857232"/>
          </a:xfrm>
          <a:prstGeom prst="stripedRightArrow">
            <a:avLst>
              <a:gd name="adj1" fmla="val 73954"/>
              <a:gd name="adj2" fmla="val 369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теория М.Фарадея</a:t>
            </a:r>
            <a:endParaRPr lang="ru-RU" sz="1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Управляющая кнопка: документ 11">
            <a:hlinkClick r:id="rId6" action="ppaction://hlinkfile" highlightClick="1">
              <a:snd r:embed="rId5" name="type.wav" builtIn="1"/>
            </a:hlinkClick>
          </p:cNvPr>
          <p:cNvSpPr/>
          <p:nvPr/>
        </p:nvSpPr>
        <p:spPr>
          <a:xfrm>
            <a:off x="0" y="3857628"/>
            <a:ext cx="1500198" cy="1928826"/>
          </a:xfrm>
          <a:prstGeom prst="actionButtonDocumen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12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lvl="0" algn="ctr"/>
            <a:r>
              <a:rPr lang="ru-RU" sz="1200" b="1" dirty="0" smtClean="0">
                <a:solidFill>
                  <a:schemeClr val="tx1"/>
                </a:solidFill>
                <a:latin typeface="Bookman Old Style" pitchFamily="18" charset="0"/>
              </a:rPr>
              <a:t>Узнай </a:t>
            </a:r>
          </a:p>
          <a:p>
            <a:pPr lvl="0" algn="ctr"/>
            <a:r>
              <a:rPr lang="ru-RU" sz="1200" b="1" dirty="0" smtClean="0">
                <a:solidFill>
                  <a:schemeClr val="tx1"/>
                </a:solidFill>
                <a:latin typeface="Bookman Old Style" pitchFamily="18" charset="0"/>
              </a:rPr>
              <a:t>больше о М.Фарадее</a:t>
            </a:r>
          </a:p>
          <a:p>
            <a:pPr algn="ctr"/>
            <a:endParaRPr lang="ru-RU" sz="1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785918" y="5286388"/>
            <a:ext cx="2571768" cy="78581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None/>
              <a:tabLst/>
              <a:defRPr/>
            </a:pPr>
            <a:r>
              <a:rPr lang="ru-RU" sz="5400" b="1" i="1" kern="0" dirty="0" smtClean="0">
                <a:solidFill>
                  <a:schemeClr val="tx1"/>
                </a:solidFill>
                <a:latin typeface="Bookman Old Style" pitchFamily="18" charset="0"/>
              </a:rPr>
              <a:t>ЧЕМ?</a:t>
            </a:r>
            <a:endParaRPr kumimoji="0" lang="ru-RU" sz="5400" b="1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None/>
              <a:tabLst/>
              <a:defRPr/>
            </a:pPr>
            <a:endParaRPr kumimoji="0" lang="ru-RU" sz="5400" b="1" i="1" u="none" strike="noStrike" kern="0" cap="none" spc="0" normalizeH="0" baseline="0" noProof="0" dirty="0" smtClean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ru-RU" sz="6000" b="1" i="1" u="none" strike="noStrike" kern="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Согласно идее М.Фарадея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Rectangle 8"/>
          <p:cNvSpPr txBox="1">
            <a:spLocks noChangeArrowheads="1"/>
          </p:cNvSpPr>
          <p:nvPr/>
        </p:nvSpPr>
        <p:spPr>
          <a:xfrm>
            <a:off x="285720" y="1571613"/>
            <a:ext cx="8618538" cy="3071834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пространство окружающее 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</a:rPr>
              <a:t>наэлектризованное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тело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пространство окружающее </a:t>
            </a:r>
            <a:r>
              <a:rPr kumimoji="0" lang="ru-RU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</a:rPr>
              <a:t>НЕ</a:t>
            </a:r>
            <a:r>
              <a:rPr kumimoji="0" lang="ru-RU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</a:rPr>
              <a:t>наэлектризованное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тело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endParaRPr kumimoji="0" lang="ru-RU" sz="6000" b="1" i="1" u="none" strike="noStrike" kern="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643042" y="4286256"/>
            <a:ext cx="6072230" cy="92869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None/>
              <a:tabLst/>
              <a:defRPr/>
            </a:pPr>
            <a:r>
              <a:rPr lang="ru-RU" sz="5400" b="1" i="1" kern="0" dirty="0" smtClean="0">
                <a:solidFill>
                  <a:srgbClr val="990099"/>
                </a:solidFill>
                <a:latin typeface="Bookman Old Style" pitchFamily="18" charset="0"/>
              </a:rPr>
              <a:t>о</a:t>
            </a:r>
            <a:r>
              <a:rPr kumimoji="0" lang="ru-RU" sz="5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Bookman Old Style" pitchFamily="18" charset="0"/>
              </a:rPr>
              <a:t>тличаются</a:t>
            </a:r>
            <a:r>
              <a:rPr kumimoji="0" lang="ru-RU" sz="54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Bookman Old Style" pitchFamily="18" charset="0"/>
              </a:rPr>
              <a:t>!!!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Tx/>
              <a:buNone/>
              <a:tabLst/>
              <a:defRPr/>
            </a:pPr>
            <a:endParaRPr kumimoji="0" lang="ru-RU" sz="5400" b="1" i="1" u="none" strike="noStrike" kern="0" cap="none" spc="0" normalizeH="0" baseline="0" noProof="0" dirty="0" smtClean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endParaRPr kumimoji="0" lang="ru-RU" sz="6000" b="1" i="1" u="none" strike="noStrike" kern="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572000" y="5286388"/>
            <a:ext cx="2928958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Ответ здесь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1643042" y="4286256"/>
            <a:ext cx="6072230" cy="1857388"/>
          </a:xfrm>
          <a:prstGeom prst="beve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ЭВРИКА!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0" y="0"/>
            <a:ext cx="8142288" cy="1395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Всякое заряженное тело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000100" y="1857364"/>
            <a:ext cx="6780212" cy="292895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окружено</a:t>
            </a: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endParaRPr kumimoji="0" lang="ru-RU" sz="4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Bookman Old Style" pitchFamily="18" charset="0"/>
              </a:rPr>
              <a:t>ЭЛЕКТРИЧЕСКИМ ПОЛЕМ</a:t>
            </a:r>
            <a:endParaRPr kumimoji="0" lang="ru-RU" sz="4800" b="1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286116" y="5072074"/>
            <a:ext cx="5500726" cy="1428760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А что такое электрическое поле?</a:t>
            </a:r>
            <a:endParaRPr lang="ru-RU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Скругленный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1177</TotalTime>
  <Words>598</Words>
  <Application>Microsoft Office PowerPoint</Application>
  <PresentationFormat>Экран (4:3)</PresentationFormat>
  <Paragraphs>133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Скругленный</vt:lpstr>
      <vt:lpstr>Слайд 1</vt:lpstr>
      <vt:lpstr>Слайд 2</vt:lpstr>
      <vt:lpstr>Давайте подумаем!</vt:lpstr>
      <vt:lpstr>Слайд 4</vt:lpstr>
      <vt:lpstr>Как Вы думаете?</vt:lpstr>
      <vt:lpstr>Слайд 6</vt:lpstr>
      <vt:lpstr>Ответ на этот вопрос дал   Майкл Фарадей</vt:lpstr>
      <vt:lpstr>Согласно идее М.Фарадея</vt:lpstr>
      <vt:lpstr>Слайд 9</vt:lpstr>
      <vt:lpstr>ЭЛЕКТРИЧЕСКОЕ ПОЛЕ</vt:lpstr>
      <vt:lpstr>Наши органы чувств не воспринимают электрическое поле</vt:lpstr>
      <vt:lpstr>Обнаружить электрическое поле</vt:lpstr>
      <vt:lpstr>Схема взаимодействия (разноименных) электрических зарядов </vt:lpstr>
      <vt:lpstr>Вывод: 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Репетиция </dc:title>
  <dc:creator>croc</dc:creator>
  <cp:lastModifiedBy>Admin</cp:lastModifiedBy>
  <cp:revision>131</cp:revision>
  <dcterms:created xsi:type="dcterms:W3CDTF">2006-12-14T01:23:38Z</dcterms:created>
  <dcterms:modified xsi:type="dcterms:W3CDTF">2014-07-08T14:28:54Z</dcterms:modified>
</cp:coreProperties>
</file>