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65" r:id="rId5"/>
    <p:sldId id="282" r:id="rId6"/>
    <p:sldId id="281" r:id="rId7"/>
    <p:sldId id="25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F323F-5B53-4D44-8FEB-6B48CD3987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0D14C-1FA9-491B-BC8D-3B3B0818D6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D5C25-BDB1-41C7-82C5-4D4DDED742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E9A80-1B15-47C7-AB45-BF54809566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88697-A717-4464-A9F6-A89DA553AC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BA2A-3AD6-4052-97A6-5B7A1F9993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1446E-8160-4A2C-AC6C-20B6446DC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C75F5-3426-4BD5-BA31-87EBB31633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0E33E-E039-492D-95D7-46B0DC84A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835E0-56DF-47DF-9B3E-50215E9255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B03F3-DDCC-470C-9FB2-97F13F9750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939161-4664-43F4-8233-C193D25273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UpperHarzUNESCO_pic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55806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700808"/>
            <a:ext cx="6400800" cy="838200"/>
          </a:xfrm>
        </p:spPr>
        <p:txBody>
          <a:bodyPr/>
          <a:lstStyle/>
          <a:p>
            <a:r>
              <a:rPr lang="de-DE" sz="5400" dirty="0" smtClean="0">
                <a:solidFill>
                  <a:schemeClr val="bg1"/>
                </a:solidFill>
                <a:latin typeface="Bernard MT Condensed" pitchFamily="18" charset="0"/>
              </a:rPr>
              <a:t>He</a:t>
            </a:r>
            <a:r>
              <a:rPr lang="en-US" sz="5400" dirty="0" err="1" smtClean="0">
                <a:solidFill>
                  <a:schemeClr val="bg1"/>
                </a:solidFill>
                <a:latin typeface="Bernard MT Condensed" pitchFamily="18" charset="0"/>
              </a:rPr>
              <a:t>inrich</a:t>
            </a:r>
            <a:r>
              <a:rPr lang="en-US" sz="5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de-DE" sz="5400" dirty="0" smtClean="0">
                <a:solidFill>
                  <a:schemeClr val="bg1"/>
                </a:solidFill>
                <a:latin typeface="Bernard MT Condensed" pitchFamily="18" charset="0"/>
              </a:rPr>
              <a:t>Heine</a:t>
            </a:r>
            <a:endParaRPr lang="ru-RU" sz="5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4869160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Die Wildheit der Gegend war durch ihre Einheit und Einfachheit gleichsam gezähmt 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47664" y="980728"/>
            <a:ext cx="7164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cap="all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Эта некая дикость местности была  смягчена одновременно ее единением и простотой форм</a:t>
            </a:r>
            <a:r>
              <a:rPr lang="de-DE" sz="2800" b="1" cap="all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.</a:t>
            </a:r>
            <a:endParaRPr kumimoji="0" lang="ru-RU" sz="28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717032"/>
            <a:ext cx="6228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Wie ein guter Dichter liebt die Natur </a:t>
            </a:r>
          </a:p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keine schroten Übergänge </a:t>
            </a:r>
            <a:endParaRPr lang="de-DE" sz="3200" noProof="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31640" y="5589240"/>
            <a:ext cx="7164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Как хороший поэт природа избегала резких переходов</a:t>
            </a:r>
            <a:r>
              <a:rPr lang="de-DE" sz="2800" b="1" cap="all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.</a:t>
            </a:r>
            <a:endParaRPr kumimoji="0" lang="ru-RU" sz="28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3789040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Die Wolken, so bizarr  gestaltet sie auch zuweilen erscheinen, tragen ein weißes, oder doch ein mildes</a:t>
            </a:r>
            <a:r>
              <a:rPr lang="ru-RU" sz="3200" dirty="0">
                <a:solidFill>
                  <a:schemeClr val="bg1"/>
                </a:solidFill>
                <a:latin typeface="Bernard MT Condensed" pitchFamily="18" charset="0"/>
              </a:rPr>
              <a:t>,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31640" y="5373216"/>
            <a:ext cx="7164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Облака, которые были так причудливо изображены, вносили какой-то белый или мягкий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,</a:t>
            </a:r>
            <a:endParaRPr kumimoji="0" lang="ru-RU" sz="28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908720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mit dem blauen Himmel und der grünen Erde harmonisch korrespondierendes Kolorit</a:t>
            </a:r>
            <a:r>
              <a:rPr lang="ru-RU" sz="3200" dirty="0">
                <a:solidFill>
                  <a:schemeClr val="bg1"/>
                </a:solidFill>
                <a:latin typeface="Bernard MT Condensed" pitchFamily="18" charset="0"/>
              </a:rPr>
              <a:t>,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91680" y="2780928"/>
            <a:ext cx="7164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г</a:t>
            </a:r>
            <a:r>
              <a:rPr lang="ru-RU" sz="2800" b="1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армонично</a:t>
            </a: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 вливающийся в голубое небо и зеленую землю колорит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,</a:t>
            </a:r>
            <a:endParaRPr kumimoji="0" lang="ru-RU" sz="28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56"/>
            <a:ext cx="9144000" cy="68496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5517232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                           so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dass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alle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Farben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einer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Gegend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wie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leise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Musik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ineinander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schmelzen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.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 </a:t>
            </a:r>
            <a:endParaRPr lang="de-DE" sz="3200" b="1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nard MT Condensed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4" y="404664"/>
            <a:ext cx="752432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Как будто все цвета  местности растворялись друг в друге легкой музыкой</a:t>
            </a:r>
            <a:r>
              <a:rPr lang="de-DE" sz="2800" b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.</a:t>
            </a:r>
            <a:endParaRPr kumimoji="0" lang="ru-RU" sz="2800" b="1" i="0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1628800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und jeder Naturanblick krampfstellend und </a:t>
            </a:r>
            <a:r>
              <a:rPr lang="de-DE" sz="3200" dirty="0" err="1" smtClean="0">
                <a:solidFill>
                  <a:schemeClr val="bg1"/>
                </a:solidFill>
                <a:latin typeface="Bernard MT Condensed" pitchFamily="18" charset="0"/>
              </a:rPr>
              <a:t>gemüberuhigend</a:t>
            </a: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 wirkt.</a:t>
            </a:r>
            <a:r>
              <a:rPr lang="en-US" sz="3200" dirty="0" smtClean="0">
                <a:solidFill>
                  <a:schemeClr val="bg1"/>
                </a:solidFill>
                <a:latin typeface="Bernard MT Condensed" pitchFamily="18" charset="0"/>
              </a:rPr>
              <a:t>[…[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59632" y="4869160"/>
            <a:ext cx="75608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и каждый  природный блик воздействовал на вас успокаивающе и </a:t>
            </a:r>
            <a:r>
              <a:rPr lang="ru-RU" sz="2800" b="1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умиротворяюще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[…[</a:t>
            </a:r>
            <a:endParaRPr kumimoji="0" lang="ru-RU" sz="28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560" y="980728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Eben wie ein großer  Dichter weiß  die Natur auch mit den wenigsten Mitteln die größten Effekte hervorzubringen</a:t>
            </a:r>
            <a:r>
              <a:rPr lang="ru-RU" sz="3200" dirty="0" smtClean="0">
                <a:solidFill>
                  <a:schemeClr val="bg1"/>
                </a:solidFill>
                <a:latin typeface="Bernard MT Condensed" pitchFamily="18" charset="0"/>
              </a:rPr>
              <a:t>.</a:t>
            </a: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     </a:t>
            </a:r>
            <a:r>
              <a:rPr lang="en-US" sz="3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de-DE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19672" y="5373216"/>
            <a:ext cx="7164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Как </a:t>
            </a: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настоящий великий живописец знала природа как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вызвать</a:t>
            </a: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большие эффекты минимальными средствами.            </a:t>
            </a:r>
            <a:r>
              <a:rPr lang="de-DE" sz="2800" b="1" cap="all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.</a:t>
            </a:r>
            <a:endParaRPr kumimoji="0" lang="ru-RU" sz="28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0"/>
            <a:ext cx="9144000" cy="685382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Da sind nur eine Sonne, Bäume, Blumen, </a:t>
            </a:r>
            <a:endParaRPr lang="ru-RU" sz="3200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Wasser und Liebe</a:t>
            </a:r>
            <a:r>
              <a:rPr lang="de-DE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71800" y="5157192"/>
            <a:ext cx="608518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Это  всего лишь солнце, деревья, цветы, вода и любовь.</a:t>
            </a:r>
            <a:endParaRPr kumimoji="0" lang="ru-RU" sz="28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35283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Freilich, fehlt letztere im Herzen des Beschauers , so mag das Ganze wohl einen schlechten Anblick gewähren</a:t>
            </a:r>
            <a:r>
              <a:rPr lang="de-DE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47664" y="4941168"/>
            <a:ext cx="7164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Свободно, избегая крайностей, возникающих в сердце смотрящего на все это, удавалось этой картинке отвлечь любого от мыслей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,</a:t>
            </a:r>
            <a:endParaRPr kumimoji="0" lang="ru-RU" sz="2800" b="1" i="0" u="none" strike="noStrike" kern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>
                <a:solidFill>
                  <a:schemeClr val="bg1"/>
                </a:solidFill>
                <a:latin typeface="Bernard MT Condensed" pitchFamily="18" charset="0"/>
              </a:rPr>
              <a:t>u</a:t>
            </a:r>
            <a:r>
              <a:rPr lang="de-DE" sz="3200" noProof="0" dirty="0" err="1" smtClean="0">
                <a:solidFill>
                  <a:schemeClr val="bg1"/>
                </a:solidFill>
                <a:latin typeface="Bernard MT Condensed" pitchFamily="18" charset="0"/>
              </a:rPr>
              <a:t>nd</a:t>
            </a:r>
            <a:r>
              <a:rPr lang="de-DE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 die Sonne hat dann bloß so  und so viel Meilen im Durchmesser,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627784" y="5733256"/>
            <a:ext cx="6192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de-DE" sz="2800" b="1" cap="all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.</a:t>
            </a: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что солнце имеет столько то и столько то миль в диаметре, </a:t>
            </a:r>
            <a:endParaRPr kumimoji="0" lang="ru-RU" sz="2800" b="1" i="0" u="none" strike="noStrike" kern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rz_02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0424" y="1"/>
            <a:ext cx="9284423" cy="7009052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47664" y="1412776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Генрих </a:t>
            </a:r>
            <a:r>
              <a:rPr kumimoji="0" lang="ru-RU" sz="54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nard MT Condensed" pitchFamily="18" charset="0"/>
              </a:rPr>
              <a:t>Гейне</a:t>
            </a:r>
            <a:endParaRPr kumimoji="0" lang="ru-RU" sz="54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9" y="0"/>
            <a:ext cx="9129622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und die Bäume sind gut zum Einheizen,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91680" y="2780928"/>
            <a:ext cx="7164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д</a:t>
            </a:r>
            <a:r>
              <a:rPr lang="ru-RU" sz="2800" b="1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еревья</a:t>
            </a: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отлично годятся для розжига,</a:t>
            </a:r>
            <a:endParaRPr kumimoji="0" lang="ru-RU" sz="28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764704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und die Blumen werden nach den Staubfäden klassifiziert,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4797152"/>
            <a:ext cx="41764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цветы можно классифицировать по их тычинкам,</a:t>
            </a:r>
            <a:endParaRPr kumimoji="0" lang="ru-RU" sz="2800" b="1" i="0" u="none" strike="noStrike" kern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>
                <a:solidFill>
                  <a:schemeClr val="bg1"/>
                </a:solidFill>
                <a:latin typeface="Bernard MT Condensed" pitchFamily="18" charset="0"/>
              </a:rPr>
              <a:t>u</a:t>
            </a:r>
            <a:r>
              <a:rPr lang="de-DE" sz="3200" dirty="0" smtClean="0">
                <a:solidFill>
                  <a:schemeClr val="bg1"/>
                </a:solidFill>
                <a:latin typeface="Bernard MT Condensed" pitchFamily="18" charset="0"/>
              </a:rPr>
              <a:t>nd  das Wasser ist nass.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79712" y="6019800"/>
            <a:ext cx="7164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nard MT Condensed" pitchFamily="18" charset="0"/>
              </a:rPr>
              <a:t>а </a:t>
            </a:r>
            <a:r>
              <a:rPr lang="ru-RU" sz="2800" b="1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nard MT Condensed" pitchFamily="18" charset="0"/>
              </a:rPr>
              <a:t>вода на самом деле мокрая</a:t>
            </a:r>
            <a:r>
              <a:rPr lang="de-DE" sz="2800" b="1" cap="all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.</a:t>
            </a:r>
            <a:endParaRPr kumimoji="0" lang="ru-RU" sz="28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rz-Ferienwohnung-Harz-Ferienha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19944" y="0"/>
            <a:ext cx="10363944" cy="6912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rz-mountains-saxo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3522" y="0"/>
            <a:ext cx="10347521" cy="6921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rz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40097" y="0"/>
            <a:ext cx="1058409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rz_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1196752"/>
            <a:ext cx="7772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HARZREISE</a:t>
            </a:r>
            <a:r>
              <a:rPr kumimoji="0" lang="de-DE" sz="44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/>
            </a:r>
            <a:br>
              <a:rPr kumimoji="0" lang="de-DE" sz="44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</a:br>
            <a:endParaRPr kumimoji="0" lang="ru-RU" sz="44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76852155_large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4139" y="0"/>
            <a:ext cx="9618139" cy="6858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486916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ПУТЕШЕСТВИЕ</a:t>
            </a:r>
            <a:r>
              <a:rPr kumimoji="0" lang="ru-RU" sz="4800" b="1" i="0" u="none" strike="noStrike" kern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 ПО ГАРЦУ</a:t>
            </a:r>
            <a:r>
              <a:rPr kumimoji="0" lang="de-DE" sz="44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/>
            </a:r>
            <a:br>
              <a:rPr kumimoji="0" lang="de-DE" sz="44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</a:br>
            <a:endParaRPr kumimoji="0" lang="ru-RU" sz="44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rz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24188" y="0"/>
            <a:ext cx="9868188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67744" y="52292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5400" dirty="0" smtClean="0">
                <a:solidFill>
                  <a:schemeClr val="bg1"/>
                </a:solidFill>
                <a:latin typeface="Bernard MT Condensed" pitchFamily="18" charset="0"/>
              </a:rPr>
              <a:t>Auszug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r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9998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7704" y="5445224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nard MT Condensed" pitchFamily="18" charset="0"/>
              </a:rPr>
              <a:t>отрывок</a:t>
            </a:r>
            <a:endParaRPr kumimoji="0" lang="ru-RU" sz="4800" b="1" i="0" u="none" strike="noStrike" kern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03648" y="1772816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Die Berge wurden hier noch steiler.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068960"/>
            <a:ext cx="84969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Горы становились здесь все круче</a:t>
            </a:r>
            <a:r>
              <a:rPr lang="de-DE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.</a:t>
            </a:r>
            <a:endParaRPr kumimoji="0" lang="ru-RU" sz="2800" b="1" i="0" u="none" strike="noStrike" kern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1700808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de-DE" sz="3200" dirty="0">
                <a:solidFill>
                  <a:schemeClr val="bg1"/>
                </a:solidFill>
                <a:latin typeface="Bernard MT Condensed" pitchFamily="18" charset="0"/>
              </a:rPr>
              <a:t>d</a:t>
            </a:r>
            <a:r>
              <a:rPr lang="de-DE" sz="3200" noProof="0" dirty="0" err="1" smtClean="0">
                <a:solidFill>
                  <a:schemeClr val="bg1"/>
                </a:solidFill>
                <a:latin typeface="Bernard MT Condensed" pitchFamily="18" charset="0"/>
              </a:rPr>
              <a:t>ie</a:t>
            </a:r>
            <a:r>
              <a:rPr lang="de-DE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 Tannenwälder wogten unten </a:t>
            </a:r>
          </a:p>
          <a:p>
            <a:pPr lvl="0" algn="ctr">
              <a:spcBef>
                <a:spcPct val="20000"/>
              </a:spcBef>
            </a:pPr>
            <a:r>
              <a:rPr lang="de-DE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wie ein </a:t>
            </a:r>
            <a:r>
              <a:rPr lang="de-DE" sz="3200" noProof="0" dirty="0" err="1" smtClean="0">
                <a:solidFill>
                  <a:schemeClr val="bg1"/>
                </a:solidFill>
                <a:latin typeface="Bernard MT Condensed" pitchFamily="18" charset="0"/>
              </a:rPr>
              <a:t>gr</a:t>
            </a:r>
            <a:r>
              <a:rPr lang="de-DE" sz="3200" dirty="0">
                <a:solidFill>
                  <a:schemeClr val="bg1"/>
                </a:solidFill>
                <a:latin typeface="Bernard MT Condensed" pitchFamily="18" charset="0"/>
              </a:rPr>
              <a:t>ü</a:t>
            </a:r>
            <a:r>
              <a:rPr lang="de-DE" sz="3200" noProof="0" dirty="0" err="1" smtClean="0">
                <a:solidFill>
                  <a:schemeClr val="bg1"/>
                </a:solidFill>
                <a:latin typeface="Bernard MT Condensed" pitchFamily="18" charset="0"/>
              </a:rPr>
              <a:t>nes</a:t>
            </a:r>
            <a:r>
              <a:rPr lang="de-DE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   Meer.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39752" y="2996952"/>
            <a:ext cx="7164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Еловые леса казались сверху</a:t>
            </a:r>
          </a:p>
          <a:p>
            <a:pPr lvl="0" algn="ctr">
              <a:spcBef>
                <a:spcPct val="20000"/>
              </a:spcBef>
            </a:pP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           зеленым морем</a:t>
            </a:r>
            <a:r>
              <a:rPr lang="de-DE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.</a:t>
            </a:r>
            <a:endParaRPr kumimoji="0" lang="ru-RU" sz="28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" name="Рисунок 5" descr="Bode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980728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  <a:latin typeface="Bernard MT Condensed" pitchFamily="18" charset="0"/>
              </a:rPr>
              <a:t>un</a:t>
            </a:r>
            <a:r>
              <a:rPr lang="en-US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d  am </a:t>
            </a:r>
            <a:r>
              <a:rPr lang="en-US" sz="3200" noProof="0" dirty="0" err="1" smtClean="0">
                <a:solidFill>
                  <a:schemeClr val="bg1"/>
                </a:solidFill>
                <a:latin typeface="Bernard MT Condensed" pitchFamily="18" charset="0"/>
              </a:rPr>
              <a:t>blauen</a:t>
            </a:r>
            <a:r>
              <a:rPr lang="en-US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3200" noProof="0" dirty="0" err="1" smtClean="0">
                <a:solidFill>
                  <a:schemeClr val="bg1"/>
                </a:solidFill>
                <a:latin typeface="Bernard MT Condensed" pitchFamily="18" charset="0"/>
              </a:rPr>
              <a:t>Himmel</a:t>
            </a:r>
            <a:r>
              <a:rPr lang="en-US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3200" noProof="0" dirty="0" err="1" smtClean="0">
                <a:solidFill>
                  <a:schemeClr val="bg1"/>
                </a:solidFill>
                <a:latin typeface="Bernard MT Condensed" pitchFamily="18" charset="0"/>
              </a:rPr>
              <a:t>oben</a:t>
            </a:r>
            <a:r>
              <a:rPr lang="en-US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3200" noProof="0" dirty="0" err="1" smtClean="0">
                <a:solidFill>
                  <a:schemeClr val="bg1"/>
                </a:solidFill>
                <a:latin typeface="Bernard MT Condensed" pitchFamily="18" charset="0"/>
              </a:rPr>
              <a:t>schifften</a:t>
            </a:r>
            <a:r>
              <a:rPr lang="en-US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 die </a:t>
            </a:r>
            <a:r>
              <a:rPr lang="en-US" sz="3200" noProof="0" dirty="0" err="1" smtClean="0">
                <a:solidFill>
                  <a:schemeClr val="bg1"/>
                </a:solidFill>
                <a:latin typeface="Bernard MT Condensed" pitchFamily="18" charset="0"/>
              </a:rPr>
              <a:t>wei</a:t>
            </a:r>
            <a:r>
              <a:rPr lang="en-US" sz="3200" dirty="0">
                <a:solidFill>
                  <a:schemeClr val="bg1"/>
                </a:solidFill>
                <a:latin typeface="Bernard MT Condensed" pitchFamily="18" charset="0"/>
              </a:rPr>
              <a:t>ß</a:t>
            </a:r>
            <a:r>
              <a:rPr lang="en-US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en </a:t>
            </a:r>
            <a:r>
              <a:rPr lang="en-US" sz="3200" noProof="0" dirty="0" err="1" smtClean="0">
                <a:solidFill>
                  <a:schemeClr val="bg1"/>
                </a:solidFill>
                <a:latin typeface="Bernard MT Condensed" pitchFamily="18" charset="0"/>
              </a:rPr>
              <a:t>Wolken</a:t>
            </a:r>
            <a:r>
              <a:rPr lang="de-DE" sz="3200" noProof="0" dirty="0" smtClean="0">
                <a:solidFill>
                  <a:schemeClr val="bg1"/>
                </a:solidFill>
                <a:latin typeface="Bernard MT Condensed" pitchFamily="18" charset="0"/>
              </a:rPr>
              <a:t>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59632" y="5373216"/>
            <a:ext cx="7164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de-DE" sz="2800" b="1" cap="all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.</a:t>
            </a:r>
            <a:r>
              <a:rPr lang="ru-RU" sz="2800" b="1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а на голубом небе в вышине словно белые корабли плыли облака</a:t>
            </a:r>
            <a:endParaRPr kumimoji="0" lang="ru-RU" sz="2800" b="1" i="0" u="none" strike="noStrike" kern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Ландшаф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119</TotalTime>
  <Words>379</Words>
  <Application>Microsoft Office PowerPoint</Application>
  <PresentationFormat>Экран (4:3)</PresentationFormat>
  <Paragraphs>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Ландшафт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HARZREISE</dc:title>
  <dc:creator>Таня</dc:creator>
  <cp:lastModifiedBy>Пользователь Windows</cp:lastModifiedBy>
  <cp:revision>12</cp:revision>
  <dcterms:created xsi:type="dcterms:W3CDTF">2013-03-11T21:12:37Z</dcterms:created>
  <dcterms:modified xsi:type="dcterms:W3CDTF">2013-05-26T13:51:58Z</dcterms:modified>
</cp:coreProperties>
</file>