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73" r:id="rId4"/>
    <p:sldId id="263" r:id="rId5"/>
    <p:sldId id="258" r:id="rId6"/>
    <p:sldId id="259" r:id="rId7"/>
    <p:sldId id="260" r:id="rId8"/>
    <p:sldId id="271" r:id="rId9"/>
    <p:sldId id="262" r:id="rId10"/>
    <p:sldId id="261" r:id="rId11"/>
    <p:sldId id="266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5.xml"/><Relationship Id="rId7" Type="http://schemas.openxmlformats.org/officeDocument/2006/relationships/slide" Target="../slides/slide11.xml"/><Relationship Id="rId2" Type="http://schemas.openxmlformats.org/officeDocument/2006/relationships/slide" Target="../slides/slide9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DA6E3-0D01-463F-A485-5BA712AE691A}" type="doc">
      <dgm:prSet loTypeId="urn:microsoft.com/office/officeart/2005/8/layout/default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0B451-6F47-4C96-9AE6-D4DF08D62D6A}">
      <dgm:prSet phldrT="[Текст]" custT="1"/>
      <dgm:spPr/>
      <dgm:t>
        <a:bodyPr/>
        <a:lstStyle/>
        <a:p>
          <a:r>
            <a:rPr lang="ru-RU" sz="2400" b="1" smtClean="0">
              <a:hlinkMouseOver xmlns:r="http://schemas.openxmlformats.org/officeDocument/2006/relationships" r:id="rId1" action="ppaction://hlinksldjump"/>
            </a:rPr>
            <a:t>1. Архимед</a:t>
          </a:r>
          <a:endParaRPr lang="ru-RU" sz="2400" b="1" dirty="0"/>
        </a:p>
      </dgm:t>
    </dgm:pt>
    <dgm:pt modelId="{E43E084D-3873-4DA4-A4DF-92DF041346AD}" type="parTrans" cxnId="{DAEA5B11-3CB8-4141-B60D-EE3CA760559F}">
      <dgm:prSet/>
      <dgm:spPr/>
      <dgm:t>
        <a:bodyPr/>
        <a:lstStyle/>
        <a:p>
          <a:endParaRPr lang="ru-RU"/>
        </a:p>
      </dgm:t>
    </dgm:pt>
    <dgm:pt modelId="{34898470-D47B-4AF8-A715-61F2600D4619}" type="sibTrans" cxnId="{DAEA5B11-3CB8-4141-B60D-EE3CA760559F}">
      <dgm:prSet/>
      <dgm:spPr/>
      <dgm:t>
        <a:bodyPr/>
        <a:lstStyle/>
        <a:p>
          <a:endParaRPr lang="ru-RU"/>
        </a:p>
      </dgm:t>
    </dgm:pt>
    <dgm:pt modelId="{89E0FE76-BF0B-48CD-9F85-C14544889368}">
      <dgm:prSet phldrT="[Текст]" custT="1"/>
      <dgm:spPr/>
      <dgm:t>
        <a:bodyPr/>
        <a:lstStyle/>
        <a:p>
          <a:pPr algn="ctr"/>
          <a:r>
            <a:rPr lang="ru-RU" sz="2400" b="1" dirty="0" smtClean="0">
              <a:hlinkClick xmlns:r="http://schemas.openxmlformats.org/officeDocument/2006/relationships" r:id="rId2" action="ppaction://hlinksldjump"/>
            </a:rPr>
            <a:t>5. </a:t>
          </a:r>
          <a:r>
            <a:rPr lang="ru-RU" sz="2400" b="1" dirty="0" err="1" smtClean="0">
              <a:hlinkClick xmlns:r="http://schemas.openxmlformats.org/officeDocument/2006/relationships" r:id="rId2" action="ppaction://hlinksldjump"/>
            </a:rPr>
            <a:t>Экспери-менты</a:t>
          </a:r>
          <a:endParaRPr lang="ru-RU" sz="2000" b="1" dirty="0"/>
        </a:p>
      </dgm:t>
    </dgm:pt>
    <dgm:pt modelId="{14FA7CBD-D650-4BE4-A8AD-BADFC00E5CA7}" type="parTrans" cxnId="{76633E16-0D01-4959-8CFD-F6104EAD8FAC}">
      <dgm:prSet/>
      <dgm:spPr/>
      <dgm:t>
        <a:bodyPr/>
        <a:lstStyle/>
        <a:p>
          <a:endParaRPr lang="ru-RU"/>
        </a:p>
      </dgm:t>
    </dgm:pt>
    <dgm:pt modelId="{18462C82-DAB3-4BF5-9E7D-6EE65A1B7BF7}" type="sibTrans" cxnId="{76633E16-0D01-4959-8CFD-F6104EAD8FAC}">
      <dgm:prSet/>
      <dgm:spPr/>
      <dgm:t>
        <a:bodyPr/>
        <a:lstStyle/>
        <a:p>
          <a:endParaRPr lang="ru-RU"/>
        </a:p>
      </dgm:t>
    </dgm:pt>
    <dgm:pt modelId="{93970201-6ADD-4EB5-B1B4-B1DCC8E5359B}">
      <dgm:prSet phldrT="[Текст]" custT="1"/>
      <dgm:spPr/>
      <dgm:t>
        <a:bodyPr/>
        <a:lstStyle/>
        <a:p>
          <a:pPr algn="ctr"/>
          <a:r>
            <a:rPr lang="ru-RU" sz="2400" b="1" dirty="0" smtClean="0">
              <a:hlinkClick xmlns:r="http://schemas.openxmlformats.org/officeDocument/2006/relationships" r:id="rId3" action="ppaction://hlinksldjump"/>
            </a:rPr>
            <a:t>2. История открытия</a:t>
          </a:r>
          <a:endParaRPr lang="ru-RU" sz="2400" b="1" dirty="0"/>
        </a:p>
      </dgm:t>
    </dgm:pt>
    <dgm:pt modelId="{9C2ED4CE-8E56-4C40-BE37-209CAF736121}" type="parTrans" cxnId="{6ED170D7-9BDD-45ED-AB7C-78788635A569}">
      <dgm:prSet/>
      <dgm:spPr/>
      <dgm:t>
        <a:bodyPr/>
        <a:lstStyle/>
        <a:p>
          <a:endParaRPr lang="ru-RU"/>
        </a:p>
      </dgm:t>
    </dgm:pt>
    <dgm:pt modelId="{411D6461-F74D-41A1-B282-4139D2866AEB}" type="sibTrans" cxnId="{6ED170D7-9BDD-45ED-AB7C-78788635A569}">
      <dgm:prSet/>
      <dgm:spPr/>
      <dgm:t>
        <a:bodyPr/>
        <a:lstStyle/>
        <a:p>
          <a:endParaRPr lang="ru-RU"/>
        </a:p>
      </dgm:t>
    </dgm:pt>
    <dgm:pt modelId="{12D35941-2899-4E25-8E9B-315FAF164149}">
      <dgm:prSet phldrT="[Текст]" custT="1"/>
      <dgm:spPr/>
      <dgm:t>
        <a:bodyPr/>
        <a:lstStyle/>
        <a:p>
          <a:pPr algn="ctr"/>
          <a:r>
            <a:rPr lang="ru-RU" sz="2400" b="1" dirty="0" smtClean="0">
              <a:hlinkClick xmlns:r="http://schemas.openxmlformats.org/officeDocument/2006/relationships" r:id="rId4" action="ppaction://hlinksldjump"/>
            </a:rPr>
            <a:t>3. Эврика</a:t>
          </a:r>
          <a:r>
            <a:rPr lang="ru-RU" sz="2400" dirty="0" smtClean="0">
              <a:hlinkClick xmlns:r="http://schemas.openxmlformats.org/officeDocument/2006/relationships" r:id="rId4" action="ppaction://hlinksldjump"/>
            </a:rPr>
            <a:t>!</a:t>
          </a:r>
          <a:endParaRPr lang="ru-RU" sz="2400" dirty="0"/>
        </a:p>
      </dgm:t>
    </dgm:pt>
    <dgm:pt modelId="{B8BC33CE-58DC-4C96-A30F-971E7E33A5D4}" type="parTrans" cxnId="{6572ABC2-6DCC-48E7-B0B7-30DF3CB77B8B}">
      <dgm:prSet/>
      <dgm:spPr/>
      <dgm:t>
        <a:bodyPr/>
        <a:lstStyle/>
        <a:p>
          <a:endParaRPr lang="ru-RU"/>
        </a:p>
      </dgm:t>
    </dgm:pt>
    <dgm:pt modelId="{BC8D5321-296D-4645-B68C-DB1F6CFDFE67}" type="sibTrans" cxnId="{6572ABC2-6DCC-48E7-B0B7-30DF3CB77B8B}">
      <dgm:prSet/>
      <dgm:spPr/>
      <dgm:t>
        <a:bodyPr/>
        <a:lstStyle/>
        <a:p>
          <a:endParaRPr lang="ru-RU"/>
        </a:p>
      </dgm:t>
    </dgm:pt>
    <dgm:pt modelId="{F4A8BC69-0F98-43D7-89E2-5749780354CF}">
      <dgm:prSet phldrT="[Текст]" custT="1"/>
      <dgm:spPr/>
      <dgm:t>
        <a:bodyPr/>
        <a:lstStyle/>
        <a:p>
          <a:pPr algn="ctr"/>
          <a:r>
            <a:rPr lang="ru-RU" sz="2400" b="1" dirty="0" smtClean="0">
              <a:hlinkClick xmlns:r="http://schemas.openxmlformats.org/officeDocument/2006/relationships" r:id="rId5" action="ppaction://hlinksldjump"/>
            </a:rPr>
            <a:t>4.Наука</a:t>
          </a:r>
          <a:r>
            <a:rPr lang="ru-RU" sz="2400" b="1" baseline="0" dirty="0" smtClean="0">
              <a:hlinkClick xmlns:r="http://schemas.openxmlformats.org/officeDocument/2006/relationships" r:id="rId5" action="ppaction://hlinksldjump"/>
            </a:rPr>
            <a:t> на страже закона</a:t>
          </a:r>
          <a:endParaRPr lang="ru-RU" sz="2400" b="1" dirty="0"/>
        </a:p>
      </dgm:t>
    </dgm:pt>
    <dgm:pt modelId="{80063A4F-0A2B-4007-B98F-2BF9CDCBD187}" type="parTrans" cxnId="{C13131BC-D8A1-47B1-A878-97188EAF3D1D}">
      <dgm:prSet/>
      <dgm:spPr/>
      <dgm:t>
        <a:bodyPr/>
        <a:lstStyle/>
        <a:p>
          <a:endParaRPr lang="ru-RU"/>
        </a:p>
      </dgm:t>
    </dgm:pt>
    <dgm:pt modelId="{EEF4CBE3-55F0-4E45-BD34-7E49797969B8}" type="sibTrans" cxnId="{C13131BC-D8A1-47B1-A878-97188EAF3D1D}">
      <dgm:prSet/>
      <dgm:spPr/>
      <dgm:t>
        <a:bodyPr/>
        <a:lstStyle/>
        <a:p>
          <a:endParaRPr lang="ru-RU"/>
        </a:p>
      </dgm:t>
    </dgm:pt>
    <dgm:pt modelId="{A7B113F1-1347-45EF-B445-63696FEEA9DA}">
      <dgm:prSet phldrT="[Текст]" custT="1"/>
      <dgm:spPr/>
      <dgm:t>
        <a:bodyPr/>
        <a:lstStyle/>
        <a:p>
          <a:pPr algn="ctr"/>
          <a:r>
            <a:rPr lang="ru-RU" sz="2700" dirty="0" smtClean="0">
              <a:hlinkClick xmlns:r="http://schemas.openxmlformats.org/officeDocument/2006/relationships" r:id="rId6" action="ppaction://hlinksldjump"/>
            </a:rPr>
            <a:t>6. </a:t>
          </a:r>
          <a:r>
            <a:rPr lang="ru-RU" sz="2400" b="1" dirty="0" smtClean="0">
              <a:hlinkClick xmlns:r="http://schemas.openxmlformats.org/officeDocument/2006/relationships" r:id="rId6" action="ppaction://hlinksldjump"/>
            </a:rPr>
            <a:t>Историки предполагают</a:t>
          </a:r>
          <a:endParaRPr lang="ru-RU" sz="2700" b="1" dirty="0"/>
        </a:p>
      </dgm:t>
    </dgm:pt>
    <dgm:pt modelId="{D617F6EC-66A8-43F3-A22B-211B5AEA1D54}" type="parTrans" cxnId="{D19AE56F-5F44-4DE3-9761-831304064B85}">
      <dgm:prSet/>
      <dgm:spPr/>
      <dgm:t>
        <a:bodyPr/>
        <a:lstStyle/>
        <a:p>
          <a:endParaRPr lang="ru-RU"/>
        </a:p>
      </dgm:t>
    </dgm:pt>
    <dgm:pt modelId="{F3C98756-83C4-4716-9CF5-09F8E3AC646B}" type="sibTrans" cxnId="{D19AE56F-5F44-4DE3-9761-831304064B85}">
      <dgm:prSet/>
      <dgm:spPr/>
      <dgm:t>
        <a:bodyPr/>
        <a:lstStyle/>
        <a:p>
          <a:endParaRPr lang="ru-RU"/>
        </a:p>
      </dgm:t>
    </dgm:pt>
    <dgm:pt modelId="{765AEA11-0F12-4C90-BB78-295B55A7EC1C}">
      <dgm:prSet phldrT="[Текст]" custT="1"/>
      <dgm:spPr/>
      <dgm:t>
        <a:bodyPr/>
        <a:lstStyle/>
        <a:p>
          <a:pPr algn="ctr"/>
          <a:r>
            <a:rPr lang="ru-RU" sz="2400" b="1" dirty="0" smtClean="0">
              <a:hlinkClick xmlns:r="http://schemas.openxmlformats.org/officeDocument/2006/relationships" r:id="rId7" action="ppaction://hlinksldjump"/>
            </a:rPr>
            <a:t>7. Вывод</a:t>
          </a:r>
          <a:endParaRPr lang="ru-RU" sz="2400" b="1" dirty="0"/>
        </a:p>
      </dgm:t>
    </dgm:pt>
    <dgm:pt modelId="{9A76C2A4-DC5B-494F-B2BA-AB4D32DA1E8B}" type="parTrans" cxnId="{874DD165-E2D6-49BE-9E03-145A4D6DC596}">
      <dgm:prSet/>
      <dgm:spPr/>
      <dgm:t>
        <a:bodyPr/>
        <a:lstStyle/>
        <a:p>
          <a:endParaRPr lang="ru-RU"/>
        </a:p>
      </dgm:t>
    </dgm:pt>
    <dgm:pt modelId="{13B4AE57-A492-4F67-A0F4-4ED9E07B636C}" type="sibTrans" cxnId="{874DD165-E2D6-49BE-9E03-145A4D6DC596}">
      <dgm:prSet/>
      <dgm:spPr/>
      <dgm:t>
        <a:bodyPr/>
        <a:lstStyle/>
        <a:p>
          <a:endParaRPr lang="ru-RU"/>
        </a:p>
      </dgm:t>
    </dgm:pt>
    <dgm:pt modelId="{BA00C94C-423F-4D75-A17C-F1879485F53A}">
      <dgm:prSet phldrT="[Текст]" custT="1"/>
      <dgm:spPr/>
      <dgm:t>
        <a:bodyPr/>
        <a:lstStyle/>
        <a:p>
          <a:pPr algn="ctr"/>
          <a:r>
            <a:rPr lang="ru-RU" sz="2400" b="1" dirty="0" smtClean="0">
              <a:hlinkClick xmlns:r="http://schemas.openxmlformats.org/officeDocument/2006/relationships" r:id="rId8" action="ppaction://hlinksldjump"/>
            </a:rPr>
            <a:t>8. Литература</a:t>
          </a:r>
          <a:endParaRPr lang="ru-RU" sz="2400" b="1" dirty="0"/>
        </a:p>
      </dgm:t>
    </dgm:pt>
    <dgm:pt modelId="{095A3AD7-4114-4686-899A-74FD38A4C7C0}" type="parTrans" cxnId="{3A129A63-7D70-4726-B624-2ECD1DAF4FC0}">
      <dgm:prSet/>
      <dgm:spPr/>
      <dgm:t>
        <a:bodyPr/>
        <a:lstStyle/>
        <a:p>
          <a:endParaRPr lang="ru-RU"/>
        </a:p>
      </dgm:t>
    </dgm:pt>
    <dgm:pt modelId="{E19755FC-5ABE-4C90-AD22-FE0AAD199B7C}" type="sibTrans" cxnId="{3A129A63-7D70-4726-B624-2ECD1DAF4FC0}">
      <dgm:prSet/>
      <dgm:spPr/>
      <dgm:t>
        <a:bodyPr/>
        <a:lstStyle/>
        <a:p>
          <a:endParaRPr lang="ru-RU"/>
        </a:p>
      </dgm:t>
    </dgm:pt>
    <dgm:pt modelId="{1D8EB106-B65D-4BC2-9F10-A1DB39FB6376}" type="pres">
      <dgm:prSet presAssocID="{C2FDA6E3-0D01-463F-A485-5BA712AE69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A42D6-3333-4B7A-8806-62EEC28CE3CF}" type="pres">
      <dgm:prSet presAssocID="{DB00B451-6F47-4C96-9AE6-D4DF08D62D6A}" presName="node" presStyleLbl="node1" presStyleIdx="0" presStyleCnt="8" custLinFactNeighborX="-2540" custLinFactNeighborY="-15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C0AEC-12F3-43F1-854D-DAB23F60011A}" type="pres">
      <dgm:prSet presAssocID="{34898470-D47B-4AF8-A715-61F2600D4619}" presName="sibTrans" presStyleCnt="0"/>
      <dgm:spPr/>
    </dgm:pt>
    <dgm:pt modelId="{427F739B-6E29-4BD8-A79D-187F3C96E92E}" type="pres">
      <dgm:prSet presAssocID="{89E0FE76-BF0B-48CD-9F85-C14544889368}" presName="node" presStyleLbl="node1" presStyleIdx="1" presStyleCnt="8" custLinFactY="19780" custLinFactNeighborX="62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69232-FA67-4573-A5C3-25A603D2A8CF}" type="pres">
      <dgm:prSet presAssocID="{18462C82-DAB3-4BF5-9E7D-6EE65A1B7BF7}" presName="sibTrans" presStyleCnt="0"/>
      <dgm:spPr/>
    </dgm:pt>
    <dgm:pt modelId="{DD1CDF01-CB4E-4E39-9885-C0B06B89E9C3}" type="pres">
      <dgm:prSet presAssocID="{93970201-6ADD-4EB5-B1B4-B1DCC8E5359B}" presName="node" presStyleLbl="node1" presStyleIdx="2" presStyleCnt="8" custLinFactX="-3761" custLinFactNeighborX="-100000" custLinFactNeighborY="-5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02F84-A8A3-43C1-8131-9D316227A8DE}" type="pres">
      <dgm:prSet presAssocID="{411D6461-F74D-41A1-B282-4139D2866AEB}" presName="sibTrans" presStyleCnt="0"/>
      <dgm:spPr/>
    </dgm:pt>
    <dgm:pt modelId="{1CE834E9-6FCA-42C5-8FAF-AB93F5E330DE}" type="pres">
      <dgm:prSet presAssocID="{12D35941-2899-4E25-8E9B-315FAF164149}" presName="node" presStyleLbl="node1" presStyleIdx="3" presStyleCnt="8" custLinFactX="100000" custLinFactY="-16707" custLinFactNeighborX="12251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90A8F-BBAD-4DD9-B89B-6F484BA85E3F}" type="pres">
      <dgm:prSet presAssocID="{BC8D5321-296D-4645-B68C-DB1F6CFDFE67}" presName="sibTrans" presStyleCnt="0"/>
      <dgm:spPr/>
    </dgm:pt>
    <dgm:pt modelId="{7B8D834C-15E6-4A4D-A85B-6D40996DF4A5}" type="pres">
      <dgm:prSet presAssocID="{F4A8BC69-0F98-43D7-89E2-5749780354CF}" presName="node" presStyleLbl="node1" presStyleIdx="4" presStyleCnt="8" custLinFactX="-15665" custLinFactNeighborX="-100000" custLinFactNeighborY="3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30F0C-2F8E-4E8D-B4DA-9E8A0C0117E8}" type="pres">
      <dgm:prSet presAssocID="{EEF4CBE3-55F0-4E45-BD34-7E49797969B8}" presName="sibTrans" presStyleCnt="0"/>
      <dgm:spPr/>
    </dgm:pt>
    <dgm:pt modelId="{D19A045D-97BF-4517-81BF-4FD79F69BE0B}" type="pres">
      <dgm:prSet presAssocID="{A7B113F1-1347-45EF-B445-63696FEEA9DA}" presName="node" presStyleLbl="node1" presStyleIdx="5" presStyleCnt="8" custLinFactNeighborX="5641" custLinFactNeighborY="3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48EC2-230B-431C-8BE3-C5F3F59B0622}" type="pres">
      <dgm:prSet presAssocID="{F3C98756-83C4-4716-9CF5-09F8E3AC646B}" presName="sibTrans" presStyleCnt="0"/>
      <dgm:spPr/>
    </dgm:pt>
    <dgm:pt modelId="{1C0897D0-A932-4602-BB59-A93E28BCAC95}" type="pres">
      <dgm:prSet presAssocID="{765AEA11-0F12-4C90-BB78-295B55A7EC1C}" presName="node" presStyleLbl="node1" presStyleIdx="6" presStyleCnt="8" custLinFactNeighborX="-24419" custLinFactNeighborY="11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6D563-42B6-4C20-8098-A5A7F5443453}" type="pres">
      <dgm:prSet presAssocID="{13B4AE57-A492-4F67-A0F4-4ED9E07B636C}" presName="sibTrans" presStyleCnt="0"/>
      <dgm:spPr/>
    </dgm:pt>
    <dgm:pt modelId="{C5CD0422-E7DA-4B05-8E9A-CE9AC8A15F14}" type="pres">
      <dgm:prSet presAssocID="{BA00C94C-423F-4D75-A17C-F1879485F53A}" presName="node" presStyleLbl="node1" presStyleIdx="7" presStyleCnt="8" custLinFactNeighborX="6239" custLinFactNeighborY="27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8788CA-A390-4D40-B211-8029C06B84F9}" type="presOf" srcId="{A7B113F1-1347-45EF-B445-63696FEEA9DA}" destId="{D19A045D-97BF-4517-81BF-4FD79F69BE0B}" srcOrd="0" destOrd="0" presId="urn:microsoft.com/office/officeart/2005/8/layout/default"/>
    <dgm:cxn modelId="{691190E3-EEC1-4A61-AA70-01B88541A7E4}" type="presOf" srcId="{C2FDA6E3-0D01-463F-A485-5BA712AE691A}" destId="{1D8EB106-B65D-4BC2-9F10-A1DB39FB6376}" srcOrd="0" destOrd="0" presId="urn:microsoft.com/office/officeart/2005/8/layout/default"/>
    <dgm:cxn modelId="{76633E16-0D01-4959-8CFD-F6104EAD8FAC}" srcId="{C2FDA6E3-0D01-463F-A485-5BA712AE691A}" destId="{89E0FE76-BF0B-48CD-9F85-C14544889368}" srcOrd="1" destOrd="0" parTransId="{14FA7CBD-D650-4BE4-A8AD-BADFC00E5CA7}" sibTransId="{18462C82-DAB3-4BF5-9E7D-6EE65A1B7BF7}"/>
    <dgm:cxn modelId="{6ED170D7-9BDD-45ED-AB7C-78788635A569}" srcId="{C2FDA6E3-0D01-463F-A485-5BA712AE691A}" destId="{93970201-6ADD-4EB5-B1B4-B1DCC8E5359B}" srcOrd="2" destOrd="0" parTransId="{9C2ED4CE-8E56-4C40-BE37-209CAF736121}" sibTransId="{411D6461-F74D-41A1-B282-4139D2866AEB}"/>
    <dgm:cxn modelId="{3DB41C1A-76D9-4BB0-9B8A-4D1C39421CB6}" type="presOf" srcId="{DB00B451-6F47-4C96-9AE6-D4DF08D62D6A}" destId="{6DCA42D6-3333-4B7A-8806-62EEC28CE3CF}" srcOrd="0" destOrd="0" presId="urn:microsoft.com/office/officeart/2005/8/layout/default"/>
    <dgm:cxn modelId="{C13131BC-D8A1-47B1-A878-97188EAF3D1D}" srcId="{C2FDA6E3-0D01-463F-A485-5BA712AE691A}" destId="{F4A8BC69-0F98-43D7-89E2-5749780354CF}" srcOrd="4" destOrd="0" parTransId="{80063A4F-0A2B-4007-B98F-2BF9CDCBD187}" sibTransId="{EEF4CBE3-55F0-4E45-BD34-7E49797969B8}"/>
    <dgm:cxn modelId="{DAEA5B11-3CB8-4141-B60D-EE3CA760559F}" srcId="{C2FDA6E3-0D01-463F-A485-5BA712AE691A}" destId="{DB00B451-6F47-4C96-9AE6-D4DF08D62D6A}" srcOrd="0" destOrd="0" parTransId="{E43E084D-3873-4DA4-A4DF-92DF041346AD}" sibTransId="{34898470-D47B-4AF8-A715-61F2600D4619}"/>
    <dgm:cxn modelId="{3A129A63-7D70-4726-B624-2ECD1DAF4FC0}" srcId="{C2FDA6E3-0D01-463F-A485-5BA712AE691A}" destId="{BA00C94C-423F-4D75-A17C-F1879485F53A}" srcOrd="7" destOrd="0" parTransId="{095A3AD7-4114-4686-899A-74FD38A4C7C0}" sibTransId="{E19755FC-5ABE-4C90-AD22-FE0AAD199B7C}"/>
    <dgm:cxn modelId="{9FCB0ECA-B838-46FE-A0EE-8DCE61CA17D5}" type="presOf" srcId="{765AEA11-0F12-4C90-BB78-295B55A7EC1C}" destId="{1C0897D0-A932-4602-BB59-A93E28BCAC95}" srcOrd="0" destOrd="0" presId="urn:microsoft.com/office/officeart/2005/8/layout/default"/>
    <dgm:cxn modelId="{A8D57314-4DBF-415B-BC35-9743F83AADC5}" type="presOf" srcId="{BA00C94C-423F-4D75-A17C-F1879485F53A}" destId="{C5CD0422-E7DA-4B05-8E9A-CE9AC8A15F14}" srcOrd="0" destOrd="0" presId="urn:microsoft.com/office/officeart/2005/8/layout/default"/>
    <dgm:cxn modelId="{5F44F8D8-1957-4AAE-8F39-F3C6C342C3AD}" type="presOf" srcId="{93970201-6ADD-4EB5-B1B4-B1DCC8E5359B}" destId="{DD1CDF01-CB4E-4E39-9885-C0B06B89E9C3}" srcOrd="0" destOrd="0" presId="urn:microsoft.com/office/officeart/2005/8/layout/default"/>
    <dgm:cxn modelId="{D19AE56F-5F44-4DE3-9761-831304064B85}" srcId="{C2FDA6E3-0D01-463F-A485-5BA712AE691A}" destId="{A7B113F1-1347-45EF-B445-63696FEEA9DA}" srcOrd="5" destOrd="0" parTransId="{D617F6EC-66A8-43F3-A22B-211B5AEA1D54}" sibTransId="{F3C98756-83C4-4716-9CF5-09F8E3AC646B}"/>
    <dgm:cxn modelId="{4EB2F2D6-7DBD-45A3-B86E-F844255A396E}" type="presOf" srcId="{F4A8BC69-0F98-43D7-89E2-5749780354CF}" destId="{7B8D834C-15E6-4A4D-A85B-6D40996DF4A5}" srcOrd="0" destOrd="0" presId="urn:microsoft.com/office/officeart/2005/8/layout/default"/>
    <dgm:cxn modelId="{A165470F-50C7-4855-9B52-7612384691E2}" type="presOf" srcId="{89E0FE76-BF0B-48CD-9F85-C14544889368}" destId="{427F739B-6E29-4BD8-A79D-187F3C96E92E}" srcOrd="0" destOrd="0" presId="urn:microsoft.com/office/officeart/2005/8/layout/default"/>
    <dgm:cxn modelId="{8C7D802F-6613-4EE2-AE56-B6DEB3120F17}" type="presOf" srcId="{12D35941-2899-4E25-8E9B-315FAF164149}" destId="{1CE834E9-6FCA-42C5-8FAF-AB93F5E330DE}" srcOrd="0" destOrd="0" presId="urn:microsoft.com/office/officeart/2005/8/layout/default"/>
    <dgm:cxn modelId="{6572ABC2-6DCC-48E7-B0B7-30DF3CB77B8B}" srcId="{C2FDA6E3-0D01-463F-A485-5BA712AE691A}" destId="{12D35941-2899-4E25-8E9B-315FAF164149}" srcOrd="3" destOrd="0" parTransId="{B8BC33CE-58DC-4C96-A30F-971E7E33A5D4}" sibTransId="{BC8D5321-296D-4645-B68C-DB1F6CFDFE67}"/>
    <dgm:cxn modelId="{874DD165-E2D6-49BE-9E03-145A4D6DC596}" srcId="{C2FDA6E3-0D01-463F-A485-5BA712AE691A}" destId="{765AEA11-0F12-4C90-BB78-295B55A7EC1C}" srcOrd="6" destOrd="0" parTransId="{9A76C2A4-DC5B-494F-B2BA-AB4D32DA1E8B}" sibTransId="{13B4AE57-A492-4F67-A0F4-4ED9E07B636C}"/>
    <dgm:cxn modelId="{A67CB42E-B745-43A2-9D3B-77369505140F}" type="presParOf" srcId="{1D8EB106-B65D-4BC2-9F10-A1DB39FB6376}" destId="{6DCA42D6-3333-4B7A-8806-62EEC28CE3CF}" srcOrd="0" destOrd="0" presId="urn:microsoft.com/office/officeart/2005/8/layout/default"/>
    <dgm:cxn modelId="{DDCD88B0-5DF3-494C-9541-FA9F5E334B7A}" type="presParOf" srcId="{1D8EB106-B65D-4BC2-9F10-A1DB39FB6376}" destId="{EFEC0AEC-12F3-43F1-854D-DAB23F60011A}" srcOrd="1" destOrd="0" presId="urn:microsoft.com/office/officeart/2005/8/layout/default"/>
    <dgm:cxn modelId="{7B35EDEC-F3D0-48E5-96F3-9986EBF1F809}" type="presParOf" srcId="{1D8EB106-B65D-4BC2-9F10-A1DB39FB6376}" destId="{427F739B-6E29-4BD8-A79D-187F3C96E92E}" srcOrd="2" destOrd="0" presId="urn:microsoft.com/office/officeart/2005/8/layout/default"/>
    <dgm:cxn modelId="{92CA00A3-F443-4BC5-8467-2560D518F99E}" type="presParOf" srcId="{1D8EB106-B65D-4BC2-9F10-A1DB39FB6376}" destId="{E2969232-FA67-4573-A5C3-25A603D2A8CF}" srcOrd="3" destOrd="0" presId="urn:microsoft.com/office/officeart/2005/8/layout/default"/>
    <dgm:cxn modelId="{428F8D90-E887-45B9-AEC6-8D8548CD3BCF}" type="presParOf" srcId="{1D8EB106-B65D-4BC2-9F10-A1DB39FB6376}" destId="{DD1CDF01-CB4E-4E39-9885-C0B06B89E9C3}" srcOrd="4" destOrd="0" presId="urn:microsoft.com/office/officeart/2005/8/layout/default"/>
    <dgm:cxn modelId="{0E27319C-A9C1-45BF-971A-87A8F2DFD8D0}" type="presParOf" srcId="{1D8EB106-B65D-4BC2-9F10-A1DB39FB6376}" destId="{1C502F84-A8A3-43C1-8131-9D316227A8DE}" srcOrd="5" destOrd="0" presId="urn:microsoft.com/office/officeart/2005/8/layout/default"/>
    <dgm:cxn modelId="{FB233020-7CDB-4F35-B315-7A757208AD46}" type="presParOf" srcId="{1D8EB106-B65D-4BC2-9F10-A1DB39FB6376}" destId="{1CE834E9-6FCA-42C5-8FAF-AB93F5E330DE}" srcOrd="6" destOrd="0" presId="urn:microsoft.com/office/officeart/2005/8/layout/default"/>
    <dgm:cxn modelId="{50C6DEDD-B730-4B50-8069-18CBA64C357F}" type="presParOf" srcId="{1D8EB106-B65D-4BC2-9F10-A1DB39FB6376}" destId="{25C90A8F-BBAD-4DD9-B89B-6F484BA85E3F}" srcOrd="7" destOrd="0" presId="urn:microsoft.com/office/officeart/2005/8/layout/default"/>
    <dgm:cxn modelId="{8D2C4AD5-38B9-41CF-87B1-63832CE6F323}" type="presParOf" srcId="{1D8EB106-B65D-4BC2-9F10-A1DB39FB6376}" destId="{7B8D834C-15E6-4A4D-A85B-6D40996DF4A5}" srcOrd="8" destOrd="0" presId="urn:microsoft.com/office/officeart/2005/8/layout/default"/>
    <dgm:cxn modelId="{FF707D15-E222-4A9A-BE31-0B1147D3AD36}" type="presParOf" srcId="{1D8EB106-B65D-4BC2-9F10-A1DB39FB6376}" destId="{1C130F0C-2F8E-4E8D-B4DA-9E8A0C0117E8}" srcOrd="9" destOrd="0" presId="urn:microsoft.com/office/officeart/2005/8/layout/default"/>
    <dgm:cxn modelId="{6A2A0084-5F3A-43C5-AFC9-60BCBF08F3A6}" type="presParOf" srcId="{1D8EB106-B65D-4BC2-9F10-A1DB39FB6376}" destId="{D19A045D-97BF-4517-81BF-4FD79F69BE0B}" srcOrd="10" destOrd="0" presId="urn:microsoft.com/office/officeart/2005/8/layout/default"/>
    <dgm:cxn modelId="{99AAECC9-9811-4965-A4EC-EAB6A1F026F8}" type="presParOf" srcId="{1D8EB106-B65D-4BC2-9F10-A1DB39FB6376}" destId="{83F48EC2-230B-431C-8BE3-C5F3F59B0622}" srcOrd="11" destOrd="0" presId="urn:microsoft.com/office/officeart/2005/8/layout/default"/>
    <dgm:cxn modelId="{1A55B44B-A345-4380-88D9-6BB2ED62D644}" type="presParOf" srcId="{1D8EB106-B65D-4BC2-9F10-A1DB39FB6376}" destId="{1C0897D0-A932-4602-BB59-A93E28BCAC95}" srcOrd="12" destOrd="0" presId="urn:microsoft.com/office/officeart/2005/8/layout/default"/>
    <dgm:cxn modelId="{DBB0EFC6-63E6-44FA-8C33-CC7B01D51947}" type="presParOf" srcId="{1D8EB106-B65D-4BC2-9F10-A1DB39FB6376}" destId="{3006D563-42B6-4C20-8098-A5A7F5443453}" srcOrd="13" destOrd="0" presId="urn:microsoft.com/office/officeart/2005/8/layout/default"/>
    <dgm:cxn modelId="{C9273CC9-1635-40A9-94A4-DD9DAF818E75}" type="presParOf" srcId="{1D8EB106-B65D-4BC2-9F10-A1DB39FB6376}" destId="{C5CD0422-E7DA-4B05-8E9A-CE9AC8A15F14}" srcOrd="14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A42D6-3333-4B7A-8806-62EEC28CE3CF}">
      <dsp:nvSpPr>
        <dsp:cNvPr id="0" name=""/>
        <dsp:cNvSpPr/>
      </dsp:nvSpPr>
      <dsp:spPr>
        <a:xfrm>
          <a:off x="0" y="0"/>
          <a:ext cx="2285457" cy="1371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hlinkMouseOver xmlns:r="http://schemas.openxmlformats.org/officeDocument/2006/relationships" r:id="" action="ppaction://hlinksldjump"/>
            </a:rPr>
            <a:t>1. Архимед</a:t>
          </a:r>
          <a:endParaRPr lang="ru-RU" sz="2400" b="1" kern="1200" dirty="0"/>
        </a:p>
      </dsp:txBody>
      <dsp:txXfrm>
        <a:off x="0" y="0"/>
        <a:ext cx="2285457" cy="1371274"/>
      </dsp:txXfrm>
    </dsp:sp>
    <dsp:sp modelId="{427F739B-6E29-4BD8-A79D-187F3C96E92E}">
      <dsp:nvSpPr>
        <dsp:cNvPr id="0" name=""/>
        <dsp:cNvSpPr/>
      </dsp:nvSpPr>
      <dsp:spPr>
        <a:xfrm>
          <a:off x="2714636" y="1643070"/>
          <a:ext cx="2285457" cy="1371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5. </a:t>
          </a:r>
          <a:r>
            <a:rPr lang="ru-RU" sz="2400" b="1" kern="1200" dirty="0" err="1" smtClean="0">
              <a:hlinkClick xmlns:r="http://schemas.openxmlformats.org/officeDocument/2006/relationships" r:id="" action="ppaction://hlinksldjump"/>
            </a:rPr>
            <a:t>Экспери-менты</a:t>
          </a:r>
          <a:endParaRPr lang="ru-RU" sz="2000" b="1" kern="1200" dirty="0"/>
        </a:p>
      </dsp:txBody>
      <dsp:txXfrm>
        <a:off x="2714636" y="1643070"/>
        <a:ext cx="2285457" cy="1371274"/>
      </dsp:txXfrm>
    </dsp:sp>
    <dsp:sp modelId="{DD1CDF01-CB4E-4E39-9885-C0B06B89E9C3}">
      <dsp:nvSpPr>
        <dsp:cNvPr id="0" name=""/>
        <dsp:cNvSpPr/>
      </dsp:nvSpPr>
      <dsp:spPr>
        <a:xfrm>
          <a:off x="2714636" y="0"/>
          <a:ext cx="2285457" cy="1371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2. История открытия</a:t>
          </a:r>
          <a:endParaRPr lang="ru-RU" sz="2400" b="1" kern="1200" dirty="0"/>
        </a:p>
      </dsp:txBody>
      <dsp:txXfrm>
        <a:off x="2714636" y="0"/>
        <a:ext cx="2285457" cy="1371274"/>
      </dsp:txXfrm>
    </dsp:sp>
    <dsp:sp modelId="{1CE834E9-6FCA-42C5-8FAF-AB93F5E330DE}">
      <dsp:nvSpPr>
        <dsp:cNvPr id="0" name=""/>
        <dsp:cNvSpPr/>
      </dsp:nvSpPr>
      <dsp:spPr>
        <a:xfrm>
          <a:off x="5143530" y="5"/>
          <a:ext cx="2285457" cy="1371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3. Эврика</a:t>
          </a:r>
          <a:r>
            <a:rPr lang="ru-RU" sz="2400" kern="1200" dirty="0" smtClean="0">
              <a:hlinkClick xmlns:r="http://schemas.openxmlformats.org/officeDocument/2006/relationships" r:id="" action="ppaction://hlinksldjump"/>
            </a:rPr>
            <a:t>!</a:t>
          </a:r>
          <a:endParaRPr lang="ru-RU" sz="2400" kern="1200" dirty="0"/>
        </a:p>
      </dsp:txBody>
      <dsp:txXfrm>
        <a:off x="5143530" y="5"/>
        <a:ext cx="2285457" cy="1371274"/>
      </dsp:txXfrm>
    </dsp:sp>
    <dsp:sp modelId="{7B8D834C-15E6-4A4D-A85B-6D40996DF4A5}">
      <dsp:nvSpPr>
        <dsp:cNvPr id="0" name=""/>
        <dsp:cNvSpPr/>
      </dsp:nvSpPr>
      <dsp:spPr>
        <a:xfrm>
          <a:off x="0" y="1643080"/>
          <a:ext cx="2285457" cy="1371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4.Наука</a:t>
          </a:r>
          <a:r>
            <a:rPr lang="ru-RU" sz="2400" b="1" kern="1200" baseline="0" dirty="0" smtClean="0">
              <a:hlinkClick xmlns:r="http://schemas.openxmlformats.org/officeDocument/2006/relationships" r:id="" action="ppaction://hlinksldjump"/>
            </a:rPr>
            <a:t> на страже закона</a:t>
          </a:r>
          <a:endParaRPr lang="ru-RU" sz="2400" b="1" kern="1200" dirty="0"/>
        </a:p>
      </dsp:txBody>
      <dsp:txXfrm>
        <a:off x="0" y="1643080"/>
        <a:ext cx="2285457" cy="1371274"/>
      </dsp:txXfrm>
    </dsp:sp>
    <dsp:sp modelId="{D19A045D-97BF-4517-81BF-4FD79F69BE0B}">
      <dsp:nvSpPr>
        <dsp:cNvPr id="0" name=""/>
        <dsp:cNvSpPr/>
      </dsp:nvSpPr>
      <dsp:spPr>
        <a:xfrm>
          <a:off x="5144094" y="1643080"/>
          <a:ext cx="2285457" cy="1371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hlinkClick xmlns:r="http://schemas.openxmlformats.org/officeDocument/2006/relationships" r:id="" action="ppaction://hlinksldjump"/>
            </a:rPr>
            <a:t>6. </a:t>
          </a: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Историки предполагают</a:t>
          </a:r>
          <a:endParaRPr lang="ru-RU" sz="2700" b="1" kern="1200" dirty="0"/>
        </a:p>
      </dsp:txBody>
      <dsp:txXfrm>
        <a:off x="5144094" y="1643080"/>
        <a:ext cx="2285457" cy="1371274"/>
      </dsp:txXfrm>
    </dsp:sp>
    <dsp:sp modelId="{1C0897D0-A932-4602-BB59-A93E28BCAC95}">
      <dsp:nvSpPr>
        <dsp:cNvPr id="0" name=""/>
        <dsp:cNvSpPr/>
      </dsp:nvSpPr>
      <dsp:spPr>
        <a:xfrm>
          <a:off x="756959" y="3200757"/>
          <a:ext cx="2285457" cy="1371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7. Вывод</a:t>
          </a:r>
          <a:endParaRPr lang="ru-RU" sz="2400" b="1" kern="1200" dirty="0"/>
        </a:p>
      </dsp:txBody>
      <dsp:txXfrm>
        <a:off x="756959" y="3200757"/>
        <a:ext cx="2285457" cy="1371274"/>
      </dsp:txXfrm>
    </dsp:sp>
    <dsp:sp modelId="{C5CD0422-E7DA-4B05-8E9A-CE9AC8A15F14}">
      <dsp:nvSpPr>
        <dsp:cNvPr id="0" name=""/>
        <dsp:cNvSpPr/>
      </dsp:nvSpPr>
      <dsp:spPr>
        <a:xfrm>
          <a:off x="3971638" y="3200757"/>
          <a:ext cx="2285457" cy="1371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hlinkClick xmlns:r="http://schemas.openxmlformats.org/officeDocument/2006/relationships" r:id="" action="ppaction://hlinksldjump"/>
            </a:rPr>
            <a:t>8. Литература</a:t>
          </a:r>
          <a:endParaRPr lang="ru-RU" sz="2400" b="1" kern="1200" dirty="0"/>
        </a:p>
      </dsp:txBody>
      <dsp:txXfrm>
        <a:off x="3971638" y="3200757"/>
        <a:ext cx="2285457" cy="1371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D3724-2CDC-4374-8271-C949F7973386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AB843-C3F9-4E92-8050-225C1A5D24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B843-C3F9-4E92-8050-225C1A5D247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E2C90-9044-4CDA-B7C7-53A5477D0640}" type="datetimeFigureOut">
              <a:rPr lang="ru-RU" smtClean="0"/>
              <a:pPr/>
              <a:t>16.07.2014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C757-B17A-42C3-9258-D0CD5800AB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urok.ru/ru/school/physics/7-klass/bdavlenie-tverdyh-tel-zhidkostej-i-gazovb/arhimedova-sil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://rutube.ru/video/3933db9f5ca4f25f6e6d37852fa8d1fc/" TargetMode="External"/><Relationship Id="rId4" Type="http://schemas.openxmlformats.org/officeDocument/2006/relationships/hyperlink" Target="http://images.yandex.ru/yandsearch?source=wiz&amp;uinfo=sw-1263-sh-754-fw-1038-fh-548-pd-1&amp;p=2&amp;text=%D0%B0%D1%80%D1%85%D0%B8%D0%BC%D0%B5%D0%B4%20%D0%B8%20%D0%B3%D0%B8%D0%B5%D1%80%D0%BE%D0%BD&amp;noreask=1&amp;pos=70&amp;rpt=simage&amp;lr=100860&amp;img_url=http://a0.twimg.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700962" cy="121444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/>
              <a:t>Тема </a:t>
            </a:r>
            <a:r>
              <a:rPr lang="ru-RU" sz="4800" b="1" dirty="0" smtClean="0"/>
              <a:t>«Легенда об Архимеде»</a:t>
            </a:r>
            <a:endParaRPr lang="ru-R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714356"/>
            <a:ext cx="8429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</a:t>
            </a:r>
          </a:p>
          <a:p>
            <a:pPr algn="just"/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/>
              <a:t>Муниципальное бюджетное общеобразовательное </a:t>
            </a:r>
            <a:r>
              <a:rPr lang="ru-RU" b="1" dirty="0" smtClean="0"/>
              <a:t>учреждение </a:t>
            </a:r>
            <a:r>
              <a:rPr lang="ru-RU" b="1" dirty="0" smtClean="0"/>
              <a:t>Сарасинская средняя общеобразовательная </a:t>
            </a:r>
            <a:r>
              <a:rPr lang="ru-RU" b="1" dirty="0" smtClean="0"/>
              <a:t>школа Алтайского района Алтайского края</a:t>
            </a:r>
            <a:endParaRPr lang="ru-RU" b="1" dirty="0" smtClean="0"/>
          </a:p>
          <a:p>
            <a:pPr algn="ctr"/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3929066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Выполнила: </a:t>
            </a:r>
          </a:p>
          <a:p>
            <a:pPr algn="r"/>
            <a:r>
              <a:rPr lang="ru-RU" sz="2000" b="1" dirty="0" smtClean="0"/>
              <a:t>ученица 7 класса </a:t>
            </a:r>
          </a:p>
          <a:p>
            <a:pPr algn="r"/>
            <a:r>
              <a:rPr lang="ru-RU" sz="2000" b="1" dirty="0" smtClean="0"/>
              <a:t>Бугаева Алиса Алексеевна</a:t>
            </a:r>
          </a:p>
          <a:p>
            <a:pPr algn="r"/>
            <a:r>
              <a:rPr lang="ru-RU" sz="2000" b="1" dirty="0" smtClean="0"/>
              <a:t>Руководитель:</a:t>
            </a:r>
          </a:p>
          <a:p>
            <a:pPr algn="r"/>
            <a:r>
              <a:rPr lang="ru-RU" sz="2000" b="1" dirty="0" smtClean="0"/>
              <a:t>Мордовских Надежда Васильевна, </a:t>
            </a:r>
          </a:p>
          <a:p>
            <a:pPr algn="r"/>
            <a:r>
              <a:rPr lang="ru-RU" sz="2000" b="1" dirty="0" smtClean="0"/>
              <a:t>учитель математики МБОУ Сарасинской СОШ</a:t>
            </a:r>
          </a:p>
          <a:p>
            <a:pPr algn="r"/>
            <a:r>
              <a:rPr lang="ru-RU" sz="2000" b="1" dirty="0" smtClean="0"/>
              <a:t>Алтайского района Алтайского края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621508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С. Сараса - 2013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4285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Фестиваль компьютерных презентаций - 2013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043890" cy="14287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Историки предполагают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714908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		</a:t>
            </a:r>
          </a:p>
          <a:p>
            <a:pPr>
              <a:buNone/>
            </a:pPr>
            <a:r>
              <a:rPr lang="ru-RU" sz="2800" b="1" dirty="0" smtClean="0"/>
              <a:t>		Эта история положила начало  опытам Архимеда с плавающими предметами и написание знаменитой работы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«О плавающих телах» 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501090" y="6143644"/>
            <a:ext cx="39947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C:\Documents and Settings\Admin\Рабочий стол\ARKHIME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3116"/>
            <a:ext cx="3429881" cy="45720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Вывод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4614866" cy="448311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/>
              <a:t>	</a:t>
            </a:r>
            <a:r>
              <a:rPr lang="ru-RU" sz="2500" b="1" dirty="0" smtClean="0"/>
              <a:t>Тела, которые тяжелее жидкости, будучи опущены в нее, погружаются все глубже, пока не достигнут дна, и, пребывая в жидкости, теряют в своем весе столько, сколько весит жидкость, взятая в объеме тел</a:t>
            </a:r>
            <a:endParaRPr lang="ru-RU" sz="2500" b="1" dirty="0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501090" y="6143644"/>
            <a:ext cx="39947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img11.jpg"/>
          <p:cNvPicPr>
            <a:picLocks noChangeAspect="1" noChangeArrowheads="1"/>
          </p:cNvPicPr>
          <p:nvPr/>
        </p:nvPicPr>
        <p:blipFill>
          <a:blip r:embed="rId4" cstate="print"/>
          <a:srcRect l="18037" t="10417" b="34339"/>
          <a:stretch>
            <a:fillRect/>
          </a:stretch>
        </p:blipFill>
        <p:spPr bwMode="auto">
          <a:xfrm>
            <a:off x="5214942" y="1928802"/>
            <a:ext cx="3674271" cy="300039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Литература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4911741"/>
          </a:xfrm>
        </p:spPr>
        <p:txBody>
          <a:bodyPr>
            <a:normAutofit fontScale="92500" lnSpcReduction="10000"/>
          </a:bodyPr>
          <a:lstStyle/>
          <a:p>
            <a:endParaRPr lang="ru-RU" sz="1800" b="1" u="sng" dirty="0" smtClean="0">
              <a:solidFill>
                <a:schemeClr val="bg1"/>
              </a:solidFill>
              <a:hlinkClick r:id="rId3"/>
            </a:endParaRPr>
          </a:p>
          <a:p>
            <a:endParaRPr lang="ru-RU" sz="1800" b="1" u="sng" dirty="0" smtClean="0">
              <a:solidFill>
                <a:schemeClr val="bg1"/>
              </a:solidFill>
              <a:hlinkClick r:id="rId3"/>
            </a:endParaRPr>
          </a:p>
          <a:p>
            <a:endParaRPr lang="ru-RU" sz="1800" b="1" u="sng" dirty="0" smtClean="0">
              <a:solidFill>
                <a:schemeClr val="bg1"/>
              </a:solidFill>
              <a:hlinkClick r:id="rId3"/>
            </a:endParaRPr>
          </a:p>
          <a:p>
            <a:endParaRPr lang="ru-RU" sz="1800" b="1" u="sng" dirty="0" smtClean="0">
              <a:solidFill>
                <a:schemeClr val="bg1"/>
              </a:solidFill>
              <a:hlinkClick r:id="rId3"/>
            </a:endParaRPr>
          </a:p>
          <a:p>
            <a:r>
              <a:rPr lang="ru-RU" sz="1800" b="1" u="sng" dirty="0" smtClean="0">
                <a:solidFill>
                  <a:schemeClr val="bg1"/>
                </a:solidFill>
                <a:hlinkClick r:id="rId3"/>
              </a:rPr>
              <a:t>1. </a:t>
            </a:r>
            <a:r>
              <a:rPr lang="ru-RU" sz="1800" b="1" u="sng" dirty="0" err="1" smtClean="0">
                <a:solidFill>
                  <a:schemeClr val="bg1"/>
                </a:solidFill>
                <a:hlinkClick r:id="rId3"/>
              </a:rPr>
              <a:t>Перышкин</a:t>
            </a:r>
            <a:r>
              <a:rPr lang="ru-RU" sz="1800" b="1" u="sng" dirty="0" smtClean="0">
                <a:solidFill>
                  <a:schemeClr val="bg1"/>
                </a:solidFill>
                <a:hlinkClick r:id="rId3"/>
              </a:rPr>
              <a:t> А.В. Физика. 7 </a:t>
            </a:r>
            <a:r>
              <a:rPr lang="ru-RU" sz="1800" b="1" u="sng" dirty="0" err="1" smtClean="0">
                <a:solidFill>
                  <a:schemeClr val="bg1"/>
                </a:solidFill>
                <a:hlinkClick r:id="rId3"/>
              </a:rPr>
              <a:t>кл</a:t>
            </a:r>
            <a:r>
              <a:rPr lang="ru-RU" sz="1800" b="1" u="sng" dirty="0" smtClean="0">
                <a:solidFill>
                  <a:schemeClr val="bg1"/>
                </a:solidFill>
                <a:hlinkClick r:id="rId3"/>
              </a:rPr>
              <a:t>.: учебник для общеобразовательных учебных заведений.-6-е </a:t>
            </a:r>
            <a:r>
              <a:rPr lang="ru-RU" sz="1800" b="1" u="sng" dirty="0" err="1" smtClean="0">
                <a:solidFill>
                  <a:schemeClr val="bg1"/>
                </a:solidFill>
                <a:hlinkClick r:id="rId3"/>
              </a:rPr>
              <a:t>изд.,-М</a:t>
            </a:r>
            <a:r>
              <a:rPr lang="ru-RU" sz="1800" b="1" u="sng" dirty="0" smtClean="0">
                <a:solidFill>
                  <a:schemeClr val="bg1"/>
                </a:solidFill>
                <a:hlinkClick r:id="rId3"/>
              </a:rPr>
              <a:t>.: Дрофа, 2002.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hlinkClick r:id="rId3"/>
              </a:rPr>
              <a:t>        2. </a:t>
            </a:r>
            <a:r>
              <a:rPr lang="de-DE" sz="1800" dirty="0" smtClean="0">
                <a:solidFill>
                  <a:schemeClr val="bg1"/>
                </a:solidFill>
                <a:hlinkClick r:id="rId3"/>
              </a:rPr>
              <a:t>http://interneturok.ru/ru/school/physics/7-klass/bdavlenie-tverdyh-tel-zhidkostej-i-gazovb/arhimedova-sila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  <a:hlinkClick r:id="rId4"/>
              </a:rPr>
              <a:t>3. </a:t>
            </a:r>
            <a:r>
              <a:rPr lang="de-DE" sz="1800" dirty="0" smtClean="0">
                <a:solidFill>
                  <a:schemeClr val="bg1"/>
                </a:solidFill>
                <a:hlinkClick r:id="rId4"/>
              </a:rPr>
              <a:t>http://images.yandex.ru/yandsearch?source=wiz&amp;uinfo=sw-1263-sh-754-fw-1038-fh-548-pd-1&amp;p=2&amp;text=%D0%B0%D1%80%D1%85%D0%B8%D0%BC%D0%B5%D0%B4%20%D0%B8%20%D0%B3%D0%B8%D0%B5%D1%80%D0%BE%D0%BD&amp;noreask=1&amp;pos=70&amp;rpt=simage&amp;lr=100860&amp;img_url=http%3A%2F%2Fa0.twimg.com%2Fprofile_images%2F1180725337%2FFeti__Domenico__1589-1623___Domenico_Portrait_Of_A_Scholar_normal.jpg</a:t>
            </a:r>
            <a:endParaRPr lang="ru-RU" sz="1800" dirty="0" smtClean="0">
              <a:solidFill>
                <a:schemeClr val="bg1"/>
              </a:solidFill>
              <a:hlinkClick r:id="rId4"/>
            </a:endParaRPr>
          </a:p>
          <a:p>
            <a:r>
              <a:rPr lang="ru-RU" sz="1800" dirty="0" smtClean="0">
                <a:solidFill>
                  <a:schemeClr val="bg1"/>
                </a:solidFill>
                <a:hlinkClick r:id="rId4"/>
              </a:rPr>
              <a:t>4. </a:t>
            </a:r>
            <a:r>
              <a:rPr lang="de-DE" sz="1800" dirty="0" smtClean="0">
                <a:solidFill>
                  <a:schemeClr val="bg1"/>
                </a:solidFill>
                <a:hlinkClick r:id="rId4"/>
              </a:rPr>
              <a:t>http://to-name.ru/biography/arhimed.htm</a:t>
            </a:r>
            <a:endParaRPr lang="ru-RU" sz="1800" dirty="0" smtClean="0">
              <a:solidFill>
                <a:schemeClr val="bg1"/>
              </a:solidFill>
              <a:hlinkClick r:id="rId4"/>
            </a:endParaRPr>
          </a:p>
          <a:p>
            <a:endParaRPr lang="ru-RU" sz="1800" dirty="0" smtClean="0"/>
          </a:p>
          <a:p>
            <a:r>
              <a:rPr lang="de-DE" sz="1800" dirty="0" smtClean="0">
                <a:hlinkClick r:id="rId5"/>
              </a:rPr>
              <a:t>http://rutube.ru/video/3933db9f5ca4f25f6e6d37852fa8d1fc/</a:t>
            </a:r>
            <a:endParaRPr lang="ru-RU" sz="1800" dirty="0" smtClean="0"/>
          </a:p>
          <a:p>
            <a:endParaRPr lang="de-DE" sz="1800" dirty="0" smtClean="0"/>
          </a:p>
        </p:txBody>
      </p:sp>
      <p:sp>
        <p:nvSpPr>
          <p:cNvPr id="5" name="Управляющая кнопка: назад 4">
            <a:hlinkClick r:id="rId6" action="ppaction://hlinksldjump" highlightClick="1"/>
          </p:cNvPr>
          <p:cNvSpPr/>
          <p:nvPr/>
        </p:nvSpPr>
        <p:spPr>
          <a:xfrm>
            <a:off x="8501090" y="6143644"/>
            <a:ext cx="39947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ru-RU" dirty="0" smtClean="0"/>
              <a:t>Расширение кругозора учащихся</a:t>
            </a:r>
          </a:p>
          <a:p>
            <a:r>
              <a:rPr lang="ru-RU" dirty="0" smtClean="0"/>
              <a:t>Повышения интереса к чтению книг по физике</a:t>
            </a:r>
          </a:p>
          <a:p>
            <a:r>
              <a:rPr lang="ru-RU" dirty="0" smtClean="0"/>
              <a:t>Познакомить учащихся с историей открытия закона Архимеда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742955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50" y="121442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Архимед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Archimedes7_frame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4038600" cy="4487333"/>
          </a:xfr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ru-RU" sz="2500" b="1" dirty="0" smtClean="0"/>
              <a:t>	Архимед (лат. Archimedes, греч. </a:t>
            </a:r>
            <a:r>
              <a:rPr lang="ru-RU" sz="2500" b="1" dirty="0" err="1" smtClean="0"/>
              <a:t>Архимидис</a:t>
            </a:r>
            <a:r>
              <a:rPr lang="ru-RU" sz="2500" b="1" dirty="0" smtClean="0"/>
              <a:t>) (около 287 до н. э., Сиракузы, Сицилия — 212 до н. э., там же), древнегреческий ученый, математик и механик, основоположник теоретической механики и гидростатики.</a:t>
            </a:r>
          </a:p>
          <a:p>
            <a:endParaRPr lang="ru-RU" dirty="0"/>
          </a:p>
        </p:txBody>
      </p:sp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501090" y="6143644"/>
            <a:ext cx="39947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История открытия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4714908" cy="455455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	</a:t>
            </a:r>
          </a:p>
          <a:p>
            <a:pPr algn="just"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	</a:t>
            </a:r>
            <a:r>
              <a:rPr lang="ru-RU" sz="2500" b="1" dirty="0" smtClean="0"/>
              <a:t>Однажды с Архимедом</a:t>
            </a:r>
          </a:p>
          <a:p>
            <a:pPr algn="just">
              <a:buNone/>
            </a:pPr>
            <a:r>
              <a:rPr lang="ru-RU" sz="2500" b="1" dirty="0" smtClean="0"/>
              <a:t>произошёл такой случай.</a:t>
            </a:r>
          </a:p>
          <a:p>
            <a:pPr algn="just">
              <a:buNone/>
            </a:pPr>
            <a:r>
              <a:rPr lang="ru-RU" sz="2500" b="1" dirty="0" smtClean="0"/>
              <a:t>	Выполняя приказ царя,</a:t>
            </a:r>
          </a:p>
          <a:p>
            <a:pPr algn="just">
              <a:buNone/>
            </a:pPr>
            <a:r>
              <a:rPr lang="ru-RU" sz="2500" b="1" dirty="0" smtClean="0"/>
              <a:t>проверить из чистого ли</a:t>
            </a:r>
          </a:p>
          <a:p>
            <a:pPr algn="just">
              <a:buNone/>
            </a:pPr>
            <a:r>
              <a:rPr lang="ru-RU" sz="2500" b="1" dirty="0" smtClean="0"/>
              <a:t>золота его корона, он нашёл </a:t>
            </a:r>
          </a:p>
          <a:p>
            <a:pPr algn="ctr">
              <a:buNone/>
            </a:pPr>
            <a:r>
              <a:rPr lang="ru-RU" sz="2500" b="1" dirty="0" smtClean="0">
                <a:solidFill>
                  <a:srgbClr val="FFFF00"/>
                </a:solidFill>
              </a:rPr>
              <a:t>   </a:t>
            </a:r>
            <a:r>
              <a:rPr lang="ru-RU" sz="2500" b="1" dirty="0" smtClean="0">
                <a:solidFill>
                  <a:srgbClr val="FF0000"/>
                </a:solidFill>
              </a:rPr>
              <a:t>что кусок чистого золота в 19,3 раза больше плотности воды. </a:t>
            </a:r>
          </a:p>
          <a:p>
            <a:pPr algn="just"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	</a:t>
            </a:r>
            <a:r>
              <a:rPr lang="ru-RU" sz="2500" b="1" dirty="0" smtClean="0"/>
              <a:t>Но, как определить объём</a:t>
            </a:r>
          </a:p>
          <a:p>
            <a:pPr algn="just">
              <a:buNone/>
            </a:pPr>
            <a:r>
              <a:rPr lang="ru-RU" sz="2500" b="1" dirty="0" smtClean="0"/>
              <a:t>короны, если известна её масса</a:t>
            </a:r>
          </a:p>
          <a:p>
            <a:pPr algn="just"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масса.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501090" y="6143644"/>
            <a:ext cx="39947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 descr="http://virtualrm.spb.ru/files/images/4%20%D0%A0%D0%B0%D0%BA%D0%B5%D1%82%D0%B0%20%D0%90%D1%80%D1%85%D0%B8%D0%BC%D0%B5%D0%B4%20%D0%B8%20%D0%93%D0%B8%D0%B5%D1%80%D0%BE%D0%BD.jpg"/>
          <p:cNvPicPr>
            <a:picLocks noChangeAspect="1" noChangeArrowheads="1"/>
          </p:cNvPicPr>
          <p:nvPr/>
        </p:nvPicPr>
        <p:blipFill>
          <a:blip r:embed="rId5" cstate="print"/>
          <a:srcRect l="1911" b="16445"/>
          <a:stretch>
            <a:fillRect/>
          </a:stretch>
        </p:blipFill>
        <p:spPr bwMode="auto">
          <a:xfrm>
            <a:off x="5572132" y="2214554"/>
            <a:ext cx="3150905" cy="407196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Эврика!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357718" cy="5429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</a:p>
          <a:p>
            <a:pPr algn="just">
              <a:buNone/>
            </a:pPr>
            <a:endParaRPr lang="ru-RU" sz="2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ru-RU" sz="2400" dirty="0" smtClean="0"/>
              <a:t>Много дней мучила Архимеда эта задача. И вот однажды, когда, он находясь в бане, погрузился в наполненную водой ванну, его внезапно осенила мысль, давшая решение задачи. </a:t>
            </a:r>
          </a:p>
          <a:p>
            <a:pPr algn="just">
              <a:buNone/>
            </a:pPr>
            <a:r>
              <a:rPr lang="ru-RU" sz="2400" dirty="0" smtClean="0"/>
              <a:t>		Ликующий своим открытием Архимед воскликнул: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«Эврика! Эврика!»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sz="2400" dirty="0" smtClean="0"/>
              <a:t>что значит: «Нашёл! Нашёл!»</a:t>
            </a:r>
            <a:endParaRPr lang="ru-RU" sz="2400" dirty="0"/>
          </a:p>
        </p:txBody>
      </p:sp>
      <p:pic>
        <p:nvPicPr>
          <p:cNvPr id="5" name="Содержимое 4" descr="splash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985" b="12771"/>
          <a:stretch>
            <a:fillRect/>
          </a:stretch>
        </p:blipFill>
        <p:spPr>
          <a:xfrm>
            <a:off x="5214942" y="2428868"/>
            <a:ext cx="3627143" cy="3857652"/>
          </a:xfr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501090" y="6143644"/>
            <a:ext cx="39947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Наука на страже закона!</a:t>
            </a:r>
            <a:endParaRPr lang="ru-RU" sz="4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5143536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ru-RU" sz="2500" b="1" dirty="0" smtClean="0"/>
          </a:p>
          <a:p>
            <a:pPr>
              <a:buNone/>
            </a:pPr>
            <a:r>
              <a:rPr lang="ru-RU" sz="2500" b="1" dirty="0" smtClean="0"/>
              <a:t>Архимед взвесил корону сначала</a:t>
            </a:r>
          </a:p>
          <a:p>
            <a:pPr>
              <a:buNone/>
            </a:pPr>
            <a:r>
              <a:rPr lang="ru-RU" sz="2500" b="1" dirty="0" smtClean="0"/>
              <a:t>в воздухе, затем в воде. </a:t>
            </a:r>
          </a:p>
          <a:p>
            <a:pPr>
              <a:buNone/>
            </a:pPr>
            <a:r>
              <a:rPr lang="ru-RU" sz="2500" b="1" dirty="0" smtClean="0"/>
              <a:t>   По разности в весе он рассчитал </a:t>
            </a:r>
          </a:p>
          <a:p>
            <a:pPr>
              <a:buNone/>
            </a:pPr>
            <a:r>
              <a:rPr lang="ru-RU" sz="2500" b="1" dirty="0" smtClean="0"/>
              <a:t>выталкивающую силу, равную весу</a:t>
            </a:r>
          </a:p>
          <a:p>
            <a:pPr>
              <a:buNone/>
            </a:pPr>
            <a:r>
              <a:rPr lang="ru-RU" sz="2500" b="1" dirty="0" smtClean="0"/>
              <a:t>воды в объёме короны. </a:t>
            </a:r>
          </a:p>
          <a:p>
            <a:pPr>
              <a:buNone/>
            </a:pPr>
            <a:r>
              <a:rPr lang="ru-RU" sz="2500" b="1" dirty="0" smtClean="0"/>
              <a:t>   Определив затем объём короны,</a:t>
            </a:r>
          </a:p>
          <a:p>
            <a:pPr>
              <a:buNone/>
            </a:pPr>
            <a:r>
              <a:rPr lang="ru-RU" sz="2500" b="1" dirty="0" smtClean="0"/>
              <a:t>он смог уже вычислить её</a:t>
            </a:r>
          </a:p>
          <a:p>
            <a:pPr>
              <a:buNone/>
            </a:pPr>
            <a:r>
              <a:rPr lang="ru-RU" sz="2500" b="1" dirty="0" smtClean="0"/>
              <a:t>плотность, а зная плотность,</a:t>
            </a:r>
          </a:p>
          <a:p>
            <a:pPr>
              <a:buNone/>
            </a:pPr>
            <a:r>
              <a:rPr lang="ru-RU" sz="2500" b="1" dirty="0" smtClean="0"/>
              <a:t>ответил на вопрос царя</a:t>
            </a:r>
            <a:r>
              <a:rPr lang="ru-RU" sz="2700" b="1" dirty="0" smtClean="0"/>
              <a:t>.</a:t>
            </a: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39947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193" name="Picture 1" descr="C:\Documents and Settings\Admin\Рабочий стол\photoq13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143116"/>
            <a:ext cx="2928958" cy="219671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194" name="Picture 2" descr="C:\Documents and Settings\Admin\Рабочий стол\photoq13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429132"/>
            <a:ext cx="2952770" cy="221457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44" y="1285860"/>
            <a:ext cx="5357850" cy="164307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Наука на страже закона!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Плотность вещества короны</a:t>
            </a:r>
          </a:p>
          <a:p>
            <a:pPr>
              <a:buNone/>
            </a:pPr>
            <a:r>
              <a:rPr lang="ru-RU" sz="2800" b="1" dirty="0" smtClean="0"/>
              <a:t>оказалась меньше плотности</a:t>
            </a:r>
          </a:p>
          <a:p>
            <a:pPr>
              <a:buNone/>
            </a:pPr>
            <a:r>
              <a:rPr lang="ru-RU" sz="2800" b="1" dirty="0" smtClean="0"/>
              <a:t>чистого золота.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Легенда говорит, что так был</a:t>
            </a:r>
          </a:p>
          <a:p>
            <a:pPr>
              <a:buNone/>
            </a:pPr>
            <a:r>
              <a:rPr lang="ru-RU" sz="2800" b="1" dirty="0" smtClean="0"/>
              <a:t> изобличен нечестный мастер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2" descr="C:\Documents and Settings\Admin\Рабочий стол\602871817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571744"/>
            <a:ext cx="2833622" cy="1847856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501090" y="6143644"/>
            <a:ext cx="39947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5" name="Picture 1" descr="C:\Documents and Settings\Admin\Рабочий стол\184-2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071678"/>
            <a:ext cx="3857156" cy="206001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Эксперимент, демонстрирующий закон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643966" y="6215082"/>
            <a:ext cx="39947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7" descr="image00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71604" y="2829067"/>
            <a:ext cx="6231196" cy="3528891"/>
          </a:xfr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e8ef742212712eb2b2544c2b419397d5caa39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233</Words>
  <Application>Microsoft Office PowerPoint</Application>
  <PresentationFormat>Экран (4:3)</PresentationFormat>
  <Paragraphs>92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Тема «Легенда об Архимеде»</vt:lpstr>
      <vt:lpstr>Цель</vt:lpstr>
      <vt:lpstr>Содержание</vt:lpstr>
      <vt:lpstr>Архимед</vt:lpstr>
      <vt:lpstr>История открытия</vt:lpstr>
      <vt:lpstr>   Эврика!</vt:lpstr>
      <vt:lpstr>  Наука на страже закона!</vt:lpstr>
      <vt:lpstr>Наука на страже закона!</vt:lpstr>
      <vt:lpstr>Эксперимент, демонстрирующий закон</vt:lpstr>
      <vt:lpstr>Историки предполагают</vt:lpstr>
      <vt:lpstr> Вывод</vt:lpstr>
      <vt:lpstr>  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Легенда об Архимеде </dc:title>
  <dc:creator>Admin</dc:creator>
  <cp:lastModifiedBy>математика</cp:lastModifiedBy>
  <cp:revision>115</cp:revision>
  <dcterms:created xsi:type="dcterms:W3CDTF">2013-03-17T13:34:49Z</dcterms:created>
  <dcterms:modified xsi:type="dcterms:W3CDTF">2014-07-16T03:09:31Z</dcterms:modified>
</cp:coreProperties>
</file>