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8" r:id="rId4"/>
    <p:sldId id="262" r:id="rId5"/>
    <p:sldId id="259" r:id="rId6"/>
    <p:sldId id="260" r:id="rId7"/>
    <p:sldId id="264" r:id="rId8"/>
    <p:sldId id="265" r:id="rId9"/>
    <p:sldId id="266" r:id="rId10"/>
    <p:sldId id="270" r:id="rId11"/>
    <p:sldId id="263" r:id="rId12"/>
    <p:sldId id="271" r:id="rId13"/>
    <p:sldId id="272" r:id="rId14"/>
    <p:sldId id="261" r:id="rId15"/>
    <p:sldId id="267" r:id="rId16"/>
    <p:sldId id="268" r:id="rId17"/>
    <p:sldId id="269" r:id="rId18"/>
    <p:sldId id="25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21.07.2014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21.07.2014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21.07.2014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21.07.2014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tourskeywest.com/wp-content/uploads/ernest-hemingway-house-key-west-adamsvacation-pb.jpg" TargetMode="External"/><Relationship Id="rId13" Type="http://schemas.openxmlformats.org/officeDocument/2006/relationships/hyperlink" Target="http://www.oakpark.com/ArchiveImages/9138a.jpg" TargetMode="External"/><Relationship Id="rId3" Type="http://schemas.openxmlformats.org/officeDocument/2006/relationships/hyperlink" Target="http://www.biography.com/people/ernest-hemingway-9334498" TargetMode="External"/><Relationship Id="rId7" Type="http://schemas.openxmlformats.org/officeDocument/2006/relationships/hyperlink" Target="http://www.biography.com/news/ernest-hemingway-facts" TargetMode="External"/><Relationship Id="rId12" Type="http://schemas.openxmlformats.org/officeDocument/2006/relationships/hyperlink" Target="http://www.myenglishpages.com/site_php_files/reading-ernest-hemingway-biography.php#.U80PJ_l_uyk" TargetMode="External"/><Relationship Id="rId2" Type="http://schemas.openxmlformats.org/officeDocument/2006/relationships/hyperlink" Target="http://www.theguardian.com/books/2011/jul/15/brief-survey-short-story-ernest-hemingway" TargetMode="External"/><Relationship Id="rId16" Type="http://schemas.openxmlformats.org/officeDocument/2006/relationships/hyperlink" Target="https://lh3.ggpht.com/QNty2Sj6j4fORJBvd8UEOOkcujxXOJ4NtkpFU4ghgQ5fnbKZRGXWifjfmPZmDa0asfDIBA=s85" TargetMode="External"/><Relationship Id="rId1" Type="http://schemas.openxmlformats.org/officeDocument/2006/relationships/slideLayout" Target="../slideLayouts/slideLayout2.xml"/><Relationship Id="rId6" Type="http://schemas.openxmlformats.org/officeDocument/2006/relationships/hyperlink" Target="http://www.shmoop.com/ernest-hemingway/timeline.html" TargetMode="External"/><Relationship Id="rId11" Type="http://schemas.openxmlformats.org/officeDocument/2006/relationships/hyperlink" Target="http://www.timelesshemingway.com/photos" TargetMode="External"/><Relationship Id="rId5" Type="http://schemas.openxmlformats.org/officeDocument/2006/relationships/hyperlink" Target="http://en.wikipedia.org/wiki/Ernest_Hemingway" TargetMode="External"/><Relationship Id="rId15" Type="http://schemas.openxmlformats.org/officeDocument/2006/relationships/hyperlink" Target="http://www.notable-quotes.com/h/hemingway_ernest.html" TargetMode="External"/><Relationship Id="rId10" Type="http://schemas.openxmlformats.org/officeDocument/2006/relationships/hyperlink" Target="http://www.lib.udel.edu/ud/spec/exhibits/hemngway/early.htm" TargetMode="External"/><Relationship Id="rId4" Type="http://schemas.openxmlformats.org/officeDocument/2006/relationships/hyperlink" Target="http://mrnussbaum.com/authors/ernest_hemingway/" TargetMode="External"/><Relationship Id="rId9" Type="http://schemas.openxmlformats.org/officeDocument/2006/relationships/hyperlink" Target="http://ehfop.typepad.com/photos/the_ernest_hemingway_muse/hs_eh_cropped_2.html" TargetMode="External"/><Relationship Id="rId14" Type="http://schemas.openxmlformats.org/officeDocument/2006/relationships/hyperlink" Target="http://www.umich.edu/~eng217/student_projects/HemingwayWW1/redcross2.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hmoop.com/farewell-to-arm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6" y="0"/>
            <a:ext cx="9279126"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041" y="3716120"/>
            <a:ext cx="3964803" cy="3108543"/>
          </a:xfrm>
          <a:prstGeom prst="rect">
            <a:avLst/>
          </a:prstGeom>
          <a:noFill/>
        </p:spPr>
        <p:txBody>
          <a:bodyPr wrap="none">
            <a:spAutoFit/>
          </a:bodyPr>
          <a:lstStyle/>
          <a:p>
            <a:pPr algn="r">
              <a:defRPr/>
            </a:pPr>
            <a:r>
              <a:rPr lang="en-US" sz="2800" dirty="0">
                <a:solidFill>
                  <a:srgbClr val="008000"/>
                </a:solidFill>
                <a:latin typeface="Arial Black" panose="020B0A04020102020204" pitchFamily="34" charset="0"/>
                <a:cs typeface="Arial" charset="0"/>
              </a:rPr>
              <a:t>by</a:t>
            </a:r>
          </a:p>
          <a:p>
            <a:pPr algn="r">
              <a:defRPr/>
            </a:pPr>
            <a:r>
              <a:rPr lang="en-US" sz="2800" dirty="0">
                <a:solidFill>
                  <a:srgbClr val="008000"/>
                </a:solidFill>
                <a:latin typeface="Arial Black" panose="020B0A04020102020204" pitchFamily="34" charset="0"/>
                <a:cs typeface="Arial" charset="0"/>
              </a:rPr>
              <a:t>Olga </a:t>
            </a:r>
            <a:r>
              <a:rPr lang="en-US" sz="2800" dirty="0" err="1">
                <a:solidFill>
                  <a:srgbClr val="008000"/>
                </a:solidFill>
                <a:latin typeface="Arial Black" panose="020B0A04020102020204" pitchFamily="34" charset="0"/>
                <a:cs typeface="Arial" charset="0"/>
              </a:rPr>
              <a:t>Stepanova</a:t>
            </a:r>
            <a:r>
              <a:rPr lang="en-US" sz="2800" dirty="0">
                <a:solidFill>
                  <a:srgbClr val="008000"/>
                </a:solidFill>
                <a:latin typeface="Arial Black" panose="020B0A04020102020204" pitchFamily="34" charset="0"/>
                <a:cs typeface="Arial" charset="0"/>
              </a:rPr>
              <a:t> </a:t>
            </a:r>
          </a:p>
          <a:p>
            <a:pPr algn="r">
              <a:defRPr/>
            </a:pPr>
            <a:r>
              <a:rPr lang="en-US" sz="2800" dirty="0" err="1">
                <a:solidFill>
                  <a:srgbClr val="FFFF00"/>
                </a:solidFill>
                <a:latin typeface="Arial Black" panose="020B0A04020102020204" pitchFamily="34" charset="0"/>
                <a:cs typeface="Arial" charset="0"/>
              </a:rPr>
              <a:t>Chadukassinskaya</a:t>
            </a:r>
            <a:r>
              <a:rPr lang="en-US" sz="2800" dirty="0">
                <a:solidFill>
                  <a:srgbClr val="FFFF00"/>
                </a:solidFill>
                <a:latin typeface="Arial Black" panose="020B0A04020102020204" pitchFamily="34" charset="0"/>
                <a:cs typeface="Arial" charset="0"/>
              </a:rPr>
              <a:t> </a:t>
            </a:r>
          </a:p>
          <a:p>
            <a:pPr algn="r">
              <a:defRPr/>
            </a:pPr>
            <a:r>
              <a:rPr lang="en-US" sz="2800" dirty="0">
                <a:solidFill>
                  <a:srgbClr val="FFFF00"/>
                </a:solidFill>
                <a:latin typeface="Arial Black" panose="020B0A04020102020204" pitchFamily="34" charset="0"/>
                <a:cs typeface="Arial" charset="0"/>
              </a:rPr>
              <a:t>Main School </a:t>
            </a:r>
          </a:p>
          <a:p>
            <a:pPr algn="r">
              <a:defRPr/>
            </a:pPr>
            <a:r>
              <a:rPr lang="en-US" sz="2800" dirty="0">
                <a:solidFill>
                  <a:srgbClr val="FFFF00"/>
                </a:solidFill>
                <a:latin typeface="Arial Black" panose="020B0A04020102020204" pitchFamily="34" charset="0"/>
                <a:cs typeface="Arial" charset="0"/>
              </a:rPr>
              <a:t>Chuvashia</a:t>
            </a:r>
          </a:p>
          <a:p>
            <a:pPr algn="r">
              <a:defRPr/>
            </a:pPr>
            <a:r>
              <a:rPr lang="en-US" sz="2800" dirty="0">
                <a:solidFill>
                  <a:srgbClr val="FFFF00"/>
                </a:solidFill>
                <a:latin typeface="Arial Black" panose="020B0A04020102020204" pitchFamily="34" charset="0"/>
                <a:cs typeface="Arial" charset="0"/>
              </a:rPr>
              <a:t>Russia</a:t>
            </a:r>
            <a:endParaRPr lang="ru-RU" sz="2800" dirty="0">
              <a:solidFill>
                <a:srgbClr val="FFFF00"/>
              </a:solidFill>
              <a:latin typeface="Arial Black" panose="020B0A04020102020204" pitchFamily="34" charset="0"/>
              <a:cs typeface="Arial" charset="0"/>
            </a:endParaRPr>
          </a:p>
          <a:p>
            <a:pPr algn="r">
              <a:defRPr/>
            </a:pPr>
            <a:r>
              <a:rPr lang="ru-RU" sz="2800" dirty="0">
                <a:solidFill>
                  <a:srgbClr val="FFFF00"/>
                </a:solidFill>
                <a:latin typeface="Arial Black" panose="020B0A04020102020204" pitchFamily="34" charset="0"/>
                <a:cs typeface="Arial" charset="0"/>
              </a:rPr>
              <a:t>                      2014</a:t>
            </a:r>
          </a:p>
        </p:txBody>
      </p:sp>
      <p:sp>
        <p:nvSpPr>
          <p:cNvPr id="4" name="Прямоугольник 3"/>
          <p:cNvSpPr/>
          <p:nvPr/>
        </p:nvSpPr>
        <p:spPr>
          <a:xfrm>
            <a:off x="1159559" y="258060"/>
            <a:ext cx="7038528"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ERNEST HEMINGWAY</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75605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92080" y="188640"/>
            <a:ext cx="3707903" cy="6740307"/>
          </a:xfrm>
          <a:prstGeom prst="rect">
            <a:avLst/>
          </a:prstGeom>
        </p:spPr>
        <p:txBody>
          <a:bodyPr wrap="square">
            <a:spAutoFit/>
          </a:bodyPr>
          <a:lstStyle/>
          <a:p>
            <a:pPr algn="r"/>
            <a:r>
              <a:rPr lang="en-US" sz="3600" dirty="0">
                <a:solidFill>
                  <a:srgbClr val="20292F"/>
                </a:solidFill>
                <a:latin typeface="Arial Black" panose="020B0A04020102020204" pitchFamily="34" charset="0"/>
              </a:rPr>
              <a:t>Sep 3, 1921</a:t>
            </a:r>
          </a:p>
          <a:p>
            <a:pPr algn="r"/>
            <a:r>
              <a:rPr lang="en-US" sz="3600" dirty="0">
                <a:solidFill>
                  <a:srgbClr val="0063B6"/>
                </a:solidFill>
                <a:latin typeface="Arial Black" panose="020B0A04020102020204" pitchFamily="34" charset="0"/>
              </a:rPr>
              <a:t>Hemingway's First Marriage</a:t>
            </a:r>
          </a:p>
          <a:p>
            <a:pPr algn="r"/>
            <a:r>
              <a:rPr lang="en-US" sz="3600" dirty="0">
                <a:solidFill>
                  <a:srgbClr val="008000"/>
                </a:solidFill>
                <a:latin typeface="Arial Black" panose="020B0A04020102020204" pitchFamily="34" charset="0"/>
              </a:rPr>
              <a:t>Hemingway marries Elizabeth Hadley Richardson. She turns out to be the first of four wives.</a:t>
            </a:r>
            <a:endParaRPr lang="en-US" sz="3600" b="0" i="0" dirty="0">
              <a:solidFill>
                <a:srgbClr val="008000"/>
              </a:solidFill>
              <a:effectLst/>
              <a:latin typeface="Arial Black" panose="020B0A04020102020204" pitchFamily="34" charset="0"/>
            </a:endParaRPr>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1707" r="12505" b="21706"/>
          <a:stretch/>
        </p:blipFill>
        <p:spPr bwMode="auto">
          <a:xfrm>
            <a:off x="107504" y="362916"/>
            <a:ext cx="5505765" cy="620367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83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7938"/>
            <a:ext cx="9175750"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29411"/>
            <a:ext cx="3275856" cy="2862322"/>
          </a:xfrm>
          <a:prstGeom prst="rect">
            <a:avLst/>
          </a:prstGeom>
        </p:spPr>
        <p:txBody>
          <a:bodyPr wrap="square">
            <a:spAutoFit/>
          </a:bodyPr>
          <a:lstStyle/>
          <a:p>
            <a:r>
              <a:rPr lang="en-US" sz="2000" dirty="0">
                <a:solidFill>
                  <a:srgbClr val="0000FF"/>
                </a:solidFill>
                <a:latin typeface="Arial Black" panose="020B0A04020102020204" pitchFamily="34" charset="0"/>
              </a:rPr>
              <a:t>When he wasn't writing, Hemingway spent much of the 1930s chasing adventure: big-game hunting in Africa, bullfighting in Spain, deep-sea fishing in Florida. </a:t>
            </a:r>
            <a:endParaRPr lang="ru-RU" sz="2000" dirty="0">
              <a:solidFill>
                <a:srgbClr val="0000FF"/>
              </a:solidFill>
              <a:latin typeface="Arial Black" panose="020B0A04020102020204" pitchFamily="34" charset="0"/>
            </a:endParaRPr>
          </a:p>
        </p:txBody>
      </p:sp>
    </p:spTree>
    <p:extLst>
      <p:ext uri="{BB962C8B-B14F-4D97-AF65-F5344CB8AC3E}">
        <p14:creationId xmlns:p14="http://schemas.microsoft.com/office/powerpoint/2010/main" val="3745760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525713" y="0"/>
            <a:ext cx="3456968" cy="6863417"/>
          </a:xfrm>
          <a:prstGeom prst="rect">
            <a:avLst/>
          </a:prstGeom>
        </p:spPr>
        <p:txBody>
          <a:bodyPr wrap="square">
            <a:spAutoFit/>
          </a:bodyPr>
          <a:lstStyle/>
          <a:p>
            <a:pPr algn="r"/>
            <a:r>
              <a:rPr lang="en-US" sz="2000" dirty="0">
                <a:solidFill>
                  <a:srgbClr val="0063B6"/>
                </a:solidFill>
                <a:latin typeface="Arial Black" panose="020B0A04020102020204" pitchFamily="34" charset="0"/>
              </a:rPr>
              <a:t>Nobel Prize</a:t>
            </a:r>
          </a:p>
          <a:p>
            <a:pPr algn="r"/>
            <a:r>
              <a:rPr lang="en-US" sz="2000" dirty="0">
                <a:solidFill>
                  <a:srgbClr val="333333"/>
                </a:solidFill>
                <a:latin typeface="Arial Black" panose="020B0A04020102020204" pitchFamily="34" charset="0"/>
              </a:rPr>
              <a:t>Ernest Hemingway is awarded the Nobel Prize in Literature, becoming the fifth American author to receive the award. Hemingway is still recovering from serious injuries sustained in two separate plane crashes and a bushfire accident earlier in the year and is unable to travel to Stockholm to receive the award. The American ambassador John C. Cabot accepts the prize on his behalf and reads his speech aloud.</a:t>
            </a:r>
            <a:endParaRPr lang="en-US" sz="2000" b="0" i="0" dirty="0">
              <a:solidFill>
                <a:srgbClr val="333333"/>
              </a:solidFill>
              <a:effectLst/>
              <a:latin typeface="Arial Black" panose="020B0A040201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16632"/>
            <a:ext cx="5219489"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69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12" r="11612"/>
          <a:stretch/>
        </p:blipFill>
        <p:spPr bwMode="auto">
          <a:xfrm>
            <a:off x="3979768" y="188640"/>
            <a:ext cx="4958794"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75823" y="169462"/>
            <a:ext cx="3964129" cy="6494085"/>
          </a:xfrm>
          <a:prstGeom prst="rect">
            <a:avLst/>
          </a:prstGeom>
        </p:spPr>
        <p:txBody>
          <a:bodyPr wrap="square">
            <a:spAutoFit/>
          </a:bodyPr>
          <a:lstStyle/>
          <a:p>
            <a:r>
              <a:rPr lang="en-US" sz="2600" dirty="0">
                <a:solidFill>
                  <a:schemeClr val="tx1">
                    <a:lumMod val="95000"/>
                    <a:lumOff val="5000"/>
                  </a:schemeClr>
                </a:solidFill>
                <a:latin typeface="Arial Black" panose="020B0A04020102020204" pitchFamily="34" charset="0"/>
              </a:rPr>
              <a:t>The author continued his forays into Africa and sustained several injuries during his adventures, even surviving multiple plane crashes</a:t>
            </a:r>
            <a:r>
              <a:rPr lang="en-US" sz="2600" dirty="0" smtClean="0">
                <a:solidFill>
                  <a:schemeClr val="tx1">
                    <a:lumMod val="95000"/>
                    <a:lumOff val="5000"/>
                  </a:schemeClr>
                </a:solidFill>
                <a:latin typeface="Arial Black" panose="020B0A04020102020204" pitchFamily="34" charset="0"/>
              </a:rPr>
              <a:t>.</a:t>
            </a:r>
          </a:p>
          <a:p>
            <a:r>
              <a:rPr lang="en-US" sz="2600" b="1" dirty="0">
                <a:solidFill>
                  <a:schemeClr val="tx1">
                    <a:lumMod val="95000"/>
                    <a:lumOff val="5000"/>
                  </a:schemeClr>
                </a:solidFill>
                <a:latin typeface="Arial Black" panose="020B0A04020102020204" pitchFamily="34" charset="0"/>
              </a:rPr>
              <a:t>After suffering severe injuries </a:t>
            </a:r>
            <a:r>
              <a:rPr lang="en-US" sz="2600" dirty="0" smtClean="0">
                <a:solidFill>
                  <a:schemeClr val="tx1">
                    <a:lumMod val="95000"/>
                    <a:lumOff val="5000"/>
                  </a:schemeClr>
                </a:solidFill>
                <a:latin typeface="Arial Black" panose="020B0A04020102020204" pitchFamily="34" charset="0"/>
              </a:rPr>
              <a:t>Ernest </a:t>
            </a:r>
            <a:r>
              <a:rPr lang="en-US" sz="2600" dirty="0">
                <a:solidFill>
                  <a:schemeClr val="tx1">
                    <a:lumMod val="95000"/>
                    <a:lumOff val="5000"/>
                  </a:schemeClr>
                </a:solidFill>
                <a:latin typeface="Arial Black" panose="020B0A04020102020204" pitchFamily="34" charset="0"/>
              </a:rPr>
              <a:t>Hemingway </a:t>
            </a:r>
            <a:r>
              <a:rPr lang="en-US" sz="2600" dirty="0" err="1" smtClean="0">
                <a:solidFill>
                  <a:schemeClr val="tx1">
                    <a:lumMod val="95000"/>
                    <a:lumOff val="5000"/>
                  </a:schemeClr>
                </a:solidFill>
                <a:latin typeface="Arial Black" panose="020B0A04020102020204" pitchFamily="34" charset="0"/>
              </a:rPr>
              <a:t>commited</a:t>
            </a:r>
            <a:r>
              <a:rPr lang="en-US" sz="2600" dirty="0" smtClean="0">
                <a:solidFill>
                  <a:schemeClr val="tx1">
                    <a:lumMod val="95000"/>
                    <a:lumOff val="5000"/>
                  </a:schemeClr>
                </a:solidFill>
                <a:latin typeface="Arial Black" panose="020B0A04020102020204" pitchFamily="34" charset="0"/>
              </a:rPr>
              <a:t> </a:t>
            </a:r>
            <a:r>
              <a:rPr lang="en-US" sz="2600" dirty="0">
                <a:solidFill>
                  <a:schemeClr val="tx1">
                    <a:lumMod val="95000"/>
                    <a:lumOff val="5000"/>
                  </a:schemeClr>
                </a:solidFill>
                <a:latin typeface="Arial Black" panose="020B0A04020102020204" pitchFamily="34" charset="0"/>
              </a:rPr>
              <a:t>suicide with a shotgun at his home in Ketchum, </a:t>
            </a:r>
            <a:r>
              <a:rPr lang="en-US" sz="2600" dirty="0" smtClean="0">
                <a:solidFill>
                  <a:schemeClr val="tx1">
                    <a:lumMod val="95000"/>
                    <a:lumOff val="5000"/>
                  </a:schemeClr>
                </a:solidFill>
                <a:latin typeface="Arial Black" panose="020B0A04020102020204" pitchFamily="34" charset="0"/>
              </a:rPr>
              <a:t>Idaho </a:t>
            </a:r>
            <a:r>
              <a:rPr lang="en-US" sz="2600" b="1" dirty="0" smtClean="0">
                <a:solidFill>
                  <a:schemeClr val="tx1">
                    <a:lumMod val="95000"/>
                    <a:lumOff val="5000"/>
                  </a:schemeClr>
                </a:solidFill>
                <a:latin typeface="Arial Black" panose="020B0A04020102020204" pitchFamily="34" charset="0"/>
              </a:rPr>
              <a:t>in </a:t>
            </a:r>
            <a:r>
              <a:rPr lang="en-US" sz="2600" b="1" dirty="0">
                <a:solidFill>
                  <a:schemeClr val="tx1">
                    <a:lumMod val="95000"/>
                    <a:lumOff val="5000"/>
                  </a:schemeClr>
                </a:solidFill>
                <a:latin typeface="Arial Black" panose="020B0A04020102020204" pitchFamily="34" charset="0"/>
              </a:rPr>
              <a:t>1961</a:t>
            </a:r>
            <a:r>
              <a:rPr lang="en-US" sz="2600" dirty="0" smtClean="0">
                <a:solidFill>
                  <a:schemeClr val="tx1">
                    <a:lumMod val="95000"/>
                    <a:lumOff val="5000"/>
                  </a:schemeClr>
                </a:solidFill>
                <a:latin typeface="Arial Black" panose="020B0A04020102020204" pitchFamily="34" charset="0"/>
              </a:rPr>
              <a:t>.</a:t>
            </a:r>
            <a:endParaRPr lang="ru-RU" sz="2600" dirty="0">
              <a:solidFill>
                <a:schemeClr val="tx1">
                  <a:lumMod val="95000"/>
                  <a:lumOff val="5000"/>
                </a:schemeClr>
              </a:solidFill>
              <a:latin typeface="Arial Black" panose="020B0A04020102020204" pitchFamily="34" charset="0"/>
            </a:endParaRPr>
          </a:p>
        </p:txBody>
      </p:sp>
    </p:spTree>
    <p:extLst>
      <p:ext uri="{BB962C8B-B14F-4D97-AF65-F5344CB8AC3E}">
        <p14:creationId xmlns:p14="http://schemas.microsoft.com/office/powerpoint/2010/main" val="4081579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9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8422" y="5805264"/>
            <a:ext cx="9137968" cy="95410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rgbClr val="0000FF"/>
                </a:solidFill>
                <a:effectLst>
                  <a:outerShdw blurRad="80000" dist="40000" dir="5040000" algn="tl">
                    <a:srgbClr val="000000">
                      <a:alpha val="30000"/>
                    </a:srgbClr>
                  </a:outerShdw>
                </a:effectLst>
                <a:latin typeface="Arial Black" panose="020B0A04020102020204" pitchFamily="34" charset="0"/>
              </a:rPr>
              <a:t>ERNEST HEMINGWAY HOUSE AND MUSEUM </a:t>
            </a:r>
            <a:endParaRPr lang="en-US" sz="2800" b="1" dirty="0" smtClean="0">
              <a:ln w="11430"/>
              <a:solidFill>
                <a:srgbClr val="0000FF"/>
              </a:solidFill>
              <a:effectLst>
                <a:outerShdw blurRad="80000" dist="40000" dir="5040000" algn="tl">
                  <a:srgbClr val="000000">
                    <a:alpha val="30000"/>
                  </a:srgbClr>
                </a:outerShdw>
              </a:effectLst>
              <a:latin typeface="Arial Black" panose="020B0A04020102020204" pitchFamily="34" charset="0"/>
            </a:endParaRPr>
          </a:p>
          <a:p>
            <a:pPr algn="ctr"/>
            <a:r>
              <a:rPr lang="en-US" sz="2800" b="1" dirty="0" smtClean="0">
                <a:ln w="11430"/>
                <a:solidFill>
                  <a:srgbClr val="0000FF"/>
                </a:solidFill>
                <a:effectLst>
                  <a:outerShdw blurRad="80000" dist="40000" dir="5040000" algn="tl">
                    <a:srgbClr val="000000">
                      <a:alpha val="30000"/>
                    </a:srgbClr>
                  </a:outerShdw>
                </a:effectLst>
                <a:latin typeface="Arial Black" panose="020B0A04020102020204" pitchFamily="34" charset="0"/>
              </a:rPr>
              <a:t>IN </a:t>
            </a:r>
            <a:r>
              <a:rPr lang="en-US" sz="2800" b="1" dirty="0">
                <a:ln w="11430"/>
                <a:solidFill>
                  <a:srgbClr val="0000FF"/>
                </a:solidFill>
                <a:effectLst>
                  <a:outerShdw blurRad="80000" dist="40000" dir="5040000" algn="tl">
                    <a:srgbClr val="000000">
                      <a:alpha val="30000"/>
                    </a:srgbClr>
                  </a:outerShdw>
                </a:effectLst>
                <a:latin typeface="Arial Black" panose="020B0A04020102020204" pitchFamily="34" charset="0"/>
              </a:rPr>
              <a:t>KEY WEST </a:t>
            </a:r>
            <a:r>
              <a:rPr lang="en-US" sz="2800" b="1" dirty="0" smtClean="0">
                <a:ln w="11430"/>
                <a:solidFill>
                  <a:srgbClr val="0000FF"/>
                </a:solidFill>
                <a:effectLst>
                  <a:outerShdw blurRad="80000" dist="40000" dir="5040000" algn="tl">
                    <a:srgbClr val="000000">
                      <a:alpha val="30000"/>
                    </a:srgbClr>
                  </a:outerShdw>
                </a:effectLst>
                <a:latin typeface="Arial Black" panose="020B0A04020102020204" pitchFamily="34" charset="0"/>
              </a:rPr>
              <a:t>FLORIDA</a:t>
            </a:r>
            <a:endParaRPr lang="en-US" sz="2800" b="1" i="0" dirty="0">
              <a:ln w="11430"/>
              <a:solidFill>
                <a:srgbClr val="0000FF"/>
              </a:solidFill>
              <a:effectLst>
                <a:outerShdw blurRad="80000" dist="40000" dir="5040000" algn="tl">
                  <a:srgbClr val="000000">
                    <a:alpha val="30000"/>
                  </a:srgbClr>
                </a:outerShdw>
              </a:effectLst>
              <a:latin typeface="Arial Black" panose="020B0A04020102020204" pitchFamily="34" charset="0"/>
            </a:endParaRPr>
          </a:p>
        </p:txBody>
      </p:sp>
    </p:spTree>
    <p:extLst>
      <p:ext uri="{BB962C8B-B14F-4D97-AF65-F5344CB8AC3E}">
        <p14:creationId xmlns:p14="http://schemas.microsoft.com/office/powerpoint/2010/main" val="334018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99" r="6220"/>
          <a:stretch/>
        </p:blipFill>
        <p:spPr bwMode="auto">
          <a:xfrm>
            <a:off x="316810" y="548680"/>
            <a:ext cx="8534402"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326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712968" cy="6740307"/>
          </a:xfrm>
          <a:prstGeom prst="rect">
            <a:avLst/>
          </a:prstGeom>
        </p:spPr>
        <p:txBody>
          <a:bodyPr wrap="square">
            <a:spAutoFit/>
          </a:bodyPr>
          <a:lstStyle/>
          <a:p>
            <a:r>
              <a:rPr lang="en-US" sz="4800" dirty="0">
                <a:solidFill>
                  <a:srgbClr val="0000FF"/>
                </a:solidFill>
                <a:latin typeface="Arial Black" panose="020B0A04020102020204" pitchFamily="34" charset="0"/>
              </a:rPr>
              <a:t>Today is only one day in all the days that will ever be. But what will happen in all the other days that ever come can depend on what you do today.</a:t>
            </a:r>
          </a:p>
          <a:p>
            <a:pPr algn="r"/>
            <a:r>
              <a:rPr lang="en-US" sz="4800" dirty="0">
                <a:latin typeface="Arial Black" panose="020B0A04020102020204" pitchFamily="34" charset="0"/>
              </a:rPr>
              <a:t>ERNEST HEMINGWAY, </a:t>
            </a:r>
            <a:r>
              <a:rPr lang="en-US" sz="4800" i="1" dirty="0">
                <a:latin typeface="Arial Black" panose="020B0A04020102020204" pitchFamily="34" charset="0"/>
              </a:rPr>
              <a:t>For Whom the Bell </a:t>
            </a:r>
            <a:r>
              <a:rPr lang="en-US" sz="4800" i="1" dirty="0" smtClean="0">
                <a:latin typeface="Arial Black" panose="020B0A04020102020204" pitchFamily="34" charset="0"/>
              </a:rPr>
              <a:t>Tolls</a:t>
            </a:r>
            <a:endParaRPr lang="en-US" sz="4800" dirty="0">
              <a:latin typeface="Arial Black" panose="020B0A04020102020204" pitchFamily="34" charset="0"/>
            </a:endParaRPr>
          </a:p>
        </p:txBody>
      </p:sp>
    </p:spTree>
    <p:extLst>
      <p:ext uri="{BB962C8B-B14F-4D97-AF65-F5344CB8AC3E}">
        <p14:creationId xmlns:p14="http://schemas.microsoft.com/office/powerpoint/2010/main" val="2090597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01" y="116632"/>
            <a:ext cx="8708985" cy="6555641"/>
          </a:xfrm>
          <a:prstGeom prst="rect">
            <a:avLst/>
          </a:prstGeom>
        </p:spPr>
        <p:txBody>
          <a:bodyPr wrap="square">
            <a:spAutoFit/>
          </a:bodyPr>
          <a:lstStyle/>
          <a:p>
            <a:r>
              <a:rPr lang="en-US" sz="6000" dirty="0">
                <a:solidFill>
                  <a:srgbClr val="0000FF"/>
                </a:solidFill>
                <a:latin typeface="Arial Black" panose="020B0A04020102020204" pitchFamily="34" charset="0"/>
              </a:rPr>
              <a:t>Every day above earth is a good day</a:t>
            </a:r>
            <a:r>
              <a:rPr lang="en-US" sz="6000" dirty="0" smtClean="0">
                <a:solidFill>
                  <a:srgbClr val="0000FF"/>
                </a:solidFill>
                <a:latin typeface="Arial Black" panose="020B0A04020102020204" pitchFamily="34" charset="0"/>
              </a:rPr>
              <a:t>.</a:t>
            </a:r>
          </a:p>
          <a:p>
            <a:endParaRPr lang="en-US" sz="6000" dirty="0">
              <a:solidFill>
                <a:srgbClr val="000000"/>
              </a:solidFill>
              <a:latin typeface="Arial Black" panose="020B0A04020102020204" pitchFamily="34" charset="0"/>
            </a:endParaRPr>
          </a:p>
          <a:p>
            <a:pPr algn="r"/>
            <a:r>
              <a:rPr lang="en-US" sz="6000" dirty="0">
                <a:solidFill>
                  <a:srgbClr val="000000"/>
                </a:solidFill>
                <a:latin typeface="Arial Black" panose="020B0A04020102020204" pitchFamily="34" charset="0"/>
              </a:rPr>
              <a:t>ERNEST HEMINGWAY, </a:t>
            </a:r>
            <a:r>
              <a:rPr lang="en-US" sz="6000" i="1" dirty="0">
                <a:solidFill>
                  <a:srgbClr val="000000"/>
                </a:solidFill>
                <a:latin typeface="Arial Black" panose="020B0A04020102020204" pitchFamily="34" charset="0"/>
              </a:rPr>
              <a:t>The Old Man and the </a:t>
            </a:r>
            <a:r>
              <a:rPr lang="en-US" sz="6000" i="1" dirty="0" smtClean="0">
                <a:solidFill>
                  <a:srgbClr val="000000"/>
                </a:solidFill>
                <a:latin typeface="Arial Black" panose="020B0A04020102020204" pitchFamily="34" charset="0"/>
              </a:rPr>
              <a:t>Sea</a:t>
            </a:r>
            <a:endParaRPr lang="ru-RU" sz="6000" dirty="0">
              <a:latin typeface="Arial Black" panose="020B0A04020102020204" pitchFamily="34" charset="0"/>
            </a:endParaRPr>
          </a:p>
        </p:txBody>
      </p:sp>
    </p:spTree>
    <p:extLst>
      <p:ext uri="{BB962C8B-B14F-4D97-AF65-F5344CB8AC3E}">
        <p14:creationId xmlns:p14="http://schemas.microsoft.com/office/powerpoint/2010/main" val="88108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124744"/>
            <a:ext cx="8640960" cy="5355312"/>
          </a:xfrm>
          <a:prstGeom prst="rect">
            <a:avLst/>
          </a:prstGeom>
        </p:spPr>
        <p:txBody>
          <a:bodyPr wrap="square">
            <a:spAutoFit/>
          </a:bodyPr>
          <a:lstStyle/>
          <a:p>
            <a:r>
              <a:rPr lang="en-US" dirty="0" smtClean="0">
                <a:hlinkClick r:id="rId2"/>
              </a:rPr>
              <a:t>http</a:t>
            </a:r>
            <a:r>
              <a:rPr lang="en-US" dirty="0">
                <a:hlinkClick r:id="rId2"/>
              </a:rPr>
              <a:t>://</a:t>
            </a:r>
            <a:r>
              <a:rPr lang="en-US" dirty="0" smtClean="0">
                <a:hlinkClick r:id="rId2"/>
              </a:rPr>
              <a:t>www.theguardian.com/books/2011/jul/15/brief-survey-short-story-ernest-hemingway</a:t>
            </a:r>
            <a:endParaRPr lang="ru-RU" dirty="0" smtClean="0"/>
          </a:p>
          <a:p>
            <a:r>
              <a:rPr lang="en-US" dirty="0">
                <a:hlinkClick r:id="rId3"/>
              </a:rPr>
              <a:t>http://</a:t>
            </a:r>
            <a:r>
              <a:rPr lang="en-US" dirty="0" smtClean="0">
                <a:hlinkClick r:id="rId3"/>
              </a:rPr>
              <a:t>www.biography.com/people/ernest-hemingway-9334498</a:t>
            </a:r>
            <a:endParaRPr lang="ru-RU" dirty="0" smtClean="0"/>
          </a:p>
          <a:p>
            <a:r>
              <a:rPr lang="en-US" dirty="0">
                <a:hlinkClick r:id="rId4"/>
              </a:rPr>
              <a:t>http://mrnussbaum.com/authors/ernest_hemingway</a:t>
            </a:r>
            <a:r>
              <a:rPr lang="en-US" dirty="0" smtClean="0">
                <a:hlinkClick r:id="rId4"/>
              </a:rPr>
              <a:t>/</a:t>
            </a:r>
            <a:endParaRPr lang="ru-RU" dirty="0" smtClean="0"/>
          </a:p>
          <a:p>
            <a:r>
              <a:rPr lang="en-US" dirty="0">
                <a:hlinkClick r:id="rId5"/>
              </a:rPr>
              <a:t>http://</a:t>
            </a:r>
            <a:r>
              <a:rPr lang="en-US" dirty="0" smtClean="0">
                <a:hlinkClick r:id="rId5"/>
              </a:rPr>
              <a:t>en.wikipedia.org/wiki/Ernest_Hemingway</a:t>
            </a:r>
            <a:endParaRPr lang="ru-RU" dirty="0" smtClean="0"/>
          </a:p>
          <a:p>
            <a:r>
              <a:rPr lang="en-US" dirty="0">
                <a:hlinkClick r:id="rId6"/>
              </a:rPr>
              <a:t>http://</a:t>
            </a:r>
            <a:r>
              <a:rPr lang="en-US" dirty="0" smtClean="0">
                <a:hlinkClick r:id="rId6"/>
              </a:rPr>
              <a:t>www.shmoop.com/ernest-hemingway/timeline.html</a:t>
            </a:r>
            <a:endParaRPr lang="en-US" dirty="0" smtClean="0"/>
          </a:p>
          <a:p>
            <a:r>
              <a:rPr lang="en-US" dirty="0">
                <a:hlinkClick r:id="rId7"/>
              </a:rPr>
              <a:t>http://</a:t>
            </a:r>
            <a:r>
              <a:rPr lang="en-US" dirty="0" smtClean="0">
                <a:hlinkClick r:id="rId7"/>
              </a:rPr>
              <a:t>www.biography.com/news/ernest-hemingway-facts</a:t>
            </a:r>
            <a:endParaRPr lang="en-US" dirty="0" smtClean="0"/>
          </a:p>
          <a:p>
            <a:r>
              <a:rPr lang="en-US" dirty="0">
                <a:hlinkClick r:id="rId8"/>
              </a:rPr>
              <a:t>http://</a:t>
            </a:r>
            <a:r>
              <a:rPr lang="en-US" dirty="0" smtClean="0">
                <a:hlinkClick r:id="rId8"/>
              </a:rPr>
              <a:t>tourskeywest.com/wp-content/uploads/ernest-hemingway-house-key-west-adamsvacation-pb.jpg</a:t>
            </a:r>
            <a:endParaRPr lang="en-US" dirty="0" smtClean="0"/>
          </a:p>
          <a:p>
            <a:r>
              <a:rPr lang="en-US" dirty="0">
                <a:hlinkClick r:id="rId9"/>
              </a:rPr>
              <a:t>http://</a:t>
            </a:r>
            <a:r>
              <a:rPr lang="en-US" dirty="0" smtClean="0">
                <a:hlinkClick r:id="rId9"/>
              </a:rPr>
              <a:t>ehfop.typepad.com/photos/the_ernest_hemingway_muse/hs_eh_cropped_2.html</a:t>
            </a:r>
            <a:endParaRPr lang="en-US" dirty="0" smtClean="0"/>
          </a:p>
          <a:p>
            <a:r>
              <a:rPr lang="en-US" dirty="0">
                <a:hlinkClick r:id="rId10"/>
              </a:rPr>
              <a:t>http://</a:t>
            </a:r>
            <a:r>
              <a:rPr lang="en-US" dirty="0" smtClean="0">
                <a:hlinkClick r:id="rId10"/>
              </a:rPr>
              <a:t>www.lib.udel.edu/ud/spec/exhibits/hemngway/early.htm</a:t>
            </a:r>
            <a:endParaRPr lang="en-US" dirty="0" smtClean="0"/>
          </a:p>
          <a:p>
            <a:r>
              <a:rPr lang="en-US" dirty="0">
                <a:hlinkClick r:id="rId11"/>
              </a:rPr>
              <a:t>http://</a:t>
            </a:r>
            <a:r>
              <a:rPr lang="en-US" dirty="0" smtClean="0">
                <a:hlinkClick r:id="rId11"/>
              </a:rPr>
              <a:t>www.timelesshemingway.com/photos</a:t>
            </a:r>
            <a:endParaRPr lang="en-US" dirty="0" smtClean="0"/>
          </a:p>
          <a:p>
            <a:r>
              <a:rPr lang="en-US" dirty="0">
                <a:hlinkClick r:id="rId12"/>
              </a:rPr>
              <a:t>http://www.myenglishpages.com/site_php_files/reading-ernest-hemingway-biography.php#.</a:t>
            </a:r>
            <a:r>
              <a:rPr lang="en-US" dirty="0" smtClean="0">
                <a:hlinkClick r:id="rId12"/>
              </a:rPr>
              <a:t>U80PJ_l_uyk</a:t>
            </a:r>
            <a:endParaRPr lang="en-US" dirty="0" smtClean="0"/>
          </a:p>
          <a:p>
            <a:r>
              <a:rPr lang="en-US" dirty="0">
                <a:hlinkClick r:id="rId13"/>
              </a:rPr>
              <a:t>http://</a:t>
            </a:r>
            <a:r>
              <a:rPr lang="en-US" dirty="0" smtClean="0">
                <a:hlinkClick r:id="rId13"/>
              </a:rPr>
              <a:t>www.oakpark.com/ArchiveImages/9138a.jpg</a:t>
            </a:r>
            <a:endParaRPr lang="en-US" dirty="0" smtClean="0"/>
          </a:p>
          <a:p>
            <a:r>
              <a:rPr lang="en-US" dirty="0">
                <a:hlinkClick r:id="rId14"/>
              </a:rPr>
              <a:t>http://www.umich.edu/~</a:t>
            </a:r>
            <a:r>
              <a:rPr lang="en-US" dirty="0" smtClean="0">
                <a:hlinkClick r:id="rId14"/>
              </a:rPr>
              <a:t>eng217/student_projects/HemingwayWW1/redcross2.jpg</a:t>
            </a:r>
            <a:endParaRPr lang="en-US" dirty="0" smtClean="0"/>
          </a:p>
          <a:p>
            <a:r>
              <a:rPr lang="en-US" dirty="0">
                <a:hlinkClick r:id="rId15"/>
              </a:rPr>
              <a:t>http://</a:t>
            </a:r>
            <a:r>
              <a:rPr lang="en-US" dirty="0" smtClean="0">
                <a:hlinkClick r:id="rId15"/>
              </a:rPr>
              <a:t>www.notable-quotes.com/h/hemingway_ernest.html</a:t>
            </a:r>
            <a:endParaRPr lang="en-US" dirty="0" smtClean="0"/>
          </a:p>
          <a:p>
            <a:r>
              <a:rPr lang="en-US" dirty="0">
                <a:hlinkClick r:id="rId16"/>
              </a:rPr>
              <a:t>https://</a:t>
            </a:r>
            <a:r>
              <a:rPr lang="en-US" dirty="0" smtClean="0">
                <a:hlinkClick r:id="rId16"/>
              </a:rPr>
              <a:t>lh3.ggpht.com/QNty2Sj6j4fORJBvd8UEOOkcujxXOJ4NtkpFU4ghgQ5fnbKZRGXWifjfmPZmDa0asfDIBA=s85</a:t>
            </a:r>
            <a:endParaRPr lang="en-US" dirty="0" smtClean="0"/>
          </a:p>
        </p:txBody>
      </p:sp>
      <p:sp>
        <p:nvSpPr>
          <p:cNvPr id="5" name="TextBox 4"/>
          <p:cNvSpPr txBox="1"/>
          <p:nvPr/>
        </p:nvSpPr>
        <p:spPr>
          <a:xfrm>
            <a:off x="683568" y="548680"/>
            <a:ext cx="1249637" cy="369332"/>
          </a:xfrm>
          <a:prstGeom prst="rect">
            <a:avLst/>
          </a:prstGeom>
          <a:noFill/>
        </p:spPr>
        <p:txBody>
          <a:bodyPr wrap="none" rtlCol="0">
            <a:spAutoFit/>
          </a:bodyPr>
          <a:lstStyle/>
          <a:p>
            <a:r>
              <a:rPr lang="en-US" dirty="0" smtClean="0"/>
              <a:t>Resources: </a:t>
            </a:r>
            <a:endParaRPr lang="ru-RU" dirty="0"/>
          </a:p>
        </p:txBody>
      </p:sp>
    </p:spTree>
    <p:extLst>
      <p:ext uri="{BB962C8B-B14F-4D97-AF65-F5344CB8AC3E}">
        <p14:creationId xmlns:p14="http://schemas.microsoft.com/office/powerpoint/2010/main" val="263071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 y="0"/>
            <a:ext cx="9195387"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8071" y="5661248"/>
            <a:ext cx="9113322" cy="1015663"/>
          </a:xfrm>
          <a:prstGeom prst="rect">
            <a:avLst/>
          </a:prstGeom>
        </p:spPr>
        <p:txBody>
          <a:bodyPr wrap="square">
            <a:spAutoFit/>
          </a:bodyPr>
          <a:lstStyle/>
          <a:p>
            <a:pPr algn="ctr"/>
            <a:r>
              <a:rPr lang="en-US" sz="2000" dirty="0">
                <a:solidFill>
                  <a:srgbClr val="002060"/>
                </a:solidFill>
                <a:latin typeface="Arial Black" panose="020B0A04020102020204" pitchFamily="34" charset="0"/>
              </a:rPr>
              <a:t>Nobel Prize winner Ernest Hemingway is seen as one of the great American 20th century novelists, and is known for works like A Farewell to Arms and The Old Man and the Sea.</a:t>
            </a:r>
            <a:endParaRPr lang="ru-RU" sz="20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658740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03901" y="11347"/>
            <a:ext cx="4249679" cy="6817251"/>
          </a:xfrm>
          <a:prstGeom prst="rect">
            <a:avLst/>
          </a:prstGeom>
        </p:spPr>
        <p:txBody>
          <a:bodyPr wrap="square">
            <a:spAutoFit/>
          </a:bodyPr>
          <a:lstStyle/>
          <a:p>
            <a:pPr algn="r"/>
            <a:r>
              <a:rPr lang="en-US" sz="2300" b="1" dirty="0" smtClean="0">
                <a:solidFill>
                  <a:srgbClr val="FF0000"/>
                </a:solidFill>
                <a:latin typeface="Arial Black" panose="020B0A04020102020204" pitchFamily="34" charset="0"/>
              </a:rPr>
              <a:t>One  of </a:t>
            </a:r>
            <a:r>
              <a:rPr lang="en-US" sz="2300" b="1" dirty="0">
                <a:solidFill>
                  <a:srgbClr val="FF0000"/>
                </a:solidFill>
                <a:latin typeface="Arial Black" panose="020B0A04020102020204" pitchFamily="34" charset="0"/>
              </a:rPr>
              <a:t>the most important authors of the 20th </a:t>
            </a:r>
            <a:r>
              <a:rPr lang="en-US" sz="2300" b="1" dirty="0" smtClean="0">
                <a:solidFill>
                  <a:srgbClr val="FF0000"/>
                </a:solidFill>
                <a:latin typeface="Arial Black" panose="020B0A04020102020204" pitchFamily="34" charset="0"/>
              </a:rPr>
              <a:t>century </a:t>
            </a:r>
          </a:p>
          <a:p>
            <a:pPr algn="r"/>
            <a:endParaRPr lang="en-US" sz="2300" b="1" dirty="0">
              <a:solidFill>
                <a:srgbClr val="4A4A68"/>
              </a:solidFill>
              <a:latin typeface="Arial Black" panose="020B0A04020102020204" pitchFamily="34" charset="0"/>
            </a:endParaRPr>
          </a:p>
          <a:p>
            <a:pPr algn="r"/>
            <a:endParaRPr lang="en-US" sz="2300" b="1" dirty="0" smtClean="0">
              <a:solidFill>
                <a:srgbClr val="4A4A68"/>
              </a:solidFill>
              <a:latin typeface="Arial Black" panose="020B0A04020102020204" pitchFamily="34" charset="0"/>
            </a:endParaRPr>
          </a:p>
          <a:p>
            <a:pPr algn="r"/>
            <a:endParaRPr lang="en-US" sz="2300" b="1" dirty="0" smtClean="0">
              <a:solidFill>
                <a:srgbClr val="4A4A68"/>
              </a:solidFill>
              <a:latin typeface="Arial Black" panose="020B0A04020102020204" pitchFamily="34" charset="0"/>
            </a:endParaRPr>
          </a:p>
          <a:p>
            <a:pPr algn="r"/>
            <a:r>
              <a:rPr lang="en-US" sz="2300" dirty="0" smtClean="0">
                <a:solidFill>
                  <a:srgbClr val="7030A0"/>
                </a:solidFill>
                <a:latin typeface="Arial Black" panose="020B0A04020102020204" pitchFamily="34" charset="0"/>
              </a:rPr>
              <a:t>Ernest </a:t>
            </a:r>
            <a:r>
              <a:rPr lang="en-US" sz="2300" dirty="0">
                <a:solidFill>
                  <a:srgbClr val="7030A0"/>
                </a:solidFill>
                <a:latin typeface="Arial Black" panose="020B0A04020102020204" pitchFamily="34" charset="0"/>
              </a:rPr>
              <a:t>Miller Hemingway is </a:t>
            </a:r>
            <a:r>
              <a:rPr lang="en-US" sz="2300" dirty="0" smtClean="0">
                <a:solidFill>
                  <a:srgbClr val="7030A0"/>
                </a:solidFill>
                <a:latin typeface="Arial Black" panose="020B0A04020102020204" pitchFamily="34" charset="0"/>
              </a:rPr>
              <a:t>born</a:t>
            </a:r>
            <a:r>
              <a:rPr lang="ru-RU" sz="2300" dirty="0">
                <a:solidFill>
                  <a:srgbClr val="7030A0"/>
                </a:solidFill>
                <a:latin typeface="Arial Black" panose="020B0A04020102020204" pitchFamily="34" charset="0"/>
              </a:rPr>
              <a:t> </a:t>
            </a:r>
            <a:r>
              <a:rPr lang="en-US" sz="2300" dirty="0" smtClean="0">
                <a:solidFill>
                  <a:srgbClr val="7030A0"/>
                </a:solidFill>
                <a:latin typeface="Arial Black" panose="020B0A04020102020204" pitchFamily="34" charset="0"/>
              </a:rPr>
              <a:t>i</a:t>
            </a:r>
            <a:r>
              <a:rPr lang="en-US" sz="2300" b="1" dirty="0" smtClean="0">
                <a:solidFill>
                  <a:srgbClr val="7030A0"/>
                </a:solidFill>
                <a:latin typeface="Arial Black" panose="020B0A04020102020204" pitchFamily="34" charset="0"/>
              </a:rPr>
              <a:t>nto </a:t>
            </a:r>
            <a:r>
              <a:rPr lang="en-US" sz="2300" b="1" dirty="0">
                <a:solidFill>
                  <a:srgbClr val="7030A0"/>
                </a:solidFill>
                <a:latin typeface="Arial Black" panose="020B0A04020102020204" pitchFamily="34" charset="0"/>
              </a:rPr>
              <a:t>a wealthy family in 1899.</a:t>
            </a:r>
            <a:endParaRPr lang="ru-RU" sz="2300" b="1" dirty="0">
              <a:solidFill>
                <a:srgbClr val="7030A0"/>
              </a:solidFill>
              <a:latin typeface="Arial Black" panose="020B0A04020102020204" pitchFamily="34" charset="0"/>
            </a:endParaRPr>
          </a:p>
          <a:p>
            <a:pPr algn="r"/>
            <a:r>
              <a:rPr lang="en-US" sz="2300" dirty="0" smtClean="0">
                <a:solidFill>
                  <a:srgbClr val="7030A0"/>
                </a:solidFill>
                <a:latin typeface="Arial Black" panose="020B0A04020102020204" pitchFamily="34" charset="0"/>
              </a:rPr>
              <a:t> </a:t>
            </a:r>
            <a:r>
              <a:rPr lang="en-US" sz="2300" dirty="0">
                <a:solidFill>
                  <a:srgbClr val="7030A0"/>
                </a:solidFill>
                <a:latin typeface="Arial Black" panose="020B0A04020102020204" pitchFamily="34" charset="0"/>
              </a:rPr>
              <a:t>in Oak Park, Illinois, a place he will later describe as a town of "wide lawns and narrow minds." He is the second of six children of Clarence Hemingway, a doctor, and Grace Hall Hemingway, a music teacher.</a:t>
            </a:r>
            <a:endParaRPr lang="ru-RU" sz="2300" dirty="0">
              <a:solidFill>
                <a:srgbClr val="7030A0"/>
              </a:solidFill>
              <a:latin typeface="Arial Black" panose="020B0A040201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47"/>
            <a:ext cx="4874640" cy="684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63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50" b="7108"/>
          <a:stretch/>
        </p:blipFill>
        <p:spPr bwMode="auto">
          <a:xfrm>
            <a:off x="-21882" y="-7710"/>
            <a:ext cx="9165882"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364088" y="0"/>
            <a:ext cx="3779912" cy="6740307"/>
          </a:xfrm>
          <a:prstGeom prst="rect">
            <a:avLst/>
          </a:prstGeom>
        </p:spPr>
        <p:txBody>
          <a:bodyPr wrap="square">
            <a:spAutoFit/>
          </a:bodyPr>
          <a:lstStyle/>
          <a:p>
            <a:pPr algn="r"/>
            <a:r>
              <a:rPr lang="en-US" sz="2400" dirty="0">
                <a:solidFill>
                  <a:srgbClr val="FFFF00"/>
                </a:solidFill>
                <a:latin typeface="Arial Black" panose="020B0A04020102020204" pitchFamily="34" charset="0"/>
              </a:rPr>
              <a:t>Although </a:t>
            </a:r>
            <a:r>
              <a:rPr lang="en-US" sz="2400" dirty="0" err="1" smtClean="0">
                <a:solidFill>
                  <a:srgbClr val="FFFF00"/>
                </a:solidFill>
                <a:latin typeface="Arial Black" panose="020B0A04020102020204" pitchFamily="34" charset="0"/>
              </a:rPr>
              <a:t>yer</a:t>
            </a:r>
            <a:r>
              <a:rPr lang="en-US" sz="2400" dirty="0" smtClean="0">
                <a:solidFill>
                  <a:srgbClr val="FFFF00"/>
                </a:solidFill>
                <a:latin typeface="Arial Black" panose="020B0A04020102020204" pitchFamily="34" charset="0"/>
              </a:rPr>
              <a:t> Mother Grace </a:t>
            </a:r>
            <a:r>
              <a:rPr lang="en-US" sz="2400" dirty="0">
                <a:solidFill>
                  <a:srgbClr val="FFFF00"/>
                </a:solidFill>
                <a:latin typeface="Arial Black" panose="020B0A04020102020204" pitchFamily="34" charset="0"/>
              </a:rPr>
              <a:t>hoped her musical interests would influence her son, young Hemingway preferred to accompany his father on hunting and fishing trips. This love of outdoor adventure would be reflected later in many of Hemingway's stories, particularly those featuring protagonist Nick Adams.</a:t>
            </a:r>
            <a:endParaRPr lang="ru-RU" sz="24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52258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3024336" cy="6370975"/>
          </a:xfrm>
          <a:prstGeom prst="rect">
            <a:avLst/>
          </a:prstGeom>
        </p:spPr>
        <p:txBody>
          <a:bodyPr wrap="square">
            <a:spAutoFit/>
          </a:bodyPr>
          <a:lstStyle/>
          <a:p>
            <a:r>
              <a:rPr lang="en-US" sz="2400" dirty="0">
                <a:solidFill>
                  <a:srgbClr val="7030A0"/>
                </a:solidFill>
                <a:latin typeface="Arial Black" panose="020B0A04020102020204" pitchFamily="34" charset="0"/>
              </a:rPr>
              <a:t>Sep 1913</a:t>
            </a:r>
          </a:p>
          <a:p>
            <a:r>
              <a:rPr lang="en-US" sz="2400" dirty="0">
                <a:solidFill>
                  <a:srgbClr val="FF0000"/>
                </a:solidFill>
                <a:latin typeface="Arial Black" panose="020B0A04020102020204" pitchFamily="34" charset="0"/>
              </a:rPr>
              <a:t>Hemingway in High School</a:t>
            </a:r>
          </a:p>
          <a:p>
            <a:r>
              <a:rPr lang="en-US" sz="2400" dirty="0">
                <a:solidFill>
                  <a:srgbClr val="7030A0"/>
                </a:solidFill>
                <a:latin typeface="Arial Black" panose="020B0A04020102020204" pitchFamily="34" charset="0"/>
              </a:rPr>
              <a:t>Ernest Hemingway enters Oak Park and River Forest High School. He proves to be an excellent student athlete who boxes, plays football and writes for the school newspaper and yearbook.</a:t>
            </a:r>
            <a:endParaRPr lang="en-US" sz="2400" b="0" i="0" dirty="0">
              <a:solidFill>
                <a:srgbClr val="7030A0"/>
              </a:solidFill>
              <a:effectLst/>
              <a:latin typeface="Arial Black" panose="020B0A040201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687" y="164768"/>
            <a:ext cx="4434707" cy="639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34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67944" y="392174"/>
            <a:ext cx="4572000" cy="6001643"/>
          </a:xfrm>
          <a:prstGeom prst="rect">
            <a:avLst/>
          </a:prstGeom>
        </p:spPr>
        <p:txBody>
          <a:bodyPr>
            <a:spAutoFit/>
          </a:bodyPr>
          <a:lstStyle/>
          <a:p>
            <a:pPr algn="r"/>
            <a:r>
              <a:rPr lang="en-US" sz="2400" dirty="0">
                <a:latin typeface="Arial Black" panose="020B0A04020102020204" pitchFamily="34" charset="0"/>
              </a:rPr>
              <a:t>1917</a:t>
            </a:r>
          </a:p>
          <a:p>
            <a:pPr algn="r"/>
            <a:r>
              <a:rPr lang="en-US" sz="2400" dirty="0">
                <a:solidFill>
                  <a:srgbClr val="C00000"/>
                </a:solidFill>
                <a:latin typeface="Arial Black" panose="020B0A04020102020204" pitchFamily="34" charset="0"/>
              </a:rPr>
              <a:t>Cub Reporter</a:t>
            </a:r>
          </a:p>
          <a:p>
            <a:pPr algn="r"/>
            <a:r>
              <a:rPr lang="en-US" sz="2400" dirty="0">
                <a:latin typeface="Arial Black" panose="020B0A04020102020204" pitchFamily="34" charset="0"/>
              </a:rPr>
              <a:t>Hemingway graduates from Oak Park and River Forest High School. He opts not to go to college, instead taking a job as a cub reporter for the Kansas City Star newspaper. The Star's style guidelines influence his writing style for the rest of his career: Use short sentences, short first paragraphs, and vigorous English.</a:t>
            </a:r>
            <a:endParaRPr lang="ru-RU" sz="2400" dirty="0">
              <a:latin typeface="Arial Black" panose="020B0A040201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2988875"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15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0724"/>
            <a:ext cx="4572000" cy="6863417"/>
          </a:xfrm>
          <a:prstGeom prst="rect">
            <a:avLst/>
          </a:prstGeom>
        </p:spPr>
        <p:txBody>
          <a:bodyPr>
            <a:spAutoFit/>
          </a:bodyPr>
          <a:lstStyle/>
          <a:p>
            <a:r>
              <a:rPr lang="en-US" sz="2000" dirty="0">
                <a:solidFill>
                  <a:srgbClr val="20292F"/>
                </a:solidFill>
                <a:latin typeface="Arial Black" panose="020B0A04020102020204" pitchFamily="34" charset="0"/>
              </a:rPr>
              <a:t>Jul 8, 1918</a:t>
            </a:r>
          </a:p>
          <a:p>
            <a:r>
              <a:rPr lang="en-US" sz="2000" dirty="0">
                <a:solidFill>
                  <a:srgbClr val="0063B6"/>
                </a:solidFill>
                <a:latin typeface="Arial Black" panose="020B0A04020102020204" pitchFamily="34" charset="0"/>
              </a:rPr>
              <a:t>Hemingway Wounded in Battle</a:t>
            </a:r>
          </a:p>
          <a:p>
            <a:r>
              <a:rPr lang="en-US" sz="2000" dirty="0">
                <a:solidFill>
                  <a:srgbClr val="333333"/>
                </a:solidFill>
                <a:latin typeface="Arial Black" panose="020B0A04020102020204" pitchFamily="34" charset="0"/>
              </a:rPr>
              <a:t>While passing out supplies to soldiers in </a:t>
            </a:r>
            <a:r>
              <a:rPr lang="en-US" sz="2000" dirty="0" smtClean="0">
                <a:solidFill>
                  <a:srgbClr val="333333"/>
                </a:solidFill>
                <a:latin typeface="Arial Black" panose="020B0A04020102020204" pitchFamily="34" charset="0"/>
              </a:rPr>
              <a:t>Italy</a:t>
            </a:r>
            <a:r>
              <a:rPr lang="en-US" sz="2000" dirty="0">
                <a:solidFill>
                  <a:srgbClr val="333333"/>
                </a:solidFill>
                <a:latin typeface="Arial Black" panose="020B0A04020102020204" pitchFamily="34" charset="0"/>
              </a:rPr>
              <a:t> as a driver with the Red Cross Ambulance </a:t>
            </a:r>
            <a:r>
              <a:rPr lang="en-US" sz="2000" dirty="0" smtClean="0">
                <a:solidFill>
                  <a:srgbClr val="333333"/>
                </a:solidFill>
                <a:latin typeface="Arial Black" panose="020B0A04020102020204" pitchFamily="34" charset="0"/>
              </a:rPr>
              <a:t>Corps , </a:t>
            </a:r>
            <a:r>
              <a:rPr lang="en-US" sz="2000" dirty="0">
                <a:solidFill>
                  <a:srgbClr val="333333"/>
                </a:solidFill>
                <a:latin typeface="Arial Black" panose="020B0A04020102020204" pitchFamily="34" charset="0"/>
              </a:rPr>
              <a:t>Hemingway is seriously injured by a trench mortar and machine gun. The blast leaves shell fragments in his legs. </a:t>
            </a:r>
            <a:r>
              <a:rPr lang="en-US" sz="2000" dirty="0">
                <a:solidFill>
                  <a:srgbClr val="7030A0"/>
                </a:solidFill>
                <a:latin typeface="Arial Black" panose="020B0A04020102020204" pitchFamily="34" charset="0"/>
              </a:rPr>
              <a:t>The Italian government awards him a Silver Medal of Military Valor for dragging a wounded Italian soldier to safety after the attack, but his career as an ambulance driver is over. </a:t>
            </a:r>
            <a:r>
              <a:rPr lang="en-US" sz="2000" dirty="0">
                <a:solidFill>
                  <a:srgbClr val="C00000"/>
                </a:solidFill>
                <a:latin typeface="Arial Black" panose="020B0A04020102020204" pitchFamily="34" charset="0"/>
              </a:rPr>
              <a:t>While recuperating in a Milan hospital, Hemingway falls in love with an American nurse six years his senior named Agnes von </a:t>
            </a:r>
            <a:r>
              <a:rPr lang="en-US" sz="2000" dirty="0" err="1">
                <a:solidFill>
                  <a:srgbClr val="C00000"/>
                </a:solidFill>
                <a:latin typeface="Arial Black" panose="020B0A04020102020204" pitchFamily="34" charset="0"/>
              </a:rPr>
              <a:t>Kurowsky</a:t>
            </a:r>
            <a:r>
              <a:rPr lang="en-US" sz="2000" dirty="0">
                <a:solidFill>
                  <a:srgbClr val="C00000"/>
                </a:solidFill>
                <a:latin typeface="Arial Black" panose="020B0A04020102020204" pitchFamily="34" charset="0"/>
              </a:rPr>
              <a:t>. They make plans for her to join him in the United States.</a:t>
            </a:r>
            <a:endParaRPr lang="en-US" sz="2000" b="0" i="0" dirty="0">
              <a:solidFill>
                <a:srgbClr val="C00000"/>
              </a:solidFill>
              <a:effectLst/>
              <a:latin typeface="Arial Black" panose="020B0A04020102020204" pitchFamily="34"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19"/>
          <a:stretch/>
        </p:blipFill>
        <p:spPr bwMode="auto">
          <a:xfrm>
            <a:off x="4932040" y="604932"/>
            <a:ext cx="3722268"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05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52315" y="116630"/>
            <a:ext cx="2526552" cy="6247864"/>
          </a:xfrm>
          <a:prstGeom prst="rect">
            <a:avLst/>
          </a:prstGeom>
        </p:spPr>
        <p:txBody>
          <a:bodyPr wrap="square">
            <a:spAutoFit/>
          </a:bodyPr>
          <a:lstStyle/>
          <a:p>
            <a:r>
              <a:rPr lang="en-US" sz="2000" dirty="0">
                <a:solidFill>
                  <a:srgbClr val="20292F"/>
                </a:solidFill>
                <a:latin typeface="Arial Black" panose="020B0A04020102020204" pitchFamily="34" charset="0"/>
              </a:rPr>
              <a:t>Jan 1919</a:t>
            </a:r>
          </a:p>
          <a:p>
            <a:r>
              <a:rPr lang="en-US" sz="2000" dirty="0">
                <a:solidFill>
                  <a:srgbClr val="C00000"/>
                </a:solidFill>
                <a:latin typeface="Arial Black" panose="020B0A04020102020204" pitchFamily="34" charset="0"/>
              </a:rPr>
              <a:t>End of Affair with Agnes von </a:t>
            </a:r>
            <a:r>
              <a:rPr lang="en-US" sz="2000" dirty="0" err="1">
                <a:solidFill>
                  <a:srgbClr val="C00000"/>
                </a:solidFill>
                <a:latin typeface="Arial Black" panose="020B0A04020102020204" pitchFamily="34" charset="0"/>
              </a:rPr>
              <a:t>Kurowsky</a:t>
            </a:r>
            <a:endParaRPr lang="en-US" sz="2000" dirty="0">
              <a:solidFill>
                <a:srgbClr val="C00000"/>
              </a:solidFill>
              <a:latin typeface="Arial Black" panose="020B0A04020102020204" pitchFamily="34" charset="0"/>
            </a:endParaRPr>
          </a:p>
          <a:p>
            <a:pPr algn="ctr"/>
            <a:r>
              <a:rPr lang="en-US" sz="2000" dirty="0">
                <a:solidFill>
                  <a:srgbClr val="333333"/>
                </a:solidFill>
                <a:latin typeface="Arial Black" panose="020B0A04020102020204" pitchFamily="34" charset="0"/>
              </a:rPr>
              <a:t>Hemingway returns to the United States. Agnes soon writes to him to tell him that she has fallen in love with an Italian officer. Hemingway is heartbroken. Their romance inspires the relationship in </a:t>
            </a:r>
            <a:r>
              <a:rPr lang="en-US" sz="2000" dirty="0" smtClean="0">
                <a:solidFill>
                  <a:srgbClr val="333333"/>
                </a:solidFill>
                <a:latin typeface="Arial Black" panose="020B0A04020102020204" pitchFamily="34" charset="0"/>
              </a:rPr>
              <a:t> </a:t>
            </a:r>
            <a:r>
              <a:rPr lang="en-US" sz="2000" i="1" dirty="0" smtClean="0">
                <a:solidFill>
                  <a:srgbClr val="F05A22"/>
                </a:solidFill>
                <a:latin typeface="Arial Black" panose="020B0A04020102020204" pitchFamily="34" charset="0"/>
                <a:hlinkClick r:id="rId2"/>
              </a:rPr>
              <a:t>A </a:t>
            </a:r>
            <a:r>
              <a:rPr lang="en-US" sz="2000" i="1" dirty="0">
                <a:solidFill>
                  <a:srgbClr val="F05A22"/>
                </a:solidFill>
                <a:latin typeface="Arial Black" panose="020B0A04020102020204" pitchFamily="34" charset="0"/>
                <a:hlinkClick r:id="rId2"/>
              </a:rPr>
              <a:t>Farewell to Arms</a:t>
            </a:r>
            <a:r>
              <a:rPr lang="en-US" sz="2000" dirty="0">
                <a:solidFill>
                  <a:srgbClr val="333333"/>
                </a:solidFill>
                <a:latin typeface="Arial Black" panose="020B0A04020102020204" pitchFamily="34" charset="0"/>
              </a:rPr>
              <a:t>.</a:t>
            </a:r>
            <a:endParaRPr lang="en-US" sz="2000" b="0" i="0" dirty="0">
              <a:solidFill>
                <a:srgbClr val="333333"/>
              </a:solidFill>
              <a:effectLst/>
              <a:latin typeface="Arial Black" panose="020B0A040201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867" y="116632"/>
            <a:ext cx="3104861" cy="644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4476"/>
          <a:stretch/>
        </p:blipFill>
        <p:spPr bwMode="auto">
          <a:xfrm>
            <a:off x="179512" y="116630"/>
            <a:ext cx="3172803" cy="644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80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503" y="116631"/>
            <a:ext cx="4802506" cy="6494085"/>
          </a:xfrm>
          <a:prstGeom prst="rect">
            <a:avLst/>
          </a:prstGeom>
        </p:spPr>
        <p:txBody>
          <a:bodyPr wrap="square">
            <a:spAutoFit/>
          </a:bodyPr>
          <a:lstStyle/>
          <a:p>
            <a:r>
              <a:rPr lang="en-US" sz="3200" dirty="0">
                <a:solidFill>
                  <a:srgbClr val="0000FF"/>
                </a:solidFill>
                <a:latin typeface="Arial Black" panose="020B0A04020102020204" pitchFamily="34" charset="0"/>
              </a:rPr>
              <a:t>1920</a:t>
            </a:r>
          </a:p>
          <a:p>
            <a:r>
              <a:rPr lang="en-US" sz="3200" dirty="0">
                <a:solidFill>
                  <a:srgbClr val="0000FF"/>
                </a:solidFill>
                <a:latin typeface="Arial Black" panose="020B0A04020102020204" pitchFamily="34" charset="0"/>
              </a:rPr>
              <a:t>Reporter for Toronto Star</a:t>
            </a:r>
          </a:p>
          <a:p>
            <a:r>
              <a:rPr lang="en-US" sz="3200" dirty="0">
                <a:solidFill>
                  <a:srgbClr val="0000FF"/>
                </a:solidFill>
                <a:latin typeface="Arial Black" panose="020B0A04020102020204" pitchFamily="34" charset="0"/>
              </a:rPr>
              <a:t>Hemingway moves to Toronto, Ontario to take a job as a reporter for the Toronto Star newspaper. He continues to write for the paper after moving to Chicago later in the year.</a:t>
            </a:r>
            <a:endParaRPr lang="ru-RU" sz="3200" dirty="0">
              <a:solidFill>
                <a:srgbClr val="0000FF"/>
              </a:solidFill>
              <a:latin typeface="Arial Black" panose="020B0A04020102020204" pitchFamily="34" charset="0"/>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6631"/>
            <a:ext cx="3917546" cy="660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7476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646</Words>
  <Application>Microsoft Office PowerPoint</Application>
  <PresentationFormat>Экран (4:3)</PresentationFormat>
  <Paragraphs>62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13</cp:revision>
  <dcterms:created xsi:type="dcterms:W3CDTF">2014-07-21T12:08:00Z</dcterms:created>
  <dcterms:modified xsi:type="dcterms:W3CDTF">2014-07-21T14:58:42Z</dcterms:modified>
</cp:coreProperties>
</file>