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301" r:id="rId2"/>
    <p:sldId id="300" r:id="rId3"/>
    <p:sldId id="298" r:id="rId4"/>
    <p:sldId id="299" r:id="rId5"/>
    <p:sldId id="256" r:id="rId6"/>
    <p:sldId id="267" r:id="rId7"/>
    <p:sldId id="269" r:id="rId8"/>
    <p:sldId id="270" r:id="rId9"/>
    <p:sldId id="277" r:id="rId10"/>
    <p:sldId id="278" r:id="rId11"/>
    <p:sldId id="281" r:id="rId12"/>
    <p:sldId id="288" r:id="rId13"/>
    <p:sldId id="282" r:id="rId14"/>
    <p:sldId id="271" r:id="rId15"/>
    <p:sldId id="273" r:id="rId16"/>
    <p:sldId id="274" r:id="rId17"/>
    <p:sldId id="285" r:id="rId18"/>
    <p:sldId id="289" r:id="rId19"/>
    <p:sldId id="257" r:id="rId20"/>
    <p:sldId id="258" r:id="rId21"/>
    <p:sldId id="259" r:id="rId22"/>
    <p:sldId id="264" r:id="rId23"/>
    <p:sldId id="261" r:id="rId24"/>
    <p:sldId id="266" r:id="rId25"/>
    <p:sldId id="275" r:id="rId26"/>
    <p:sldId id="290" r:id="rId27"/>
    <p:sldId id="291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8" autoAdjust="0"/>
    <p:restoredTop sz="94718" autoAdjust="0"/>
  </p:normalViewPr>
  <p:slideViewPr>
    <p:cSldViewPr>
      <p:cViewPr varScale="1">
        <p:scale>
          <a:sx n="42" d="100"/>
          <a:sy n="42" d="100"/>
        </p:scale>
        <p:origin x="133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BEAC-A3E5-460C-8C08-4D77072214EC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C35BD-EC53-48E8-B68E-AB46866D0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8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35BD-EC53-48E8-B68E-AB46866D094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8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5.wav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audio18.wav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9.wav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0.wav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1.wav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5%D1%84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ru.wikipedia.org/wiki/%D0%9A%D1%8F%D0%BC%D0%B0%D0%BD%D1%87%D0%B0" TargetMode="External"/><Relationship Id="rId2" Type="http://schemas.openxmlformats.org/officeDocument/2006/relationships/audio" Target="../media/audio22.wav"/><Relationship Id="rId1" Type="http://schemas.openxmlformats.org/officeDocument/2006/relationships/tags" Target="../tags/tag11.xml"/><Relationship Id="rId6" Type="http://schemas.openxmlformats.org/officeDocument/2006/relationships/hyperlink" Target="http://ru.wikipedia.org/wiki/%D0%A2%D0%B0%D1%80_(%D0%BC%D1%83%D0%B7%D1%8B%D0%BA%D0%B0%D0%BB%D1%8C%D0%BD%D1%8B%D0%B9_%D0%B8%D0%BD%D1%81%D1%82%D1%80%D1%83%D0%BC%D0%B5%D0%BD%D1%82)" TargetMode="External"/><Relationship Id="rId5" Type="http://schemas.openxmlformats.org/officeDocument/2006/relationships/hyperlink" Target="http://ru.wikipedia.org/wiki/%D0%9D%D0%B0%D0%B3%D0%B0%D1%80%D0%B0" TargetMode="External"/><Relationship Id="rId4" Type="http://schemas.openxmlformats.org/officeDocument/2006/relationships/hyperlink" Target="http://ru.wikipedia.org/wiki/%D0%97%D1%83%D1%80%D0%BD%D0%B0" TargetMode="External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3.wav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24.wav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hyperlink" Target="http://ru.wikipedia.org/wiki/%D0%A1%D1%82%D0%B5%D0%BD%D0%BA%D0%B0_%D0%BD%D0%B0_%D1%81%D1%82%D0%B5%D0%BD%D0%BA%D1%83" TargetMode="External"/><Relationship Id="rId4" Type="http://schemas.openxmlformats.org/officeDocument/2006/relationships/hyperlink" Target="http://ru.wikipedia.org/wiki/%D0%9C%D0%B0%D1%81%D0%BB%D0%B5%D0%BD%D0%B8%D1%86%D0%B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5.wav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audio26.wav"/><Relationship Id="rId1" Type="http://schemas.openxmlformats.org/officeDocument/2006/relationships/tags" Target="../tags/tag15.xml"/><Relationship Id="rId6" Type="http://schemas.openxmlformats.org/officeDocument/2006/relationships/hyperlink" Target="http://www.paskha.ru/presents/how.html" TargetMode="External"/><Relationship Id="rId5" Type="http://schemas.openxmlformats.org/officeDocument/2006/relationships/hyperlink" Target="http://www.paskha.ru/banquet/cake.html" TargetMode="External"/><Relationship Id="rId4" Type="http://schemas.openxmlformats.org/officeDocument/2006/relationships/hyperlink" Target="http://www.paskha.ru/present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7.wav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060848"/>
            <a:ext cx="7772400" cy="4257656"/>
          </a:xfrm>
        </p:spPr>
        <p:txBody>
          <a:bodyPr/>
          <a:lstStyle/>
          <a:p>
            <a:r>
              <a:rPr lang="ru-RU" sz="3600" i="1" dirty="0"/>
              <a:t>Руководитель проекта: Хлямина </a:t>
            </a:r>
            <a:r>
              <a:rPr lang="ru-RU" sz="3600" i="1" dirty="0" err="1"/>
              <a:t>МКОу</a:t>
            </a:r>
            <a:r>
              <a:rPr lang="ru-RU" sz="3600" i="1" dirty="0"/>
              <a:t> «ООШ </a:t>
            </a:r>
            <a:r>
              <a:rPr lang="ru-RU" sz="3600" i="1" dirty="0" err="1"/>
              <a:t>п.Начало</a:t>
            </a:r>
            <a:r>
              <a:rPr lang="ru-RU" sz="3600" i="1" dirty="0"/>
              <a:t>» </a:t>
            </a:r>
            <a:r>
              <a:rPr lang="ru-RU" sz="3600" i="1" dirty="0" smtClean="0"/>
              <a:t>С.Ж, учитель начальных классов </a:t>
            </a:r>
            <a:r>
              <a:rPr lang="ru-RU" sz="3600" i="1" dirty="0" err="1" smtClean="0"/>
              <a:t>МКОу</a:t>
            </a:r>
            <a:r>
              <a:rPr lang="ru-RU" sz="3600" i="1" dirty="0" smtClean="0"/>
              <a:t> «ООШ </a:t>
            </a:r>
            <a:r>
              <a:rPr lang="ru-RU" sz="3600" i="1" dirty="0" err="1" smtClean="0"/>
              <a:t>п.Начало</a:t>
            </a:r>
            <a:r>
              <a:rPr lang="ru-RU" sz="3600" i="1" dirty="0" smtClean="0"/>
              <a:t>» Приволжский район, Астраханская область</a:t>
            </a:r>
            <a:br>
              <a:rPr lang="ru-RU" sz="3600" i="1" dirty="0" smtClean="0"/>
            </a:br>
            <a:r>
              <a:rPr lang="ru-RU" sz="3600" i="1" dirty="0" smtClean="0"/>
              <a:t>Автор </a:t>
            </a:r>
            <a:r>
              <a:rPr lang="ru-RU" sz="3600" i="1" dirty="0"/>
              <a:t>проекта: </a:t>
            </a:r>
            <a:r>
              <a:rPr lang="ru-RU" sz="3600" i="1" dirty="0" err="1" smtClean="0"/>
              <a:t>Лаштанов</a:t>
            </a:r>
            <a:r>
              <a:rPr lang="ru-RU" sz="3600" i="1" dirty="0" smtClean="0"/>
              <a:t> Максим ученик 3 класса МКОУ «ООШ </a:t>
            </a:r>
            <a:r>
              <a:rPr lang="ru-RU" sz="3600" i="1" dirty="0" err="1" smtClean="0"/>
              <a:t>п.Начало</a:t>
            </a:r>
            <a:r>
              <a:rPr lang="ru-RU" sz="3600" i="1" dirty="0" smtClean="0"/>
              <a:t>»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2400" i="1" dirty="0"/>
              <a:t/>
            </a:r>
            <a:br>
              <a:rPr lang="ru-RU" sz="2400" i="1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692696"/>
            <a:ext cx="7772400" cy="1008112"/>
          </a:xfrm>
        </p:spPr>
        <p:txBody>
          <a:bodyPr>
            <a:normAutofit lnSpcReduction="10000"/>
          </a:bodyPr>
          <a:lstStyle/>
          <a:p>
            <a:r>
              <a:rPr lang="ru-RU" sz="3200" i="1" dirty="0" smtClean="0"/>
              <a:t>Исследовательская работа</a:t>
            </a:r>
          </a:p>
          <a:p>
            <a:r>
              <a:rPr lang="ru-RU" sz="3200" i="1" dirty="0" smtClean="0"/>
              <a:t>«С </a:t>
            </a:r>
            <a:r>
              <a:rPr lang="ru-RU" sz="3200" i="1" dirty="0"/>
              <a:t>чего начинается Родина?»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2654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etImage (1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~PP339.WAV">
            <a:hlinkClick r:id="" action="ppaction://media"/>
          </p:cNvPr>
          <p:cNvPicPr>
            <a:picLocks noRot="1" noChangeAspect="1"/>
          </p:cNvPicPr>
          <p:nvPr>
            <a:wavAudioFile r:embed="rId1" name="~PP339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2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19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~PP1126.WAV">
            <a:hlinkClick r:id="" action="ppaction://media"/>
          </p:cNvPr>
          <p:cNvPicPr>
            <a:picLocks noRot="1" noChangeAspect="1"/>
          </p:cNvPicPr>
          <p:nvPr>
            <a:wavAudioFile r:embed="rId1" name="~PP112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65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20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pic>
        <p:nvPicPr>
          <p:cNvPr id="5" name="~PP2733.WAV">
            <a:hlinkClick r:id="" action="ppaction://media"/>
          </p:cNvPr>
          <p:cNvPicPr>
            <a:picLocks noRot="1" noChangeAspect="1"/>
          </p:cNvPicPr>
          <p:nvPr>
            <a:wavAudioFile r:embed="rId1" name="~PP2733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74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285776"/>
            <a:ext cx="7772400" cy="914400"/>
          </a:xfrm>
        </p:spPr>
        <p:txBody>
          <a:bodyPr/>
          <a:lstStyle/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 Баку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emshah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714356"/>
            <a:ext cx="8786842" cy="6143644"/>
          </a:xfrm>
        </p:spPr>
      </p:pic>
      <p:pic>
        <p:nvPicPr>
          <p:cNvPr id="5" name="~PP213.WAV">
            <a:hlinkClick r:id="" action="ppaction://media"/>
          </p:cNvPr>
          <p:cNvPicPr>
            <a:picLocks noRot="1" noChangeAspect="1"/>
          </p:cNvPicPr>
          <p:nvPr>
            <a:wavAudioFile r:embed="rId1" name="~PP213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2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Россия-родина моя!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russia-fla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928670"/>
            <a:ext cx="8786842" cy="5929330"/>
          </a:xfrm>
        </p:spPr>
      </p:pic>
      <p:pic>
        <p:nvPicPr>
          <p:cNvPr id="5" name="~PP3301.WAV">
            <a:hlinkClick r:id="" action="ppaction://media"/>
          </p:cNvPr>
          <p:cNvPicPr>
            <a:picLocks noRot="1" noChangeAspect="1"/>
          </p:cNvPicPr>
          <p:nvPr>
            <a:wavAudioFile r:embed="rId2" name="~PP330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56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Астрахань-город мой родной!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61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642918"/>
            <a:ext cx="8786841" cy="6215082"/>
          </a:xfrm>
        </p:spPr>
      </p:pic>
      <p:pic>
        <p:nvPicPr>
          <p:cNvPr id="4" name="~PP2535.WAV">
            <a:hlinkClick r:id="" action="ppaction://media"/>
          </p:cNvPr>
          <p:cNvPicPr>
            <a:picLocks noRot="1" noChangeAspect="1"/>
          </p:cNvPicPr>
          <p:nvPr>
            <a:wavAudioFile r:embed="rId1" name="~PP2535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24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072726" y="3571876"/>
            <a:ext cx="5718048" cy="9774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6858000"/>
          </a:xfrm>
        </p:spPr>
        <p:txBody>
          <a:bodyPr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Астрахань — Южная Венеция России (тоже вместо улиц канавы). Это край удивительной природы (нет, действительно удивительной. гибрид фалаута с болотом), громадных природных ресурсов (очень много арбузов и газа). Большого экономического потенциала (реально много арбузов и газа!). По мнению ряда историков, вблизи современной Астрахани находился тот самый никому не известный город Итиль, столица Хазарского каганата, который впал в ничтожество ещё тысячу лет назад. Как нетрудно догадаться, вышеупомянутые историки учились в Астрахани же, поэтому регулярно обнаруживают (каждый раз на новом месте) не только Итиль, но и остатки древнеегипетских пирамид из кирпича харабалинского завода. Эти же историки легко находят также и столицу Золотой Орды, и даже город Элисту. К счастью, они ещё ни разу не нашли хоть какой-то известности за пределами внутренней Монголии.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~PP2464.WAV">
            <a:hlinkClick r:id="" action="ppaction://media"/>
          </p:cNvPr>
          <p:cNvPicPr>
            <a:picLocks noRot="1" noChangeAspect="1"/>
          </p:cNvPicPr>
          <p:nvPr>
            <a:wavAudioFile r:embed="rId2" name="~PP246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0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37630cd54f10c22c1d2cd37baaec41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~PP2486.WAV">
            <a:hlinkClick r:id="" action="ppaction://media"/>
          </p:cNvPr>
          <p:cNvPicPr>
            <a:picLocks noRot="1" noChangeAspect="1"/>
          </p:cNvPicPr>
          <p:nvPr>
            <a:wavAudioFile r:embed="rId1" name="~PP248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79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214338"/>
            <a:ext cx="7772400" cy="914400"/>
          </a:xfrm>
        </p:spPr>
        <p:txBody>
          <a:bodyPr/>
          <a:lstStyle/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 Астрахани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loto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785794"/>
            <a:ext cx="8786842" cy="6072206"/>
          </a:xfrm>
        </p:spPr>
      </p:pic>
      <p:pic>
        <p:nvPicPr>
          <p:cNvPr id="5" name="~PP3226.WAV">
            <a:hlinkClick r:id="" action="ppaction://media"/>
          </p:cNvPr>
          <p:cNvPicPr>
            <a:picLocks noRot="1" noChangeAspect="1"/>
          </p:cNvPicPr>
          <p:nvPr>
            <a:wavAudioFile r:embed="rId1" name="~PP322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05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914400"/>
          </a:xfrm>
        </p:spPr>
        <p:txBody>
          <a:bodyPr/>
          <a:lstStyle/>
          <a:p>
            <a:pPr algn="ctr"/>
            <a:r>
              <a:rPr lang="ru-RU" b="1" i="1" dirty="0" smtClean="0"/>
              <a:t>Культура народов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928934"/>
            <a:ext cx="4040188" cy="1857388"/>
          </a:xfrm>
        </p:spPr>
        <p:txBody>
          <a:bodyPr>
            <a:normAutofit/>
          </a:bodyPr>
          <a:lstStyle/>
          <a:p>
            <a:r>
              <a:rPr lang="ru-RU" sz="1000" dirty="0" smtClean="0"/>
              <a:t>. О гостеприимстве азербайджанцев было известно в свое время на Ближнем Востоке и в России. В честь заезжих купцов и путешественников во дворцах правителей устраивались настоящие пиры с меню в 300 блюд!</a:t>
            </a:r>
          </a:p>
          <a:p>
            <a:endParaRPr lang="ru-RU" sz="1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2" y="1428736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kuhni-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857232"/>
            <a:ext cx="4497388" cy="6000768"/>
          </a:xfrm>
        </p:spPr>
      </p:pic>
      <p:pic>
        <p:nvPicPr>
          <p:cNvPr id="8" name="Содержимое 7" descr="http://www.frio.ru/Image/posobiya/statyi/rus_trad_gostepriimstvo_1.JPG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857232"/>
            <a:ext cx="464343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1845.WAV">
            <a:hlinkClick r:id="" action="ppaction://media"/>
          </p:cNvPr>
          <p:cNvPicPr>
            <a:picLocks noRot="1" noChangeAspect="1"/>
          </p:cNvPicPr>
          <p:nvPr>
            <a:wavAudioFile r:embed="rId2" name="~PP1845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8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86808" cy="914400"/>
          </a:xfrm>
        </p:spPr>
        <p:txBody>
          <a:bodyPr/>
          <a:lstStyle/>
          <a:p>
            <a:r>
              <a:rPr lang="ru-RU" sz="3600" i="1" dirty="0" smtClean="0"/>
              <a:t>Автор проекта: </a:t>
            </a:r>
            <a:r>
              <a:rPr lang="ru-RU" sz="3600" i="1" dirty="0" err="1" smtClean="0"/>
              <a:t>Лаштанов</a:t>
            </a:r>
            <a:r>
              <a:rPr lang="ru-RU" sz="3600" i="1" dirty="0" smtClean="0"/>
              <a:t> Максим</a:t>
            </a:r>
            <a:br>
              <a:rPr lang="ru-RU" sz="3600" i="1" dirty="0" smtClean="0"/>
            </a:br>
            <a:r>
              <a:rPr lang="ru-RU" sz="3600" i="1" dirty="0" smtClean="0"/>
              <a:t>Название проекта: «С чего начинается Родина?»</a:t>
            </a:r>
            <a:br>
              <a:rPr lang="ru-RU" sz="3600" i="1" dirty="0" smtClean="0"/>
            </a:br>
            <a:r>
              <a:rPr lang="ru-RU" sz="3600" i="1" dirty="0" smtClean="0"/>
              <a:t>Предметное направление: историко-краеведческое</a:t>
            </a:r>
            <a:br>
              <a:rPr lang="ru-RU" sz="3600" i="1" dirty="0" smtClean="0"/>
            </a:br>
            <a:r>
              <a:rPr lang="ru-RU" sz="3600" i="1" dirty="0" smtClean="0"/>
              <a:t>Возраст участника: 9 лет</a:t>
            </a:r>
            <a:br>
              <a:rPr lang="ru-RU" sz="3600" i="1" dirty="0" smtClean="0"/>
            </a:br>
            <a:r>
              <a:rPr lang="ru-RU" sz="3600" i="1" dirty="0" smtClean="0"/>
              <a:t>Цели проекта: сравнение традиций и обычаев русского и азербайджанского народов.</a:t>
            </a:r>
            <a:br>
              <a:rPr lang="ru-RU" sz="3600" i="1" dirty="0" smtClean="0"/>
            </a:br>
            <a:r>
              <a:rPr lang="ru-RU" sz="3600" i="1" dirty="0" smtClean="0"/>
              <a:t>Продолжительность проекта: 1 месяц</a:t>
            </a:r>
            <a:br>
              <a:rPr lang="ru-RU" sz="3600" i="1" dirty="0" smtClean="0"/>
            </a:br>
            <a:r>
              <a:rPr lang="ru-RU" sz="3600" i="1" dirty="0" smtClean="0"/>
              <a:t>Руководитель проекта: </a:t>
            </a:r>
            <a:r>
              <a:rPr lang="ru-RU" sz="3600" i="1" dirty="0" err="1" smtClean="0"/>
              <a:t>Хлямина</a:t>
            </a:r>
            <a:r>
              <a:rPr lang="ru-RU" sz="3600" i="1" dirty="0" smtClean="0"/>
              <a:t> С.Ж.</a:t>
            </a:r>
            <a:endParaRPr lang="ru-RU" sz="3600" i="1" dirty="0"/>
          </a:p>
        </p:txBody>
      </p:sp>
      <p:pic>
        <p:nvPicPr>
          <p:cNvPr id="3" name="~PP1864.WAV">
            <a:hlinkClick r:id="" action="ppaction://media"/>
          </p:cNvPr>
          <p:cNvPicPr>
            <a:picLocks noRot="1" noChangeAspect="1"/>
          </p:cNvPicPr>
          <p:nvPr>
            <a:wavAudioFile r:embed="rId1" name="~PP186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89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0"/>
            <a:ext cx="4286280" cy="6858000"/>
          </a:xfrm>
        </p:spPr>
        <p:txBody>
          <a:bodyPr/>
          <a:lstStyle/>
          <a:p>
            <a:pPr algn="ctr"/>
            <a:r>
              <a:rPr lang="ru-RU" sz="2400" b="1" i="1" dirty="0" smtClean="0"/>
              <a:t>. О гостеприимстве азербайджанцев было известно в свое время на Ближнем Востоке и в России. В честь заезжих купцов и путешественников во дворцах правителей устраивались настоящие пиры с меню в 300 блюд! Они приветствовали гостей песней, угощали шербетом, хлебом-солью, девушки бросали им под ноги цветы. Когда гости входили в дом, им под ноги стелили красивые кубинские, карабахские, ширванские ковры.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314" y="0"/>
            <a:ext cx="4357686" cy="6858000"/>
          </a:xfrm>
        </p:spPr>
        <p:txBody>
          <a:bodyPr/>
          <a:lstStyle/>
          <a:p>
            <a:pPr algn="ctr"/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Гостеприимство всегда было характерной чертой русского человека. Оценивалось оно, прежде всего, хлебосольством. Гостя в старину полагалось напоить и накормить досыта.</a:t>
            </a:r>
            <a:br>
              <a:rPr lang="ru-RU" sz="1600" b="1" i="1" dirty="0" smtClean="0"/>
            </a:br>
            <a:r>
              <a:rPr lang="ru-RU" sz="1600" b="1" i="1" dirty="0" smtClean="0"/>
              <a:t>Обычай диктовал, чуть ли не насильно кормить и поить гостя. Хозяева становились на колени и слезно молили съесть и выпить «еще хоть чуть-чуть». Объяснялось это тем, что селения и поместья располагались вдали друг от друга, и редкий гость, переступавший порог дома, был всегда в радость. С тех пор гостеприимство в России неизменно стоит на первом месте, а память о славных народных застольях, царских, дворянских и купеческих гастрономических пиршествах жива и поныне.  </a:t>
            </a:r>
            <a:br>
              <a:rPr lang="ru-RU" sz="1600" b="1" i="1" dirty="0" smtClean="0"/>
            </a:br>
            <a:r>
              <a:rPr lang="ru-RU" sz="1600" b="1" i="1" dirty="0" smtClean="0"/>
              <a:t>Гостеприимство – это готовность с искренней радостью принять гостей, кем бы   они ни были и в какое бы время не пришли.</a:t>
            </a:r>
            <a:br>
              <a:rPr lang="ru-RU" sz="1600" b="1" i="1" dirty="0" smtClean="0"/>
            </a:br>
            <a:r>
              <a:rPr lang="ru-RU" sz="1600" b="1" i="1" dirty="0" smtClean="0"/>
              <a:t>– это щедрость души человека.</a:t>
            </a:r>
            <a:br>
              <a:rPr lang="ru-RU" sz="1600" b="1" i="1" dirty="0" smtClean="0"/>
            </a:br>
            <a:r>
              <a:rPr lang="ru-RU" sz="1600" b="1" i="1" dirty="0" smtClean="0"/>
              <a:t>– это сочетание благородства, щедрости и уважения к людям.</a:t>
            </a:r>
            <a:br>
              <a:rPr lang="ru-RU" sz="1600" b="1" i="1" dirty="0" smtClean="0"/>
            </a:br>
            <a:r>
              <a:rPr lang="ru-RU" sz="1600" b="1" i="1" dirty="0" smtClean="0"/>
              <a:t>– Гостеприимный дом не бывает пуст, а его хозяин – одинок</a:t>
            </a:r>
            <a:endParaRPr lang="ru-RU" sz="1600" b="1" i="1" dirty="0"/>
          </a:p>
        </p:txBody>
      </p:sp>
      <p:pic>
        <p:nvPicPr>
          <p:cNvPr id="4" name="~PP2507.WAV">
            <a:hlinkClick r:id="" action="ppaction://media"/>
          </p:cNvPr>
          <p:cNvPicPr>
            <a:picLocks noRot="1" noChangeAspect="1"/>
          </p:cNvPicPr>
          <p:nvPr>
            <a:wavAudioFile r:embed="rId2" name="~PP2507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623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4400"/>
          </a:xfrm>
        </p:spPr>
        <p:txBody>
          <a:bodyPr/>
          <a:lstStyle/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Традиции в танцах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e4ab0b1a9f1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000108"/>
            <a:ext cx="4572000" cy="5857892"/>
          </a:xfrm>
        </p:spPr>
      </p:pic>
      <p:pic>
        <p:nvPicPr>
          <p:cNvPr id="8" name="Содержимое 7" descr="0_421e_55edf955_L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1000108"/>
            <a:ext cx="4572000" cy="5857892"/>
          </a:xfrm>
        </p:spPr>
      </p:pic>
      <p:pic>
        <p:nvPicPr>
          <p:cNvPr id="6" name="~PP493.WAV">
            <a:hlinkClick r:id="" action="ppaction://media"/>
          </p:cNvPr>
          <p:cNvPicPr>
            <a:picLocks noRot="1" noChangeAspect="1"/>
          </p:cNvPicPr>
          <p:nvPr>
            <a:wavAudioFile r:embed="rId2" name="~PP493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45">
    <p:fade thruBlk="1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ances_04120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43438" cy="6858000"/>
          </a:xfrm>
        </p:spPr>
      </p:pic>
      <p:pic>
        <p:nvPicPr>
          <p:cNvPr id="5" name="Содержимое 4" descr="1232014600_s000f3b5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56138" y="1"/>
            <a:ext cx="4487862" cy="6858000"/>
          </a:xfrm>
        </p:spPr>
      </p:pic>
      <p:pic>
        <p:nvPicPr>
          <p:cNvPr id="7" name="~PP2133.WAV">
            <a:hlinkClick r:id="" action="ppaction://media"/>
          </p:cNvPr>
          <p:cNvPicPr>
            <a:picLocks noRot="1" noChangeAspect="1"/>
          </p:cNvPicPr>
          <p:nvPr>
            <a:wavAudioFile r:embed="rId2" name="~PP2133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354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0"/>
            <a:ext cx="4357718" cy="6858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Азербайджанский народный танец, как правило, трёх-частный. Первая часть танца стремительная и представляет собой ход по кругу. Вторая — лирическая, то есть танцовщик как бы застывает на одном месте («сюзма»), корпус танцора в это время строго и горделиво подтянут. Третья представляет собой опять ход по кругу, она — стремительная и торжественная, с большим эмоциональным порывом. Танцы обычно исполняются под аккомпанемент народных инструментов: трио 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Зурна"/>
              </a:rPr>
              <a:t>зурначей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(две зурны и одна 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Нагара"/>
              </a:rPr>
              <a:t>нагара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трио сазандари (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Тар (музыкальный инструмент)"/>
              </a:rPr>
              <a:t>тар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Кяманча"/>
              </a:rPr>
              <a:t>кяманча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Деф"/>
              </a:rPr>
              <a:t>деф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др. Женский и мужской танцы резко отличаются друг от друга.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314" y="0"/>
            <a:ext cx="4357686" cy="6858000"/>
          </a:xfrm>
        </p:spPr>
        <p:txBody>
          <a:bodyPr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 определить, сколько народных плясок и танцев бытует в России. Их просто невозможно сосчитать. Они имеют самые разнообразные названия: иногда по песне, под которую танцуются ("Камаринская", "Сени"), иногда по количеству танцоров ("Парная", "Четверка"), иногда название определяет рисунок танца ("Плетень", "Воротца"). Но во всех этих столь различных танцах есть что-то общее, характерное для русского танца вообще: это широта движения, удаль, особенная жизнерадостность, поэтичность, сочетание скромности и простоты с большим чувством собственного достоинства.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~PP3106.WAV">
            <a:hlinkClick r:id="" action="ppaction://media"/>
          </p:cNvPr>
          <p:cNvPicPr>
            <a:picLocks noRot="1" noChangeAspect="1"/>
          </p:cNvPicPr>
          <p:nvPr>
            <a:wavAudioFile r:embed="rId2" name="~PP3106.WAV"/>
          </p:nvPr>
        </p:nvPicPr>
        <p:blipFill>
          <a:blip r:embed="rId9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579">
    <p:fade thruBlk="1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914400"/>
          </a:xfrm>
        </p:spPr>
        <p:txBody>
          <a:bodyPr/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Традиционная борьба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27161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642919"/>
            <a:ext cx="4429124" cy="6215082"/>
          </a:xfrm>
        </p:spPr>
      </p:pic>
      <p:pic>
        <p:nvPicPr>
          <p:cNvPr id="6" name="Содержимое 5" descr="Файл:Кулачный бой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642918"/>
            <a:ext cx="471487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029.WAV">
            <a:hlinkClick r:id="" action="ppaction://media"/>
          </p:cNvPr>
          <p:cNvPicPr>
            <a:picLocks noRot="1" noChangeAspect="1"/>
          </p:cNvPicPr>
          <p:nvPr>
            <a:wavAudioFile r:embed="rId2" name="~PP1029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984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0"/>
            <a:ext cx="4214842" cy="6858000"/>
          </a:xfrm>
        </p:spPr>
        <p:txBody>
          <a:bodyPr/>
          <a:lstStyle/>
          <a:p>
            <a:pPr algn="ctr"/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Традиционная борьба -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гюлеш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Гюлеш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говорят в Азербайджане, это состязания не только в силе тела, но и в силе воли, духа. И 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раньше борьба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гюлеш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была просто народной потехой, то сегодня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гюлеш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визитная карточка народной азербайджанской культуры, так же как танцы и музыка. Проводятся состязания под музыку (как в старину), под мелодичные звуки зурны и удары барабана. Борцов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гюлеша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называют пехлеванами.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Кулачные бои обычно проводились по праздникам, а разгул боёв начинался во время </a:t>
            </a:r>
            <a:r>
              <a:rPr lang="ru-RU" sz="2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Масленица"/>
              </a:rPr>
              <a:t>Масленицы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По количеству участников они делились на: «улица на улицу», «деревня на деревню», «слобода на слободу».Летом бой проходил на площадях, зимой — на замёрзших реках и озёрах. В боях участвовал и простой народ и торговцы.</a:t>
            </a:r>
            <a:b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Существовали виды кулачного боя: «один на один», «</a:t>
            </a:r>
            <a:r>
              <a:rPr lang="ru-RU" sz="2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Стенка на стенку"/>
              </a:rPr>
              <a:t>стенка на стенку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Считающийся видом кулачного боя «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сцеплялка-свалка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в действительности — самостоятельное единоборство, русский аналог панкратиона, бой без правил.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~PP2050.WAV">
            <a:hlinkClick r:id="" action="ppaction://media"/>
          </p:cNvPr>
          <p:cNvPicPr>
            <a:picLocks noRot="1" noChangeAspect="1"/>
          </p:cNvPicPr>
          <p:nvPr>
            <a:wavAudioFile r:embed="rId2" name="~PP2050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988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4400"/>
          </a:xfrm>
        </p:spPr>
        <p:txBody>
          <a:bodyPr/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Традиционные праздники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56306363_semeni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785794"/>
            <a:ext cx="4929190" cy="6072205"/>
          </a:xfrm>
        </p:spPr>
      </p:pic>
      <p:pic>
        <p:nvPicPr>
          <p:cNvPr id="5" name="Содержимое 4" descr="pasha-2007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857752" y="785795"/>
            <a:ext cx="4286247" cy="6072206"/>
          </a:xfrm>
        </p:spPr>
      </p:pic>
      <p:pic>
        <p:nvPicPr>
          <p:cNvPr id="7" name="~PP2322.WAV">
            <a:hlinkClick r:id="" action="ppaction://media"/>
          </p:cNvPr>
          <p:cNvPicPr>
            <a:picLocks noRot="1" noChangeAspect="1"/>
          </p:cNvPicPr>
          <p:nvPr>
            <a:wavAudioFile r:embed="rId2" name="~PP2322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27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0"/>
            <a:ext cx="4429156" cy="6858000"/>
          </a:xfrm>
        </p:spPr>
        <p:txBody>
          <a:bodyPr>
            <a:normAutofit/>
          </a:bodyPr>
          <a:lstStyle/>
          <a:p>
            <a:pPr algn="ctr"/>
            <a:endParaRPr lang="ru-RU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одна из интересных народных традиций азербайджанцев.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Новруз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праздник весны, наступления нового года. Этому дню было посвящено особенно много обрядов и ритуалов. Вот,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напримерДо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наступления темноты в день «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ахыр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чершенбе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принято было гадать. Азербайджанские девушки и юноши обычно подходили к дверям соседей и «подслушивали» их разговор, а затем, исходя из первых услышанных слов, делали выводы об исполнении их желаний. . Среди предпраздничных обрядов, основным считается обряд приготовления ритуальной пищи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сэмэни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(каши и пшеницы), которая является символом плодородия природы и человека и имеет культовое значение. Церемония приготовления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сэмэни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сопровождается ритуальными песнями и танцами.</a:t>
            </a:r>
          </a:p>
          <a:p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52" y="0"/>
            <a:ext cx="4500562" cy="6858000"/>
          </a:xfrm>
        </p:spPr>
        <p:txBody>
          <a:bodyPr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Пасха, день Воскресения Христова – самый главный праздник Православной Церкви. Именно в нем заключается основной смысл Православной веры - сам Бог стал человеком, умер за нас и, воскреснув, избавил людей от власти смерти 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греха.Пасха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праздник праздников! Этот праздник всегда был любим народом и с ним связано множество обычаев: дарить друг другу особенные 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подарки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особым образом украшать стол, готовить особенные угощения. В разделе Пасхальный пир вы узнаете о том, как приготовить самый вкусный 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кулич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 необычно 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раскрасить яйца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~PP1694.WAV">
            <a:hlinkClick r:id="" action="ppaction://media"/>
          </p:cNvPr>
          <p:cNvPicPr>
            <a:picLocks noRot="1" noChangeAspect="1"/>
          </p:cNvPicPr>
          <p:nvPr>
            <a:wavAudioFile r:embed="rId2" name="~PP1694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782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285776"/>
            <a:ext cx="7772400" cy="914400"/>
          </a:xfrm>
        </p:spPr>
        <p:txBody>
          <a:bodyPr/>
          <a:lstStyle/>
          <a:p>
            <a:pPr algn="ctr"/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9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Photo-05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2571744"/>
            <a:ext cx="4143404" cy="4286256"/>
          </a:xfrm>
        </p:spPr>
      </p:pic>
      <p:pic>
        <p:nvPicPr>
          <p:cNvPr id="5" name="~PP2922.WAV">
            <a:hlinkClick r:id="" action="ppaction://media"/>
          </p:cNvPr>
          <p:cNvPicPr>
            <a:picLocks noRot="1" noChangeAspect="1"/>
          </p:cNvPicPr>
          <p:nvPr>
            <a:wavAudioFile r:embed="rId1" name="~PP292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3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/>
              <a:t>Цели проекта:</a:t>
            </a:r>
            <a:endParaRPr lang="ru-RU" sz="4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429684" cy="4572032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Сбор информации о Родине моих родителей – Азербайджане.</a:t>
            </a:r>
          </a:p>
          <a:p>
            <a:endParaRPr lang="ru-RU" sz="3200" i="1" dirty="0" smtClean="0"/>
          </a:p>
          <a:p>
            <a:r>
              <a:rPr lang="ru-RU" sz="3200" i="1" dirty="0" smtClean="0"/>
              <a:t>Сравнение традиций  и обычаев русского </a:t>
            </a:r>
          </a:p>
          <a:p>
            <a:pPr>
              <a:buNone/>
            </a:pPr>
            <a:r>
              <a:rPr lang="ru-RU" sz="3200" i="1" dirty="0" smtClean="0"/>
              <a:t>и азербайджанского народов. </a:t>
            </a:r>
          </a:p>
          <a:p>
            <a:pPr>
              <a:buFont typeface="Wingdings" pitchFamily="2" charset="2"/>
              <a:buChar char="§"/>
            </a:pPr>
            <a:endParaRPr lang="ru-RU" sz="3200" i="1" dirty="0" smtClean="0"/>
          </a:p>
          <a:p>
            <a:pPr>
              <a:buFont typeface="Wingdings" pitchFamily="2" charset="2"/>
              <a:buChar char="§"/>
            </a:pPr>
            <a:r>
              <a:rPr lang="ru-RU" sz="3200" i="1" dirty="0" smtClean="0"/>
              <a:t>Воспитание толерантности и патриотизма.</a:t>
            </a:r>
            <a:endParaRPr lang="ru-RU" sz="3200" i="1" dirty="0"/>
          </a:p>
        </p:txBody>
      </p:sp>
      <p:pic>
        <p:nvPicPr>
          <p:cNvPr id="4" name="~PP2406.WAV">
            <a:hlinkClick r:id="" action="ppaction://media"/>
          </p:cNvPr>
          <p:cNvPicPr>
            <a:picLocks noRot="1" noChangeAspect="1"/>
          </p:cNvPicPr>
          <p:nvPr>
            <a:wavAudioFile r:embed="rId1" name="~PP240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4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Этапы работы над проектом: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3560"/>
            <a:ext cx="8572560" cy="4860150"/>
          </a:xfrm>
        </p:spPr>
        <p:txBody>
          <a:bodyPr>
            <a:normAutofit/>
          </a:bodyPr>
          <a:lstStyle/>
          <a:p>
            <a:endParaRPr lang="ru-RU" sz="3200" i="1" dirty="0" smtClean="0"/>
          </a:p>
          <a:p>
            <a:pPr>
              <a:buFont typeface="Wingdings" pitchFamily="2" charset="2"/>
              <a:buChar char="§"/>
            </a:pPr>
            <a:r>
              <a:rPr lang="ru-RU" sz="3200" i="1" dirty="0" smtClean="0"/>
              <a:t>1 этап – выбор проблемы исследования.</a:t>
            </a:r>
          </a:p>
          <a:p>
            <a:endParaRPr lang="ru-RU" sz="3200" i="1" dirty="0" smtClean="0"/>
          </a:p>
          <a:p>
            <a:r>
              <a:rPr lang="ru-RU" sz="3200" i="1" dirty="0" smtClean="0"/>
              <a:t>2 этап – поиск информации.</a:t>
            </a:r>
          </a:p>
          <a:p>
            <a:endParaRPr lang="ru-RU" sz="3200" i="1" dirty="0" smtClean="0"/>
          </a:p>
          <a:p>
            <a:r>
              <a:rPr lang="ru-RU" sz="3200" i="1" dirty="0" smtClean="0"/>
              <a:t>3 этап – создание слайд- презентации.</a:t>
            </a:r>
            <a:endParaRPr lang="ru-RU" sz="3200" i="1" dirty="0"/>
          </a:p>
        </p:txBody>
      </p:sp>
      <p:pic>
        <p:nvPicPr>
          <p:cNvPr id="4" name="~PP229.WAV">
            <a:hlinkClick r:id="" action="ppaction://media"/>
          </p:cNvPr>
          <p:cNvPicPr>
            <a:picLocks noRot="1" noChangeAspect="1"/>
          </p:cNvPicPr>
          <p:nvPr>
            <a:wavAudioFile r:embed="rId1" name="~PP229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7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857628"/>
            <a:ext cx="7772400" cy="3000372"/>
          </a:xfrm>
        </p:spPr>
        <p:txBody>
          <a:bodyPr/>
          <a:lstStyle/>
          <a:p>
            <a:pPr algn="ctr"/>
            <a:r>
              <a:rPr lang="ru-RU" sz="5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Азербайджан - родина моих родителей , Россия - родина моя!</a:t>
            </a:r>
            <a:endParaRPr lang="ru-RU" sz="5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358246" cy="150876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Традиции. Дружба двух народов.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~PP3320.WAV">
            <a:hlinkClick r:id="" action="ppaction://media"/>
          </p:cNvPr>
          <p:cNvPicPr>
            <a:picLocks noRot="1" noChangeAspect="1"/>
          </p:cNvPicPr>
          <p:nvPr>
            <a:wavAudioFile r:embed="rId2" name="~PP332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613">
    <p:cut thruBlk="1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28670"/>
          </a:xfrm>
        </p:spPr>
        <p:txBody>
          <a:bodyPr/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Солнечный Азербайджан!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55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785794"/>
            <a:ext cx="8786842" cy="6072206"/>
          </a:xfrm>
        </p:spPr>
      </p:pic>
      <p:pic>
        <p:nvPicPr>
          <p:cNvPr id="5" name="~PP368.WAV">
            <a:hlinkClick r:id="" action="ppaction://media"/>
          </p:cNvPr>
          <p:cNvPicPr>
            <a:picLocks noRot="1" noChangeAspect="1"/>
          </p:cNvPicPr>
          <p:nvPr>
            <a:wavAudioFile r:embed="rId2" name="~PP368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209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772400" cy="914400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Баку-жемчужина Кавказа! 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baky_by_night_baku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596" y="714356"/>
            <a:ext cx="8715404" cy="6143644"/>
          </a:xfrm>
        </p:spPr>
      </p:pic>
      <p:pic>
        <p:nvPicPr>
          <p:cNvPr id="5" name="~PP2300.WAV">
            <a:hlinkClick r:id="" action="ppaction://media"/>
          </p:cNvPr>
          <p:cNvPicPr>
            <a:picLocks noRot="1" noChangeAspect="1"/>
          </p:cNvPicPr>
          <p:nvPr>
            <a:wavAudioFile r:embed="rId2" name="~PP230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15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430840" y="2928934"/>
            <a:ext cx="7294122" cy="4643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99324" cy="6858000"/>
          </a:xfrm>
        </p:spPr>
        <p:txBody>
          <a:bodyPr/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Баку - один из красивейших городов мира, расположен на стыке Европы и Азии. Само название столицы трактуют как «удар ветра», «город ветров» или «холм», «город на холме». Город-порт Баку - культурная, промышленная, политическая столица Азербайджана, расположена на западном побережье Каспийского моря, на берегах одноименного залива в южной части Апшеронского полуострова, богатом своими нефтяными месторождениями. Баку включает в себя 11 административных районов, 5 поселков городского типа.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~PP4070.WAV">
            <a:hlinkClick r:id="" action="ppaction://media"/>
          </p:cNvPr>
          <p:cNvPicPr>
            <a:picLocks noRot="1" noChangeAspect="1"/>
          </p:cNvPicPr>
          <p:nvPr>
            <a:wavAudioFile r:embed="rId2" name="~PP407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74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getImage (1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~PP2938.WAV">
            <a:hlinkClick r:id="" action="ppaction://media"/>
          </p:cNvPr>
          <p:cNvPicPr>
            <a:picLocks noRot="1" noChangeAspect="1"/>
          </p:cNvPicPr>
          <p:nvPr>
            <a:wavAudioFile r:embed="rId1" name="~PP2938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9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514</TotalTime>
  <Words>473</Words>
  <Application>Microsoft Office PowerPoint</Application>
  <PresentationFormat>Экран (4:3)</PresentationFormat>
  <Paragraphs>46</Paragraphs>
  <Slides>28</Slides>
  <Notes>1</Notes>
  <HiddenSlides>0</HiddenSlides>
  <MMClips>27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Calibri</vt:lpstr>
      <vt:lpstr>Consolas</vt:lpstr>
      <vt:lpstr>Corbel</vt:lpstr>
      <vt:lpstr>Wingdings</vt:lpstr>
      <vt:lpstr>Wingdings 2</vt:lpstr>
      <vt:lpstr>Wingdings 3</vt:lpstr>
      <vt:lpstr>Метро</vt:lpstr>
      <vt:lpstr>Руководитель проекта: Хлямина МКОу «ООШ п.Начало» С.Ж, учитель начальных классов МКОу «ООШ п.Начало» Приволжский район, Астраханская область Автор проекта: Лаштанов Максим ученик 3 класса МКОУ «ООШ п.Начало»  </vt:lpstr>
      <vt:lpstr>Автор проекта: Лаштанов Максим Название проекта: «С чего начинается Родина?» Предметное направление: историко-краеведческое Возраст участника: 9 лет Цели проекта: сравнение традиций и обычаев русского и азербайджанского народов. Продолжительность проекта: 1 месяц Руководитель проекта: Хлямина С.Ж.</vt:lpstr>
      <vt:lpstr>Цели проекта:</vt:lpstr>
      <vt:lpstr>Этапы работы над проектом:</vt:lpstr>
      <vt:lpstr>Азербайджан - родина моих родителей , Россия - родина моя!</vt:lpstr>
      <vt:lpstr>Солнечный Азербайджан!</vt:lpstr>
      <vt:lpstr>  Баку-жемчужина Кавказа! </vt:lpstr>
      <vt:lpstr> Баку - один из красивейших городов мира, расположен на стыке Европы и Азии. Само название столицы трактуют как «удар ветра», «город ветров» или «холм», «город на холме». Город-порт Баку - культурная, промышленная, политическая столица Азербайджана, расположена на западном побережье Каспийского моря, на берегах одноименного залива в южной части Апшеронского полуострова, богатом своими нефтяными месторождениями. Баку включает в себя 11 административных районов, 5 поселков городского типа. 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 Баку</vt:lpstr>
      <vt:lpstr>Россия-родина моя!</vt:lpstr>
      <vt:lpstr>Астрахань-город мой родной!</vt:lpstr>
      <vt:lpstr>Астрахань — Южная Венеция России (тоже вместо улиц канавы). Это край удивительной природы (нет, действительно удивительной. гибрид фалаута с болотом), громадных природных ресурсов (очень много арбузов и газа). Большого экономического потенциала (реально много арбузов и газа!). По мнению ряда историков, вблизи современной Астрахани находился тот самый никому не известный город Итиль, столица Хазарского каганата, который впал в ничтожество ещё тысячу лет назад. Как нетрудно догадаться, вышеупомянутые историки учились в Астрахани же, поэтому регулярно обнаруживают (каждый раз на новом месте) не только Итиль, но и остатки древнеегипетских пирамид из кирпича харабалинского завода. Эти же историки легко находят также и столицу Золотой Орды, и даже город Элисту. К счастью, они ещё ни разу не нашли хоть какой-то известности за пределами внутренней Монголии.</vt:lpstr>
      <vt:lpstr>Презентация PowerPoint</vt:lpstr>
      <vt:lpstr>Символ Астрахани</vt:lpstr>
      <vt:lpstr>Культура народов</vt:lpstr>
      <vt:lpstr>  Гостеприимство всегда было характерной чертой русского человека. Оценивалось оно, прежде всего, хлебосольством. Гостя в старину полагалось напоить и накормить досыта. Обычай диктовал, чуть ли не насильно кормить и поить гостя. Хозяева становились на колени и слезно молили съесть и выпить «еще хоть чуть-чуть». Объяснялось это тем, что селения и поместья располагались вдали друг от друга, и редкий гость, переступавший порог дома, был всегда в радость. С тех пор гостеприимство в России неизменно стоит на первом месте, а память о славных народных застольях, царских, дворянских и купеческих гастрономических пиршествах жива и поныне.   Гостеприимство – это готовность с искренней радостью принять гостей, кем бы   они ни были и в какое бы время не пришли. – это щедрость души человека. – это сочетание благородства, щедрости и уважения к людям. – Гостеприимный дом не бывает пуст, а его хозяин – одинок</vt:lpstr>
      <vt:lpstr>Традиции в танцах</vt:lpstr>
      <vt:lpstr>Презентация PowerPoint</vt:lpstr>
      <vt:lpstr>Трудно определить, сколько народных плясок и танцев бытует в России. Их просто невозможно сосчитать. Они имеют самые разнообразные названия: иногда по песне, под которую танцуются ("Камаринская", "Сени"), иногда по количеству танцоров ("Парная", "Четверка"), иногда название определяет рисунок танца ("Плетень", "Воротца"). Но во всех этих столь различных танцах есть что-то общее, характерное для русского танца вообще: это широта движения, удаль, особенная жизнерадостность, поэтичность, сочетание скромности и простоты с большим чувством собственного достоинства.</vt:lpstr>
      <vt:lpstr>Традиционная борьба</vt:lpstr>
      <vt:lpstr>  Кулачные бои обычно проводились по праздникам, а разгул боёв начинался во время Масленицы. По количеству участников они делились на: «улица на улицу», «деревня на деревню», «слобода на слободу».Летом бой проходил на площадях, зимой — на замёрзших реках и озёрах. В боях участвовал и простой народ и торговцы. Существовали виды кулачного боя: «один на один», «стенка на стенку». Считающийся видом кулачного боя «сцеплялка-свалка», в действительности — самостоятельное единоборство, русский аналог панкратиона, бой без правил. </vt:lpstr>
      <vt:lpstr>Традиционные праздники</vt:lpstr>
      <vt:lpstr>   Пасха, день Воскресения Христова – самый главный праздник Православной Церкви. Именно в нем заключается основной смысл Православной веры - сам Бог стал человеком, умер за нас и, воскреснув, избавил людей от власти смерти и греха.Пасха – это праздник праздников! Этот праздник всегда был любим народом и с ним связано множество обычаев: дарить друг другу особенные подарки, особым образом украшать стол, готовить особенные угощения. В разделе Пасхальный пир вы узнаете о том, как приготовить самый вкусный кулич и необычно раскрасить яйца.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 моих родителей</dc:title>
  <cp:lastModifiedBy>Хлямина Сажида</cp:lastModifiedBy>
  <cp:revision>54</cp:revision>
  <dcterms:modified xsi:type="dcterms:W3CDTF">2014-07-22T07:06:47Z</dcterms:modified>
</cp:coreProperties>
</file>