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308" r:id="rId2"/>
    <p:sldId id="259" r:id="rId3"/>
    <p:sldId id="258" r:id="rId4"/>
    <p:sldId id="298" r:id="rId5"/>
    <p:sldId id="260" r:id="rId6"/>
    <p:sldId id="261" r:id="rId7"/>
    <p:sldId id="299" r:id="rId8"/>
    <p:sldId id="300" r:id="rId9"/>
    <p:sldId id="301" r:id="rId10"/>
    <p:sldId id="262" r:id="rId11"/>
    <p:sldId id="296" r:id="rId12"/>
    <p:sldId id="297" r:id="rId13"/>
    <p:sldId id="289" r:id="rId14"/>
    <p:sldId id="286" r:id="rId15"/>
    <p:sldId id="283" r:id="rId16"/>
    <p:sldId id="282" r:id="rId17"/>
    <p:sldId id="284" r:id="rId18"/>
    <p:sldId id="265" r:id="rId19"/>
    <p:sldId id="285" r:id="rId20"/>
    <p:sldId id="281" r:id="rId21"/>
    <p:sldId id="302" r:id="rId22"/>
    <p:sldId id="303" r:id="rId23"/>
    <p:sldId id="304" r:id="rId24"/>
    <p:sldId id="292" r:id="rId25"/>
    <p:sldId id="290" r:id="rId26"/>
    <p:sldId id="307" r:id="rId27"/>
    <p:sldId id="293" r:id="rId28"/>
    <p:sldId id="305" r:id="rId29"/>
    <p:sldId id="294" r:id="rId30"/>
    <p:sldId id="30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660"/>
  </p:normalViewPr>
  <p:slideViewPr>
    <p:cSldViewPr>
      <p:cViewPr varScale="1">
        <p:scale>
          <a:sx n="42" d="100"/>
          <a:sy n="42" d="100"/>
        </p:scale>
        <p:origin x="131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Лист1!$D$5</c:f>
              <c:strCache>
                <c:ptCount val="1"/>
                <c:pt idx="0">
                  <c:v>ответ 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Лист1!$C$6:$C$9</c:f>
              <c:strCache>
                <c:ptCount val="4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</c:strCache>
            </c:strRef>
          </c:cat>
          <c:val>
            <c:numRef>
              <c:f>Лист1!$D$6:$D$9</c:f>
              <c:numCache>
                <c:formatCode>General</c:formatCode>
                <c:ptCount val="4"/>
                <c:pt idx="0">
                  <c:v>34</c:v>
                </c:pt>
                <c:pt idx="1">
                  <c:v>16</c:v>
                </c:pt>
                <c:pt idx="2">
                  <c:v>40</c:v>
                </c:pt>
                <c:pt idx="3">
                  <c:v>35</c:v>
                </c:pt>
              </c:numCache>
            </c:numRef>
          </c:val>
        </c:ser>
        <c:ser>
          <c:idx val="1"/>
          <c:order val="1"/>
          <c:tx>
            <c:strRef>
              <c:f>Лист1!$E$5</c:f>
              <c:strCache>
                <c:ptCount val="1"/>
                <c:pt idx="0">
                  <c:v>ответ Б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Лист1!$C$6:$C$9</c:f>
              <c:strCache>
                <c:ptCount val="4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</c:strCache>
            </c:strRef>
          </c:cat>
          <c:val>
            <c:numRef>
              <c:f>Лист1!$E$6:$E$9</c:f>
              <c:numCache>
                <c:formatCode>General</c:formatCode>
                <c:ptCount val="4"/>
                <c:pt idx="0">
                  <c:v>9</c:v>
                </c:pt>
                <c:pt idx="1">
                  <c:v>27</c:v>
                </c:pt>
                <c:pt idx="2">
                  <c:v>3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1997464"/>
        <c:axId val="221991584"/>
        <c:axId val="0"/>
      </c:bar3DChart>
      <c:catAx>
        <c:axId val="221997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1991584"/>
        <c:crosses val="autoZero"/>
        <c:auto val="1"/>
        <c:lblAlgn val="ctr"/>
        <c:lblOffset val="100"/>
        <c:noMultiLvlLbl val="0"/>
      </c:catAx>
      <c:valAx>
        <c:axId val="221991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19974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7769F-C5C4-4292-AF1D-DC1A8B3B3CB3}" type="datetimeFigureOut">
              <a:rPr lang="ru-RU" smtClean="0"/>
              <a:t>26.07.2014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D849D-9793-484E-8984-2C88C7B8A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48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D849D-9793-484E-8984-2C88C7B8A80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31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a.spb.ru/" TargetMode="External"/><Relationship Id="rId2" Type="http://schemas.openxmlformats.org/officeDocument/2006/relationships/hyperlink" Target="http://www.kinder.ru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biodat.ru/db/rbp/index.htm" TargetMode="External"/><Relationship Id="rId4" Type="http://schemas.openxmlformats.org/officeDocument/2006/relationships/hyperlink" Target="http://www.unnaturalist.r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836712"/>
            <a:ext cx="7498080" cy="756084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effectLst/>
              </a:rPr>
              <a:t>Презентация проекта</a:t>
            </a:r>
            <a:r>
              <a:rPr lang="ru-RU" sz="3600" i="1" dirty="0" smtClean="0">
                <a:solidFill>
                  <a:srgbClr val="FF0000"/>
                </a:solidFill>
                <a:effectLst/>
              </a:rPr>
              <a:t>: «Змеи</a:t>
            </a:r>
            <a:r>
              <a:rPr lang="ru-RU" sz="3600" i="1" dirty="0">
                <a:solidFill>
                  <a:srgbClr val="FF0000"/>
                </a:solidFill>
                <a:effectLst/>
              </a:rPr>
              <a:t>, находящиеся под угрозой исчезновения и занесённые в Красную книгу Астраханской области</a:t>
            </a:r>
            <a:r>
              <a:rPr lang="ru-RU" sz="3600" i="1" dirty="0" smtClean="0">
                <a:solidFill>
                  <a:srgbClr val="FF0000"/>
                </a:solidFill>
                <a:effectLst/>
              </a:rPr>
              <a:t>».</a:t>
            </a:r>
            <a:br>
              <a:rPr lang="ru-RU" sz="3600" i="1" dirty="0" smtClean="0">
                <a:solidFill>
                  <a:srgbClr val="FF0000"/>
                </a:solidFill>
                <a:effectLst/>
              </a:rPr>
            </a:b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ru-RU" sz="3600" i="1" dirty="0" smtClean="0">
                <a:solidFill>
                  <a:srgbClr val="002060"/>
                </a:solidFill>
                <a:effectLst/>
              </a:rPr>
              <a:t>Автор: </a:t>
            </a:r>
            <a:r>
              <a:rPr lang="ru-RU" sz="3600" i="1" dirty="0" err="1">
                <a:solidFill>
                  <a:srgbClr val="002060"/>
                </a:solidFill>
                <a:effectLst/>
              </a:rPr>
              <a:t>Хлямин</a:t>
            </a:r>
            <a:r>
              <a:rPr lang="ru-RU" sz="3600" i="1" dirty="0">
                <a:solidFill>
                  <a:srgbClr val="002060"/>
                </a:solidFill>
                <a:effectLst/>
              </a:rPr>
              <a:t> </a:t>
            </a:r>
            <a:r>
              <a:rPr lang="ru-RU" sz="3600" i="1" dirty="0" smtClean="0">
                <a:solidFill>
                  <a:srgbClr val="002060"/>
                </a:solidFill>
                <a:effectLst/>
              </a:rPr>
              <a:t>Герман</a:t>
            </a:r>
            <a:br>
              <a:rPr lang="ru-RU" sz="3600" i="1" dirty="0" smtClean="0">
                <a:solidFill>
                  <a:srgbClr val="002060"/>
                </a:solidFill>
                <a:effectLst/>
              </a:rPr>
            </a:br>
            <a:r>
              <a:rPr lang="ru-RU" sz="3600" i="1" dirty="0" smtClean="0">
                <a:solidFill>
                  <a:srgbClr val="002060"/>
                </a:solidFill>
                <a:effectLst/>
              </a:rPr>
              <a:t>Руководитель: </a:t>
            </a:r>
            <a:r>
              <a:rPr lang="ru-RU" sz="3600" i="1" dirty="0">
                <a:solidFill>
                  <a:srgbClr val="002060"/>
                </a:solidFill>
                <a:effectLst/>
              </a:rPr>
              <a:t>Хлямина С.Ж</a:t>
            </a:r>
            <a:r>
              <a:rPr lang="ru-RU" sz="4400" i="1" dirty="0" smtClean="0">
                <a:solidFill>
                  <a:srgbClr val="002060"/>
                </a:solidFill>
                <a:effectLst/>
              </a:rPr>
              <a:t>.</a:t>
            </a:r>
            <a:br>
              <a:rPr lang="ru-RU" sz="4400" i="1" dirty="0" smtClean="0">
                <a:solidFill>
                  <a:srgbClr val="002060"/>
                </a:solidFill>
                <a:effectLst/>
              </a:rPr>
            </a:br>
            <a:r>
              <a:rPr lang="ru-RU" sz="4000" dirty="0" smtClean="0">
                <a:effectLst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effectLst/>
              </a:rPr>
              <a:t>учитель </a:t>
            </a:r>
            <a:r>
              <a:rPr lang="ru-RU" sz="3600" dirty="0">
                <a:solidFill>
                  <a:srgbClr val="002060"/>
                </a:solidFill>
                <a:effectLst/>
              </a:rPr>
              <a:t>начальных классов </a:t>
            </a:r>
            <a:br>
              <a:rPr lang="ru-RU" sz="3600" dirty="0">
                <a:solidFill>
                  <a:srgbClr val="002060"/>
                </a:solidFill>
                <a:effectLst/>
              </a:rPr>
            </a:br>
            <a:r>
              <a:rPr lang="ru-RU" sz="3600" dirty="0">
                <a:solidFill>
                  <a:srgbClr val="002060"/>
                </a:solidFill>
                <a:effectLst/>
              </a:rPr>
              <a:t>МОУ «ООШ п. Начало»</a:t>
            </a:r>
            <a:br>
              <a:rPr lang="ru-RU" sz="3600" dirty="0">
                <a:solidFill>
                  <a:srgbClr val="002060"/>
                </a:solidFill>
                <a:effectLst/>
              </a:rPr>
            </a:br>
            <a:r>
              <a:rPr lang="ru-RU" sz="3600" dirty="0">
                <a:solidFill>
                  <a:srgbClr val="002060"/>
                </a:solidFill>
                <a:effectLst/>
              </a:rPr>
              <a:t> </a:t>
            </a:r>
            <a:r>
              <a:rPr lang="ru-RU" sz="36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3600" dirty="0">
                <a:solidFill>
                  <a:srgbClr val="002060"/>
                </a:solidFill>
                <a:effectLst/>
              </a:rPr>
              <a:t>Приволжский район, Астраханская </a:t>
            </a:r>
            <a:r>
              <a:rPr lang="ru-RU" sz="3600" dirty="0" smtClean="0">
                <a:solidFill>
                  <a:srgbClr val="002060"/>
                </a:solidFill>
                <a:effectLst/>
              </a:rPr>
              <a:t>область</a:t>
            </a:r>
            <a:br>
              <a:rPr lang="ru-RU" sz="3600" dirty="0" smtClean="0">
                <a:solidFill>
                  <a:srgbClr val="002060"/>
                </a:solidFill>
                <a:effectLst/>
              </a:rPr>
            </a:br>
            <a:r>
              <a:rPr lang="ru-RU" sz="3200" dirty="0" smtClean="0">
                <a:effectLst/>
              </a:rPr>
              <a:t>2011 г.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600" dirty="0">
                <a:solidFill>
                  <a:srgbClr val="002060"/>
                </a:solidFill>
                <a:effectLst/>
              </a:rPr>
              <a:t/>
            </a:r>
            <a:br>
              <a:rPr lang="ru-RU" sz="3600" dirty="0">
                <a:solidFill>
                  <a:srgbClr val="002060"/>
                </a:solidFill>
                <a:effectLst/>
              </a:rPr>
            </a:br>
            <a:r>
              <a:rPr lang="ru-RU" sz="4400" i="1" dirty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4400" i="1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4400" i="1" dirty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4400" i="1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4400" i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4400" i="1" dirty="0" smtClean="0">
                <a:solidFill>
                  <a:srgbClr val="FF0000"/>
                </a:solidFill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983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86058"/>
            <a:ext cx="7929618" cy="1143000"/>
          </a:xfrm>
        </p:spPr>
        <p:txBody>
          <a:bodyPr>
            <a:noAutofit/>
          </a:bodyPr>
          <a:lstStyle/>
          <a:p>
            <a:r>
              <a:rPr lang="ru-RU" sz="4400" i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Было время, когда разум, бессильный реально оценить окружающий мир, отступал перед его тайнами, рождая в человеческой душе мистический резонанс. Это чувство определило в веках особое отношение человечества к змеям. </a:t>
            </a:r>
            <a:endParaRPr lang="ru-RU" sz="4400" i="1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1428736"/>
            <a:ext cx="6400800" cy="2286000"/>
          </a:xfrm>
        </p:spPr>
        <p:txBody>
          <a:bodyPr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Анкета - опросник</a:t>
            </a:r>
            <a: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для проектной исследовательской работы</a:t>
            </a:r>
            <a: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Ученика 7 класса Хлямина Германа</a:t>
            </a:r>
            <a:r>
              <a:rPr lang="ru-RU" sz="1900" b="0" i="1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900" b="0" i="1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900" b="0" i="1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900" b="0" i="1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1. </a:t>
            </a:r>
            <a: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ты относишься к змеям?</a:t>
            </a:r>
            <a: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а) положительно</a:t>
            </a:r>
            <a: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б) отрицательно</a:t>
            </a:r>
            <a: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2. </a:t>
            </a:r>
            <a: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Убивал (а) ли ты когда - нибудь змей?</a:t>
            </a:r>
            <a: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а) да</a:t>
            </a:r>
            <a: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б) нет</a:t>
            </a:r>
            <a: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3. </a:t>
            </a:r>
            <a: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Знаешь ли ты о существовании « Красной книги Астраханской области»?</a:t>
            </a:r>
            <a: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а) да</a:t>
            </a:r>
            <a: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б) нет</a:t>
            </a:r>
            <a: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4. </a:t>
            </a:r>
            <a: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Нужны ли для биологического разнообразия в природе змеи?</a:t>
            </a:r>
            <a: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а) да</a:t>
            </a:r>
            <a: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б) нет</a:t>
            </a:r>
            <a: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900" b="0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1900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57422" y="214290"/>
            <a:ext cx="6572296" cy="1000132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2"/>
                </a:solidFill>
              </a:rPr>
              <a:t>Я провёл анкетирование среди учащихся </a:t>
            </a:r>
          </a:p>
          <a:p>
            <a:endParaRPr lang="ru-RU" sz="2800" i="1" dirty="0" smtClean="0">
              <a:solidFill>
                <a:schemeClr val="accent2"/>
              </a:solidFill>
            </a:endParaRPr>
          </a:p>
          <a:p>
            <a:r>
              <a:rPr lang="ru-RU" sz="2800" i="1" dirty="0" smtClean="0">
                <a:solidFill>
                  <a:schemeClr val="accent2"/>
                </a:solidFill>
              </a:rPr>
              <a:t>нашей школы.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858180" cy="1143000"/>
          </a:xfrm>
        </p:spPr>
        <p:txBody>
          <a:bodyPr/>
          <a:lstStyle/>
          <a:p>
            <a:r>
              <a:rPr lang="ru-RU" i="1" dirty="0" smtClean="0">
                <a:effectLst/>
              </a:rPr>
              <a:t>Результаты анкетирования</a:t>
            </a:r>
            <a:endParaRPr lang="ru-RU" i="1" dirty="0">
              <a:effectLst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my documents\ГЕРМАН\DSC0423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500306"/>
            <a:ext cx="7929618" cy="2571768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  <a:effectLst/>
              </a:rPr>
              <a:t>Люди!</a:t>
            </a:r>
            <a:br>
              <a:rPr lang="ru-RU" sz="4000" i="1" dirty="0" smtClean="0">
                <a:solidFill>
                  <a:srgbClr val="FF0000"/>
                </a:solidFill>
                <a:effectLst/>
              </a:rPr>
            </a:br>
            <a:r>
              <a:rPr lang="ru-RU" sz="4000" i="1" dirty="0" smtClean="0">
                <a:solidFill>
                  <a:srgbClr val="FF0000"/>
                </a:solidFill>
                <a:effectLst/>
              </a:rPr>
              <a:t>Будьте бдительны!</a:t>
            </a:r>
            <a:br>
              <a:rPr lang="ru-RU" sz="4000" i="1" dirty="0" smtClean="0">
                <a:solidFill>
                  <a:srgbClr val="FF0000"/>
                </a:solidFill>
                <a:effectLst/>
              </a:rPr>
            </a:br>
            <a:r>
              <a:rPr lang="ru-RU" sz="4000" i="1" dirty="0" smtClean="0">
                <a:solidFill>
                  <a:srgbClr val="FF0000"/>
                </a:solidFill>
                <a:effectLst/>
              </a:rPr>
              <a:t>Обратите внимание на эти уникальные экземпляры змей!</a:t>
            </a:r>
            <a:br>
              <a:rPr lang="ru-RU" sz="4000" i="1" dirty="0" smtClean="0">
                <a:solidFill>
                  <a:srgbClr val="FF0000"/>
                </a:solidFill>
                <a:effectLst/>
              </a:rPr>
            </a:br>
            <a:r>
              <a:rPr lang="ru-RU" sz="4000" i="1" dirty="0" smtClean="0">
                <a:solidFill>
                  <a:srgbClr val="FF0000"/>
                </a:solidFill>
                <a:effectLst/>
              </a:rPr>
              <a:t>Сохраним и спасем их видовое разнообразие!</a:t>
            </a:r>
            <a:br>
              <a:rPr lang="ru-RU" sz="4000" i="1" dirty="0" smtClean="0">
                <a:solidFill>
                  <a:srgbClr val="FF0000"/>
                </a:solidFill>
                <a:effectLst/>
              </a:rPr>
            </a:br>
            <a:r>
              <a:rPr lang="ru-RU" sz="4000" i="1" dirty="0" smtClean="0">
                <a:solidFill>
                  <a:srgbClr val="FF0000"/>
                </a:solidFill>
                <a:effectLst/>
              </a:rPr>
              <a:t>Мы живём в Астраханской области, на территории которой находится биосферный заповедник.</a:t>
            </a:r>
            <a:br>
              <a:rPr lang="ru-RU" sz="4000" i="1" dirty="0" smtClean="0">
                <a:solidFill>
                  <a:srgbClr val="FF0000"/>
                </a:solidFill>
                <a:effectLst/>
              </a:rPr>
            </a:br>
            <a:endParaRPr lang="ru-RU" sz="4000" i="1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928934"/>
            <a:ext cx="7929618" cy="1143000"/>
          </a:xfrm>
        </p:spPr>
        <p:txBody>
          <a:bodyPr>
            <a:noAutofit/>
          </a:bodyPr>
          <a:lstStyle/>
          <a:p>
            <a:r>
              <a:rPr lang="ru-RU" sz="3000" i="1" dirty="0" smtClean="0">
                <a:solidFill>
                  <a:srgbClr val="FF0000"/>
                </a:solidFill>
                <a:effectLst/>
              </a:rPr>
              <a:t>Песчаный удавчик </a:t>
            </a:r>
            <a:r>
              <a:rPr lang="ru-RU" sz="30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ru-RU" sz="30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30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Отряд чешуйчатые</a:t>
            </a:r>
            <a:br>
              <a:rPr lang="ru-RU" sz="30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30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Подотряд змеи</a:t>
            </a:r>
            <a:br>
              <a:rPr lang="ru-RU" sz="30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30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Семейство удавы</a:t>
            </a:r>
            <a:br>
              <a:rPr lang="ru-RU" sz="30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30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Меры охраны: включён в списки второго приложения СИТЕС (международной конвенции по торговле видами дикой фауны и флоры). Ногайский подвид занесён в список видов нуждающихся в постоянном контроле. Сохранение вида в пределах региона связано с созданием особо охраняемых природных территорий местного уровня в левобережной и правобережной части области.</a:t>
            </a:r>
            <a:endParaRPr lang="ru-RU" sz="3000" i="1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Russia. Astrahan region and Kalmykiya. May -  June 2005\p1030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14620"/>
            <a:ext cx="7929618" cy="1143000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  <a:effectLst/>
              </a:rPr>
              <a:t>Желтобрюхий (каспийский) полоз</a:t>
            </a:r>
            <a:r>
              <a:rPr lang="ru-RU" sz="3600" i="1" dirty="0" smtClean="0">
                <a:solidFill>
                  <a:srgbClr val="00B050"/>
                </a:solidFill>
                <a:effectLst/>
              </a:rPr>
              <a:t/>
            </a:r>
            <a:br>
              <a:rPr lang="ru-RU" sz="3600" i="1" dirty="0" smtClean="0">
                <a:solidFill>
                  <a:srgbClr val="00B050"/>
                </a:solidFill>
                <a:effectLst/>
              </a:rPr>
            </a:br>
            <a:r>
              <a:rPr lang="ru-RU" sz="3600" i="1" dirty="0" smtClean="0">
                <a:solidFill>
                  <a:srgbClr val="00B050"/>
                </a:solidFill>
                <a:effectLst/>
              </a:rPr>
              <a:t>Отряд чешуйчатые</a:t>
            </a:r>
            <a:br>
              <a:rPr lang="ru-RU" sz="3600" i="1" dirty="0" smtClean="0">
                <a:solidFill>
                  <a:srgbClr val="00B050"/>
                </a:solidFill>
                <a:effectLst/>
              </a:rPr>
            </a:br>
            <a:r>
              <a:rPr lang="ru-RU" sz="3600" i="1" dirty="0" smtClean="0">
                <a:solidFill>
                  <a:srgbClr val="00B050"/>
                </a:solidFill>
                <a:effectLst/>
              </a:rPr>
              <a:t>Подотряд змеи</a:t>
            </a:r>
            <a:br>
              <a:rPr lang="ru-RU" sz="3600" i="1" dirty="0" smtClean="0">
                <a:solidFill>
                  <a:srgbClr val="00B050"/>
                </a:solidFill>
                <a:effectLst/>
              </a:rPr>
            </a:br>
            <a:r>
              <a:rPr lang="ru-RU" sz="3600" i="1" dirty="0" smtClean="0">
                <a:solidFill>
                  <a:srgbClr val="00B050"/>
                </a:solidFill>
                <a:effectLst/>
              </a:rPr>
              <a:t>Семейство ужеобразные</a:t>
            </a:r>
            <a:br>
              <a:rPr lang="ru-RU" sz="3600" i="1" dirty="0" smtClean="0">
                <a:solidFill>
                  <a:srgbClr val="00B050"/>
                </a:solidFill>
                <a:effectLst/>
              </a:rPr>
            </a:br>
            <a:r>
              <a:rPr lang="ru-RU" sz="3600" i="1" dirty="0" smtClean="0">
                <a:solidFill>
                  <a:srgbClr val="00B050"/>
                </a:solidFill>
                <a:effectLst/>
              </a:rPr>
              <a:t>Меры охраны: занесен в списки второго приложения </a:t>
            </a:r>
            <a:r>
              <a:rPr lang="ru-RU" sz="3600" i="1" dirty="0" smtClean="0">
                <a:solidFill>
                  <a:srgbClr val="FF0000"/>
                </a:solidFill>
                <a:effectLst/>
              </a:rPr>
              <a:t>Красной книги России.</a:t>
            </a:r>
            <a:r>
              <a:rPr lang="ru-RU" sz="3600" i="1" dirty="0" smtClean="0">
                <a:solidFill>
                  <a:srgbClr val="00B050"/>
                </a:solidFill>
                <a:effectLst/>
              </a:rPr>
              <a:t> Находится в списках Бернской конвенции. На территории Астраханской области охраняется в </a:t>
            </a:r>
            <a:r>
              <a:rPr lang="ru-RU" sz="3600" i="1" dirty="0" err="1" smtClean="0">
                <a:solidFill>
                  <a:srgbClr val="00B050"/>
                </a:solidFill>
                <a:effectLst/>
              </a:rPr>
              <a:t>Богдинско</a:t>
            </a:r>
            <a:r>
              <a:rPr lang="ru-RU" sz="3600" i="1" dirty="0" smtClean="0">
                <a:solidFill>
                  <a:srgbClr val="00B050"/>
                </a:solidFill>
                <a:effectLst/>
              </a:rPr>
              <a:t> – </a:t>
            </a:r>
            <a:r>
              <a:rPr lang="ru-RU" sz="3600" i="1" dirty="0" err="1" smtClean="0">
                <a:solidFill>
                  <a:srgbClr val="00B050"/>
                </a:solidFill>
                <a:effectLst/>
              </a:rPr>
              <a:t>Баскунчакском</a:t>
            </a:r>
            <a:r>
              <a:rPr lang="ru-RU" sz="3600" i="1" dirty="0" smtClean="0">
                <a:solidFill>
                  <a:srgbClr val="00B050"/>
                </a:solidFill>
                <a:effectLst/>
              </a:rPr>
              <a:t> государственном заповеднике.</a:t>
            </a:r>
            <a:endParaRPr lang="ru-RU" sz="3600" i="1" dirty="0"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Russia. Astrahan region and Kalmykiya. May -  June 2005\p10208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571744"/>
            <a:ext cx="7929618" cy="1785950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  <a:effectLst/>
              </a:rPr>
              <a:t>Ящеричная змея</a:t>
            </a:r>
            <a:r>
              <a:rPr lang="ru-RU" sz="3600" i="1" dirty="0" smtClean="0">
                <a:effectLst/>
              </a:rPr>
              <a:t/>
            </a:r>
            <a:br>
              <a:rPr lang="ru-RU" sz="3600" i="1" dirty="0" smtClean="0">
                <a:effectLst/>
              </a:rPr>
            </a:br>
            <a:r>
              <a:rPr lang="ru-RU" sz="3600" i="1" dirty="0" smtClean="0">
                <a:effectLst/>
              </a:rPr>
              <a:t>Отряд чешуйчатые</a:t>
            </a:r>
            <a:br>
              <a:rPr lang="ru-RU" sz="3600" i="1" dirty="0" smtClean="0">
                <a:effectLst/>
              </a:rPr>
            </a:br>
            <a:r>
              <a:rPr lang="ru-RU" sz="3600" i="1" dirty="0" smtClean="0">
                <a:effectLst/>
              </a:rPr>
              <a:t>Подотряд змеи</a:t>
            </a:r>
            <a:br>
              <a:rPr lang="ru-RU" sz="3600" i="1" dirty="0" smtClean="0">
                <a:effectLst/>
              </a:rPr>
            </a:br>
            <a:r>
              <a:rPr lang="ru-RU" sz="3600" i="1" dirty="0" smtClean="0">
                <a:effectLst/>
              </a:rPr>
              <a:t>Семейство ужеобразные</a:t>
            </a:r>
            <a:br>
              <a:rPr lang="ru-RU" sz="3600" i="1" dirty="0" smtClean="0">
                <a:effectLst/>
              </a:rPr>
            </a:br>
            <a:r>
              <a:rPr lang="ru-RU" sz="3600" i="1" dirty="0" smtClean="0">
                <a:effectLst/>
              </a:rPr>
              <a:t>Меры охраны:</a:t>
            </a:r>
            <a:br>
              <a:rPr lang="ru-RU" sz="3600" i="1" dirty="0" smtClean="0">
                <a:effectLst/>
              </a:rPr>
            </a:br>
            <a:r>
              <a:rPr lang="ru-RU" sz="3600" i="1" dirty="0" smtClean="0">
                <a:effectLst/>
              </a:rPr>
              <a:t>вид включен в списки второго приложения к </a:t>
            </a:r>
            <a:r>
              <a:rPr lang="ru-RU" sz="3600" i="1" dirty="0" smtClean="0">
                <a:solidFill>
                  <a:srgbClr val="FF0000"/>
                </a:solidFill>
                <a:effectLst/>
              </a:rPr>
              <a:t>Красной книге России </a:t>
            </a:r>
            <a:r>
              <a:rPr lang="ru-RU" sz="3600" i="1" dirty="0" smtClean="0">
                <a:effectLst/>
              </a:rPr>
              <a:t>(перечень объектов животного мира нуждающихся в особом внимании; приказ госкомприроды от 11.02.2000 №71).</a:t>
            </a:r>
            <a:endParaRPr lang="ru-RU" sz="3600" i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929618" cy="6072230"/>
          </a:xfrm>
        </p:spPr>
        <p:txBody>
          <a:bodyPr>
            <a:noAutofit/>
          </a:bodyPr>
          <a:lstStyle/>
          <a:p>
            <a:pPr algn="l"/>
            <a:r>
              <a:rPr lang="ru-RU" sz="3300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Автор проекта – Хлямин Герман</a:t>
            </a:r>
            <a:br>
              <a:rPr lang="ru-RU" sz="3300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3300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Название проекта – </a:t>
            </a:r>
            <a:r>
              <a:rPr lang="ru-RU" sz="3300" i="1" dirty="0" smtClean="0">
                <a:solidFill>
                  <a:srgbClr val="FF0000"/>
                </a:solidFill>
                <a:effectLst/>
              </a:rPr>
              <a:t>«Змеи, находящиеся под угрозой исчезновения и занесённые в Красную книгу Астраханской области».</a:t>
            </a:r>
            <a:r>
              <a:rPr lang="ru-RU" sz="3300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3300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3300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Предметная область: </a:t>
            </a:r>
            <a:r>
              <a:rPr lang="ru-RU" sz="3300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окружающий мир</a:t>
            </a:r>
            <a:r>
              <a:rPr lang="ru-RU" sz="3300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3300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3300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Направление: естественно научное.</a:t>
            </a:r>
            <a:br>
              <a:rPr lang="ru-RU" sz="3300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3300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Возраст участника: 12 лет.</a:t>
            </a:r>
            <a:br>
              <a:rPr lang="ru-RU" sz="3300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3300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Цели: создание презентации.</a:t>
            </a:r>
            <a:br>
              <a:rPr lang="ru-RU" sz="3300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3300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Продолжительность проекта: 3 месяца  </a:t>
            </a:r>
            <a:br>
              <a:rPr lang="ru-RU" sz="3300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3300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Руководитель проекта: Хлямина С.Ж.</a:t>
            </a:r>
            <a:br>
              <a:rPr lang="ru-RU" sz="3300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endParaRPr lang="ru-RU" sz="3300" i="1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Russia. Astrahan region and Kalmykiya. May -  June 2005\p1030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571744"/>
            <a:ext cx="7786742" cy="185738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  <a:effectLst/>
              </a:rPr>
              <a:t>Четырёхполосый полоз</a:t>
            </a:r>
            <a:r>
              <a:rPr lang="ru-RU" sz="3600" i="1" dirty="0" smtClean="0">
                <a:effectLst/>
              </a:rPr>
              <a:t/>
            </a:r>
            <a:br>
              <a:rPr lang="ru-RU" sz="3600" i="1" dirty="0" smtClean="0">
                <a:effectLst/>
              </a:rPr>
            </a:br>
            <a:r>
              <a:rPr lang="ru-RU" sz="3600" i="1" dirty="0" smtClean="0">
                <a:effectLst/>
              </a:rPr>
              <a:t>Отряд чешуйчатые</a:t>
            </a:r>
            <a:br>
              <a:rPr lang="ru-RU" sz="3600" i="1" dirty="0" smtClean="0">
                <a:effectLst/>
              </a:rPr>
            </a:br>
            <a:r>
              <a:rPr lang="ru-RU" sz="3600" i="1" dirty="0" smtClean="0">
                <a:effectLst/>
              </a:rPr>
              <a:t>Подотряд змеи</a:t>
            </a:r>
            <a:br>
              <a:rPr lang="ru-RU" sz="3600" i="1" dirty="0" smtClean="0">
                <a:effectLst/>
              </a:rPr>
            </a:br>
            <a:r>
              <a:rPr lang="ru-RU" sz="3600" i="1" dirty="0" smtClean="0">
                <a:effectLst/>
              </a:rPr>
              <a:t>Семейство Ужеобразные</a:t>
            </a:r>
            <a:br>
              <a:rPr lang="ru-RU" sz="3600" i="1" dirty="0" smtClean="0">
                <a:effectLst/>
              </a:rPr>
            </a:br>
            <a:r>
              <a:rPr lang="ru-RU" sz="3600" i="1" dirty="0" smtClean="0">
                <a:effectLst/>
              </a:rPr>
              <a:t>Меры охраны: охраняется на территории Богдинско- Баскунчакского заповедника. Включен во 2-е приложение к </a:t>
            </a:r>
            <a:r>
              <a:rPr lang="ru-RU" sz="3600" i="1" dirty="0" smtClean="0">
                <a:solidFill>
                  <a:srgbClr val="FF0000"/>
                </a:solidFill>
                <a:effectLst/>
              </a:rPr>
              <a:t>Красной книге России </a:t>
            </a:r>
            <a:r>
              <a:rPr lang="ru-RU" sz="3600" i="1" dirty="0" smtClean="0">
                <a:effectLst/>
              </a:rPr>
              <a:t>( виды нуждающиеся в особом внимании).Необходим полный запрет отлова в коммерческих и иных целях.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ма\Pictures\Картинки\Elaphe_quatuorlinea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000372"/>
            <a:ext cx="7786742" cy="1143000"/>
          </a:xfrm>
        </p:spPr>
        <p:txBody>
          <a:bodyPr>
            <a:noAutofit/>
          </a:bodyPr>
          <a:lstStyle/>
          <a:p>
            <a:r>
              <a:rPr lang="ru-RU" sz="4200" i="1" dirty="0" smtClean="0">
                <a:effectLst/>
              </a:rPr>
              <a:t>Марк Валентинович Пестов – координатор Нижегородского общества охраны амфибий и рептилий «Дронт».</a:t>
            </a:r>
            <a:br>
              <a:rPr lang="ru-RU" sz="4200" i="1" dirty="0" smtClean="0">
                <a:effectLst/>
              </a:rPr>
            </a:br>
            <a:r>
              <a:rPr lang="ru-RU" sz="4200" i="1" dirty="0" smtClean="0">
                <a:effectLst/>
              </a:rPr>
              <a:t>Я использовал авторские фотографии из домашней медиатеки (диск «</a:t>
            </a:r>
            <a:r>
              <a:rPr lang="en-US" sz="4200" i="1" dirty="0" smtClean="0">
                <a:effectLst/>
              </a:rPr>
              <a:t>Russia</a:t>
            </a:r>
            <a:r>
              <a:rPr lang="ru-RU" sz="4200" i="1" dirty="0" smtClean="0">
                <a:effectLst/>
              </a:rPr>
              <a:t>.</a:t>
            </a:r>
            <a:r>
              <a:rPr lang="en-US" sz="4200" i="1" dirty="0" smtClean="0">
                <a:effectLst/>
              </a:rPr>
              <a:t> Astrakhan region and Kalmykiy</a:t>
            </a:r>
            <a:r>
              <a:rPr lang="ru-RU" sz="4200" i="1" dirty="0" smtClean="0">
                <a:effectLst/>
              </a:rPr>
              <a:t>».</a:t>
            </a:r>
            <a:endParaRPr lang="ru-RU" sz="4200" i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Russia. Astrahan region and Kalmykiya. May -  June 2005\p10209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285992"/>
            <a:ext cx="7929618" cy="2928958"/>
          </a:xfrm>
        </p:spPr>
        <p:txBody>
          <a:bodyPr>
            <a:noAutofit/>
          </a:bodyPr>
          <a:lstStyle/>
          <a:p>
            <a:r>
              <a:rPr lang="ru-RU" sz="3300" i="1" dirty="0" smtClean="0">
                <a:effectLst/>
              </a:rPr>
              <a:t>В своей работе я опирался на пять </a:t>
            </a:r>
            <a:r>
              <a:rPr lang="ru-RU" sz="3300" i="1" dirty="0" smtClean="0">
                <a:solidFill>
                  <a:srgbClr val="FF0000"/>
                </a:solidFill>
                <a:effectLst/>
              </a:rPr>
              <a:t>«П»:</a:t>
            </a:r>
            <a:r>
              <a:rPr lang="ru-RU" sz="3300" i="1" dirty="0" smtClean="0">
                <a:effectLst/>
              </a:rPr>
              <a:t/>
            </a:r>
            <a:br>
              <a:rPr lang="ru-RU" sz="3300" i="1" dirty="0" smtClean="0">
                <a:effectLst/>
              </a:rPr>
            </a:br>
            <a:r>
              <a:rPr lang="ru-RU" sz="3300" i="1" dirty="0" smtClean="0">
                <a:effectLst/>
              </a:rPr>
              <a:t/>
            </a:r>
            <a:br>
              <a:rPr lang="ru-RU" sz="3300" i="1" dirty="0" smtClean="0">
                <a:effectLst/>
              </a:rPr>
            </a:br>
            <a:r>
              <a:rPr lang="ru-RU" sz="3300" i="1" dirty="0" smtClean="0">
                <a:effectLst/>
              </a:rPr>
              <a:t>1. </a:t>
            </a:r>
            <a:r>
              <a:rPr lang="ru-RU" sz="3300" i="1" dirty="0" smtClean="0">
                <a:solidFill>
                  <a:srgbClr val="FF0000"/>
                </a:solidFill>
                <a:effectLst/>
              </a:rPr>
              <a:t>П</a:t>
            </a:r>
            <a:r>
              <a:rPr lang="ru-RU" sz="3300" i="1" dirty="0" smtClean="0">
                <a:effectLst/>
              </a:rPr>
              <a:t>роблема </a:t>
            </a:r>
            <a:br>
              <a:rPr lang="ru-RU" sz="3300" i="1" dirty="0" smtClean="0">
                <a:effectLst/>
              </a:rPr>
            </a:br>
            <a:r>
              <a:rPr lang="ru-RU" sz="3300" i="1" dirty="0" smtClean="0">
                <a:effectLst/>
              </a:rPr>
              <a:t/>
            </a:r>
            <a:br>
              <a:rPr lang="ru-RU" sz="3300" i="1" dirty="0" smtClean="0">
                <a:effectLst/>
              </a:rPr>
            </a:br>
            <a:r>
              <a:rPr lang="ru-RU" sz="3300" i="1" dirty="0" smtClean="0">
                <a:effectLst/>
              </a:rPr>
              <a:t>2. </a:t>
            </a:r>
            <a:r>
              <a:rPr lang="ru-RU" sz="3300" i="1" dirty="0" smtClean="0">
                <a:solidFill>
                  <a:srgbClr val="FF0000"/>
                </a:solidFill>
                <a:effectLst/>
              </a:rPr>
              <a:t>П</a:t>
            </a:r>
            <a:r>
              <a:rPr lang="ru-RU" sz="3300" i="1" dirty="0" smtClean="0">
                <a:effectLst/>
              </a:rPr>
              <a:t>роектирование</a:t>
            </a:r>
            <a:br>
              <a:rPr lang="ru-RU" sz="3300" i="1" dirty="0" smtClean="0">
                <a:effectLst/>
              </a:rPr>
            </a:br>
            <a:r>
              <a:rPr lang="ru-RU" sz="3300" i="1" dirty="0" smtClean="0">
                <a:effectLst/>
              </a:rPr>
              <a:t/>
            </a:r>
            <a:br>
              <a:rPr lang="ru-RU" sz="3300" i="1" dirty="0" smtClean="0">
                <a:effectLst/>
              </a:rPr>
            </a:br>
            <a:r>
              <a:rPr lang="ru-RU" sz="3300" i="1" dirty="0" smtClean="0">
                <a:effectLst/>
              </a:rPr>
              <a:t>3. </a:t>
            </a:r>
            <a:r>
              <a:rPr lang="ru-RU" sz="3300" i="1" dirty="0" smtClean="0">
                <a:solidFill>
                  <a:srgbClr val="FF0000"/>
                </a:solidFill>
                <a:effectLst/>
              </a:rPr>
              <a:t>П</a:t>
            </a:r>
            <a:r>
              <a:rPr lang="ru-RU" sz="3300" i="1" dirty="0" smtClean="0">
                <a:effectLst/>
              </a:rPr>
              <a:t>оиск информации</a:t>
            </a:r>
            <a:br>
              <a:rPr lang="ru-RU" sz="3300" i="1" dirty="0" smtClean="0">
                <a:effectLst/>
              </a:rPr>
            </a:br>
            <a:r>
              <a:rPr lang="ru-RU" sz="3300" i="1" dirty="0" smtClean="0">
                <a:effectLst/>
              </a:rPr>
              <a:t/>
            </a:r>
            <a:br>
              <a:rPr lang="ru-RU" sz="3300" i="1" dirty="0" smtClean="0">
                <a:effectLst/>
              </a:rPr>
            </a:br>
            <a:r>
              <a:rPr lang="ru-RU" sz="3300" i="1" dirty="0" smtClean="0">
                <a:effectLst/>
              </a:rPr>
              <a:t>4. </a:t>
            </a:r>
            <a:r>
              <a:rPr lang="ru-RU" sz="3300" i="1" dirty="0" smtClean="0">
                <a:solidFill>
                  <a:srgbClr val="FF0000"/>
                </a:solidFill>
                <a:effectLst/>
              </a:rPr>
              <a:t>П</a:t>
            </a:r>
            <a:r>
              <a:rPr lang="ru-RU" sz="3300" i="1" dirty="0" smtClean="0">
                <a:effectLst/>
              </a:rPr>
              <a:t>родукт </a:t>
            </a:r>
            <a:br>
              <a:rPr lang="ru-RU" sz="3300" i="1" dirty="0" smtClean="0">
                <a:effectLst/>
              </a:rPr>
            </a:br>
            <a:r>
              <a:rPr lang="ru-RU" sz="3300" i="1" dirty="0" smtClean="0">
                <a:effectLst/>
              </a:rPr>
              <a:t/>
            </a:r>
            <a:br>
              <a:rPr lang="ru-RU" sz="3300" i="1" dirty="0" smtClean="0">
                <a:effectLst/>
              </a:rPr>
            </a:br>
            <a:r>
              <a:rPr lang="ru-RU" sz="3300" i="1" dirty="0" smtClean="0">
                <a:effectLst/>
              </a:rPr>
              <a:t>5. </a:t>
            </a:r>
            <a:r>
              <a:rPr lang="ru-RU" sz="3300" i="1" dirty="0" smtClean="0">
                <a:solidFill>
                  <a:srgbClr val="FF0000"/>
                </a:solidFill>
                <a:effectLst/>
              </a:rPr>
              <a:t>П</a:t>
            </a:r>
            <a:r>
              <a:rPr lang="ru-RU" sz="3300" i="1" dirty="0" smtClean="0">
                <a:effectLst/>
              </a:rPr>
              <a:t>резентация </a:t>
            </a:r>
            <a:br>
              <a:rPr lang="ru-RU" sz="3300" i="1" dirty="0" smtClean="0">
                <a:effectLst/>
              </a:rPr>
            </a:br>
            <a:endParaRPr lang="ru-RU" sz="3300" i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DSC042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DSC042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928934"/>
            <a:ext cx="7858180" cy="1143000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effectLst/>
              </a:rPr>
              <a:t>Берегите эти земли, эти воды,</a:t>
            </a:r>
            <a:br>
              <a:rPr lang="ru-RU" sz="4800" i="1" dirty="0" smtClean="0">
                <a:effectLst/>
              </a:rPr>
            </a:br>
            <a:r>
              <a:rPr lang="ru-RU" sz="4800" i="1" dirty="0" smtClean="0">
                <a:effectLst/>
              </a:rPr>
              <a:t>Даже малую былиночку, любя.</a:t>
            </a:r>
            <a:br>
              <a:rPr lang="ru-RU" sz="4800" i="1" dirty="0" smtClean="0">
                <a:effectLst/>
              </a:rPr>
            </a:br>
            <a:r>
              <a:rPr lang="ru-RU" sz="4800" i="1" dirty="0" smtClean="0">
                <a:effectLst/>
              </a:rPr>
              <a:t>Берегите всех зверей внутри природы!</a:t>
            </a:r>
            <a:br>
              <a:rPr lang="ru-RU" sz="4800" i="1" dirty="0" smtClean="0">
                <a:effectLst/>
              </a:rPr>
            </a:br>
            <a:r>
              <a:rPr lang="ru-RU" sz="4800" i="1" dirty="0" smtClean="0">
                <a:effectLst/>
              </a:rPr>
              <a:t>Убивайте лишь зверей внутри себя!</a:t>
            </a:r>
            <a:endParaRPr lang="ru-RU" sz="4800" i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ма\Pictures\Картинки\biodivers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0"/>
            <a:ext cx="7498080" cy="1143000"/>
          </a:xfrm>
        </p:spPr>
        <p:txBody>
          <a:bodyPr/>
          <a:lstStyle/>
          <a:p>
            <a:r>
              <a:rPr lang="ru-RU" i="1" dirty="0" smtClean="0">
                <a:effectLst/>
              </a:rPr>
              <a:t>Спасибо за внимание!</a:t>
            </a:r>
            <a:endParaRPr lang="ru-RU" i="1" dirty="0">
              <a:effectLst/>
            </a:endParaRPr>
          </a:p>
        </p:txBody>
      </p:sp>
      <p:pic>
        <p:nvPicPr>
          <p:cNvPr id="5" name="Picture 2" descr="C:\Users\Мама\Pictures\Картинки\31-03-09_ekologi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049788"/>
            <a:ext cx="5286380" cy="5808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285992"/>
            <a:ext cx="8001056" cy="2071702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  <a:effectLst/>
              </a:rPr>
              <a:t>На уроках биологии при изучении темы «Пресмыкающиеся» Я заинтересовался проблемой редких видов змей. </a:t>
            </a:r>
            <a:br>
              <a:rPr lang="ru-RU" sz="4000" i="1" dirty="0" smtClean="0">
                <a:solidFill>
                  <a:srgbClr val="C00000"/>
                </a:solidFill>
                <a:effectLst/>
              </a:rPr>
            </a:br>
            <a:r>
              <a:rPr lang="ru-RU" sz="4000" i="1" dirty="0" smtClean="0">
                <a:solidFill>
                  <a:srgbClr val="C00000"/>
                </a:solidFill>
                <a:effectLst/>
              </a:rPr>
              <a:t>Листая «Красную книгу Астраханской области», я узнал много интересного. В неё занесены редкие и находящиеся под угрозой исчезновения объекты животного и растительного мира.  </a:t>
            </a:r>
            <a:endParaRPr lang="ru-RU" sz="4000" i="1" dirty="0"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928934"/>
            <a:ext cx="749808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effectLst/>
              </a:rPr>
              <a:t>     Список литературы и используемых источников.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                      Литература: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Акимушкин И.И. Мир животных: Птицы, рыбы, земноводные и пресмыкающиеся – М.; Мысль,1989 год.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Ананьева Н.Б.,  Боркин Л.Я., Даревский И.С., Орлов Н.Л., Земноводные и пресмыкающиеся, М., 1983 год.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Божанский А.Т., Полынова Г.В., Проект регионального списка рептилий Астраханской области, В сборнике проблемы сохранения биоразнообразия аридных  регионов России. Волгоград 1998 год. 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Дмитрий Ю.Д., Пожарницкая Н.М., Твоя Красная книга. – М., 1983 год.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Красная книга Астраханской области. Центр экологического образования населения Астраханской области. 2004 год.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                          Интернет – ресурсы:</a:t>
            </a:r>
            <a:br>
              <a:rPr lang="ru-RU" sz="2000" dirty="0" smtClean="0">
                <a:effectLst/>
              </a:rPr>
            </a:br>
            <a:r>
              <a:rPr lang="en-US" sz="2000" u="sng" dirty="0" smtClean="0">
                <a:solidFill>
                  <a:srgbClr val="00B0F0"/>
                </a:solidFill>
                <a:effectLst/>
                <a:hlinkClick r:id="rId2"/>
              </a:rPr>
              <a:t>www</a:t>
            </a:r>
            <a:r>
              <a:rPr lang="ru-RU" sz="2000" u="sng" dirty="0" smtClean="0">
                <a:solidFill>
                  <a:srgbClr val="00B0F0"/>
                </a:solidFill>
                <a:effectLst/>
                <a:hlinkClick r:id="rId2"/>
              </a:rPr>
              <a:t>.</a:t>
            </a:r>
            <a:r>
              <a:rPr lang="ru-RU" sz="2000" u="sng" dirty="0" err="1" smtClean="0">
                <a:solidFill>
                  <a:srgbClr val="00B0F0"/>
                </a:solidFill>
                <a:effectLst/>
                <a:hlinkClick r:id="rId2"/>
              </a:rPr>
              <a:t>kinder</a:t>
            </a:r>
            <a:r>
              <a:rPr lang="ru-RU" sz="2000" u="sng" dirty="0" smtClean="0">
                <a:solidFill>
                  <a:srgbClr val="00B0F0"/>
                </a:solidFill>
                <a:effectLst/>
                <a:hlinkClick r:id="rId2"/>
              </a:rPr>
              <a:t>.</a:t>
            </a:r>
            <a:r>
              <a:rPr lang="en-US" sz="2000" u="sng" dirty="0" err="1" smtClean="0">
                <a:solidFill>
                  <a:srgbClr val="00B0F0"/>
                </a:solidFill>
                <a:effectLst/>
                <a:hlinkClick r:id="rId2"/>
              </a:rPr>
              <a:t>ru</a:t>
            </a:r>
            <a:r>
              <a:rPr lang="ru-RU" sz="2000" dirty="0" smtClean="0">
                <a:solidFill>
                  <a:srgbClr val="00B0F0"/>
                </a:solidFill>
                <a:effectLst/>
              </a:rPr>
              <a:t/>
            </a:r>
            <a:br>
              <a:rPr lang="ru-RU" sz="2000" dirty="0" smtClean="0">
                <a:solidFill>
                  <a:srgbClr val="00B0F0"/>
                </a:solidFill>
                <a:effectLst/>
              </a:rPr>
            </a:br>
            <a:r>
              <a:rPr lang="en-US" sz="2000" u="sng" dirty="0" smtClean="0">
                <a:solidFill>
                  <a:srgbClr val="00B0F0"/>
                </a:solidFill>
                <a:effectLst/>
                <a:hlinkClick r:id="rId3"/>
              </a:rPr>
              <a:t>www</a:t>
            </a:r>
            <a:r>
              <a:rPr lang="ru-RU" sz="2000" u="sng" dirty="0" smtClean="0">
                <a:solidFill>
                  <a:srgbClr val="00B0F0"/>
                </a:solidFill>
                <a:effectLst/>
                <a:hlinkClick r:id="rId3"/>
              </a:rPr>
              <a:t>.</a:t>
            </a:r>
            <a:r>
              <a:rPr lang="en-US" sz="2000" u="sng" dirty="0" err="1" smtClean="0">
                <a:solidFill>
                  <a:srgbClr val="00B0F0"/>
                </a:solidFill>
                <a:effectLst/>
                <a:hlinkClick r:id="rId3"/>
              </a:rPr>
              <a:t>natura</a:t>
            </a:r>
            <a:r>
              <a:rPr lang="ru-RU" sz="2000" u="sng" dirty="0" smtClean="0">
                <a:solidFill>
                  <a:srgbClr val="00B0F0"/>
                </a:solidFill>
                <a:effectLst/>
                <a:hlinkClick r:id="rId3"/>
              </a:rPr>
              <a:t>.</a:t>
            </a:r>
            <a:r>
              <a:rPr lang="en-US" sz="2000" u="sng" dirty="0" err="1" smtClean="0">
                <a:solidFill>
                  <a:srgbClr val="00B0F0"/>
                </a:solidFill>
                <a:effectLst/>
                <a:hlinkClick r:id="rId3"/>
              </a:rPr>
              <a:t>spb</a:t>
            </a:r>
            <a:r>
              <a:rPr lang="ru-RU" sz="2000" u="sng" dirty="0" smtClean="0">
                <a:solidFill>
                  <a:srgbClr val="00B0F0"/>
                </a:solidFill>
                <a:effectLst/>
                <a:hlinkClick r:id="rId3"/>
              </a:rPr>
              <a:t>.</a:t>
            </a:r>
            <a:r>
              <a:rPr lang="en-US" sz="2000" u="sng" dirty="0" err="1" smtClean="0">
                <a:solidFill>
                  <a:srgbClr val="00B0F0"/>
                </a:solidFill>
                <a:effectLst/>
                <a:hlinkClick r:id="rId3"/>
              </a:rPr>
              <a:t>ru</a:t>
            </a:r>
            <a:r>
              <a:rPr lang="ru-RU" sz="2000" dirty="0" smtClean="0">
                <a:solidFill>
                  <a:srgbClr val="00B0F0"/>
                </a:solidFill>
                <a:effectLst/>
              </a:rPr>
              <a:t/>
            </a:r>
            <a:br>
              <a:rPr lang="ru-RU" sz="2000" dirty="0" smtClean="0">
                <a:solidFill>
                  <a:srgbClr val="00B0F0"/>
                </a:solidFill>
                <a:effectLst/>
              </a:rPr>
            </a:br>
            <a:r>
              <a:rPr lang="en-US" sz="2000" u="sng" dirty="0" smtClean="0">
                <a:solidFill>
                  <a:srgbClr val="00B0F0"/>
                </a:solidFill>
                <a:effectLst/>
                <a:hlinkClick r:id="rId4"/>
              </a:rPr>
              <a:t>www</a:t>
            </a:r>
            <a:r>
              <a:rPr lang="ru-RU" sz="2000" u="sng" dirty="0" smtClean="0">
                <a:solidFill>
                  <a:srgbClr val="00B0F0"/>
                </a:solidFill>
                <a:effectLst/>
                <a:hlinkClick r:id="rId4"/>
              </a:rPr>
              <a:t>.</a:t>
            </a:r>
            <a:r>
              <a:rPr lang="en-US" sz="2000" u="sng" dirty="0" err="1" smtClean="0">
                <a:solidFill>
                  <a:srgbClr val="00B0F0"/>
                </a:solidFill>
                <a:effectLst/>
                <a:hlinkClick r:id="rId4"/>
              </a:rPr>
              <a:t>unnaturalist</a:t>
            </a:r>
            <a:r>
              <a:rPr lang="ru-RU" sz="2000" u="sng" dirty="0" smtClean="0">
                <a:solidFill>
                  <a:srgbClr val="00B0F0"/>
                </a:solidFill>
                <a:effectLst/>
                <a:hlinkClick r:id="rId4"/>
              </a:rPr>
              <a:t>.</a:t>
            </a:r>
            <a:r>
              <a:rPr lang="en-US" sz="2000" u="sng" dirty="0" err="1" smtClean="0">
                <a:solidFill>
                  <a:srgbClr val="00B0F0"/>
                </a:solidFill>
                <a:effectLst/>
                <a:hlinkClick r:id="rId4"/>
              </a:rPr>
              <a:t>ru</a:t>
            </a:r>
            <a:r>
              <a:rPr lang="ru-RU" sz="2000" dirty="0" smtClean="0">
                <a:solidFill>
                  <a:srgbClr val="00B0F0"/>
                </a:solidFill>
                <a:effectLst/>
              </a:rPr>
              <a:t/>
            </a:r>
            <a:br>
              <a:rPr lang="ru-RU" sz="2000" dirty="0" smtClean="0">
                <a:solidFill>
                  <a:srgbClr val="00B0F0"/>
                </a:solidFill>
                <a:effectLst/>
              </a:rPr>
            </a:br>
            <a:r>
              <a:rPr lang="en-US" sz="2000" u="sng" dirty="0" smtClean="0">
                <a:solidFill>
                  <a:srgbClr val="00B0F0"/>
                </a:solidFill>
                <a:effectLst/>
                <a:hlinkClick r:id="rId5"/>
              </a:rPr>
              <a:t>http</a:t>
            </a:r>
            <a:r>
              <a:rPr lang="ru-RU" sz="2000" u="sng" dirty="0" smtClean="0">
                <a:solidFill>
                  <a:srgbClr val="00B0F0"/>
                </a:solidFill>
                <a:effectLst/>
                <a:hlinkClick r:id="rId5"/>
              </a:rPr>
              <a:t>://</a:t>
            </a:r>
            <a:r>
              <a:rPr lang="en-US" sz="2000" u="sng" dirty="0" smtClean="0">
                <a:solidFill>
                  <a:srgbClr val="00B0F0"/>
                </a:solidFill>
                <a:effectLst/>
                <a:hlinkClick r:id="rId5"/>
              </a:rPr>
              <a:t>www</a:t>
            </a:r>
            <a:r>
              <a:rPr lang="ru-RU" sz="2000" u="sng" dirty="0" smtClean="0">
                <a:solidFill>
                  <a:srgbClr val="00B0F0"/>
                </a:solidFill>
                <a:effectLst/>
                <a:hlinkClick r:id="rId5"/>
              </a:rPr>
              <a:t>.</a:t>
            </a:r>
            <a:r>
              <a:rPr lang="en-US" sz="2000" u="sng" dirty="0" smtClean="0">
                <a:solidFill>
                  <a:srgbClr val="00B0F0"/>
                </a:solidFill>
                <a:effectLst/>
                <a:hlinkClick r:id="rId5"/>
              </a:rPr>
              <a:t>biodat</a:t>
            </a:r>
            <a:r>
              <a:rPr lang="ru-RU" sz="2000" u="sng" dirty="0" smtClean="0">
                <a:solidFill>
                  <a:srgbClr val="00B0F0"/>
                </a:solidFill>
                <a:effectLst/>
                <a:hlinkClick r:id="rId5"/>
              </a:rPr>
              <a:t>.</a:t>
            </a:r>
            <a:r>
              <a:rPr lang="en-US" sz="2000" u="sng" dirty="0" err="1" smtClean="0">
                <a:solidFill>
                  <a:srgbClr val="00B0F0"/>
                </a:solidFill>
                <a:effectLst/>
                <a:hlinkClick r:id="rId5"/>
              </a:rPr>
              <a:t>ru</a:t>
            </a:r>
            <a:r>
              <a:rPr lang="ru-RU" sz="2000" u="sng" dirty="0" smtClean="0">
                <a:solidFill>
                  <a:srgbClr val="00B0F0"/>
                </a:solidFill>
                <a:effectLst/>
                <a:hlinkClick r:id="rId5"/>
              </a:rPr>
              <a:t>//</a:t>
            </a:r>
            <a:r>
              <a:rPr lang="en-US" sz="2000" u="sng" dirty="0" smtClean="0">
                <a:solidFill>
                  <a:srgbClr val="00B0F0"/>
                </a:solidFill>
                <a:effectLst/>
                <a:hlinkClick r:id="rId5"/>
              </a:rPr>
              <a:t>db</a:t>
            </a:r>
            <a:r>
              <a:rPr lang="ru-RU" sz="2000" u="sng" dirty="0" smtClean="0">
                <a:solidFill>
                  <a:srgbClr val="00B0F0"/>
                </a:solidFill>
                <a:effectLst/>
                <a:hlinkClick r:id="rId5"/>
              </a:rPr>
              <a:t>//</a:t>
            </a:r>
            <a:r>
              <a:rPr lang="en-US" sz="2000" u="sng" dirty="0" err="1" smtClean="0">
                <a:solidFill>
                  <a:srgbClr val="00B0F0"/>
                </a:solidFill>
                <a:effectLst/>
                <a:hlinkClick r:id="rId5"/>
              </a:rPr>
              <a:t>rbp</a:t>
            </a:r>
            <a:r>
              <a:rPr lang="ru-RU" sz="2000" u="sng" dirty="0" smtClean="0">
                <a:solidFill>
                  <a:srgbClr val="00B0F0"/>
                </a:solidFill>
                <a:effectLst/>
                <a:hlinkClick r:id="rId5"/>
              </a:rPr>
              <a:t>/</a:t>
            </a:r>
            <a:r>
              <a:rPr lang="en-US" sz="2000" u="sng" dirty="0" smtClean="0">
                <a:solidFill>
                  <a:srgbClr val="00B0F0"/>
                </a:solidFill>
                <a:effectLst/>
                <a:hlinkClick r:id="rId5"/>
              </a:rPr>
              <a:t>index</a:t>
            </a:r>
            <a:r>
              <a:rPr lang="ru-RU" sz="2000" u="sng" dirty="0" smtClean="0">
                <a:solidFill>
                  <a:srgbClr val="00B0F0"/>
                </a:solidFill>
                <a:effectLst/>
                <a:hlinkClick r:id="rId5"/>
              </a:rPr>
              <a:t>.</a:t>
            </a:r>
            <a:r>
              <a:rPr lang="en-US" sz="2000" u="sng" dirty="0" err="1" smtClean="0">
                <a:solidFill>
                  <a:srgbClr val="00B0F0"/>
                </a:solidFill>
                <a:effectLst/>
                <a:hlinkClick r:id="rId5"/>
              </a:rPr>
              <a:t>htm</a:t>
            </a:r>
            <a:r>
              <a:rPr lang="ru-RU" sz="2000" dirty="0" smtClean="0">
                <a:solidFill>
                  <a:srgbClr val="00B0F0"/>
                </a:solidFill>
                <a:effectLst/>
              </a:rPr>
              <a:t/>
            </a:r>
            <a:br>
              <a:rPr lang="ru-RU" sz="2000" dirty="0" smtClean="0">
                <a:solidFill>
                  <a:srgbClr val="00B0F0"/>
                </a:solidFill>
                <a:effectLst/>
              </a:rPr>
            </a:br>
            <a:r>
              <a:rPr lang="ru-RU" sz="2000" dirty="0" smtClean="0">
                <a:solidFill>
                  <a:srgbClr val="00B0F0"/>
                </a:solidFill>
                <a:effectLst/>
              </a:rPr>
              <a:t> </a:t>
            </a:r>
            <a:br>
              <a:rPr lang="ru-RU" sz="2000" dirty="0" smtClean="0">
                <a:solidFill>
                  <a:srgbClr val="00B0F0"/>
                </a:solidFill>
                <a:effectLst/>
              </a:rPr>
            </a:br>
            <a:endParaRPr lang="ru-RU" sz="2000" dirty="0">
              <a:solidFill>
                <a:srgbClr val="00B0F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3643338" cy="642942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/>
              </a:rPr>
              <a:t>У меня в домашней </a:t>
            </a:r>
            <a:r>
              <a:rPr lang="ru-RU" i="1" smtClean="0">
                <a:solidFill>
                  <a:srgbClr val="C00000"/>
                </a:solidFill>
                <a:effectLst/>
              </a:rPr>
              <a:t>библиотеке есть первое </a:t>
            </a:r>
            <a:r>
              <a:rPr lang="ru-RU" i="1" dirty="0" smtClean="0">
                <a:solidFill>
                  <a:srgbClr val="C00000"/>
                </a:solidFill>
                <a:effectLst/>
              </a:rPr>
              <a:t>издание «Красной книги </a:t>
            </a:r>
            <a:r>
              <a:rPr lang="ru-RU" i="1" smtClean="0">
                <a:solidFill>
                  <a:srgbClr val="C00000"/>
                </a:solidFill>
                <a:effectLst/>
              </a:rPr>
              <a:t>Астраханской области».</a:t>
            </a:r>
            <a:endParaRPr lang="ru-RU" i="1" dirty="0">
              <a:solidFill>
                <a:srgbClr val="C00000"/>
              </a:solidFill>
              <a:effectLst/>
            </a:endParaRPr>
          </a:p>
        </p:txBody>
      </p:sp>
      <p:pic>
        <p:nvPicPr>
          <p:cNvPr id="4" name="Picture 2" descr="C:\my documents\ГЕРМАН\DSC042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857232"/>
            <a:ext cx="4052736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3116"/>
            <a:ext cx="7929618" cy="2952328"/>
          </a:xfrm>
        </p:spPr>
        <p:txBody>
          <a:bodyPr>
            <a:noAutofit/>
          </a:bodyPr>
          <a:lstStyle/>
          <a:p>
            <a:pPr algn="l"/>
            <a:r>
              <a:rPr lang="ru-RU" sz="2250" i="1" dirty="0" smtClean="0">
                <a:solidFill>
                  <a:srgbClr val="00B050"/>
                </a:solidFill>
                <a:effectLst/>
              </a:rPr>
              <a:t>Ход проекта:</a:t>
            </a:r>
            <a:br>
              <a:rPr lang="ru-RU" sz="2250" i="1" dirty="0" smtClean="0">
                <a:solidFill>
                  <a:srgbClr val="00B050"/>
                </a:solidFill>
                <a:effectLst/>
              </a:rPr>
            </a:br>
            <a:r>
              <a:rPr lang="ru-RU" sz="2250" i="1" dirty="0" smtClean="0">
                <a:solidFill>
                  <a:srgbClr val="00B050"/>
                </a:solidFill>
                <a:effectLst/>
              </a:rPr>
              <a:t>1 этап – выбор проблемы, решению которой посвящается проект;</a:t>
            </a:r>
            <a:br>
              <a:rPr lang="ru-RU" sz="2250" i="1" dirty="0" smtClean="0">
                <a:solidFill>
                  <a:srgbClr val="00B050"/>
                </a:solidFill>
                <a:effectLst/>
              </a:rPr>
            </a:br>
            <a:r>
              <a:rPr lang="ru-RU" sz="2250" i="1" dirty="0" smtClean="0">
                <a:solidFill>
                  <a:srgbClr val="00B050"/>
                </a:solidFill>
                <a:effectLst/>
              </a:rPr>
              <a:t/>
            </a:r>
            <a:br>
              <a:rPr lang="ru-RU" sz="2250" i="1" dirty="0" smtClean="0">
                <a:solidFill>
                  <a:srgbClr val="00B050"/>
                </a:solidFill>
                <a:effectLst/>
              </a:rPr>
            </a:br>
            <a:r>
              <a:rPr lang="ru-RU" sz="2250" i="1" dirty="0" smtClean="0">
                <a:solidFill>
                  <a:srgbClr val="00B050"/>
                </a:solidFill>
                <a:effectLst/>
              </a:rPr>
              <a:t>2 этап – исследование проблемы, консультации с руководителем</a:t>
            </a:r>
            <a:br>
              <a:rPr lang="ru-RU" sz="2250" i="1" dirty="0" smtClean="0">
                <a:solidFill>
                  <a:srgbClr val="00B050"/>
                </a:solidFill>
                <a:effectLst/>
              </a:rPr>
            </a:br>
            <a:r>
              <a:rPr lang="ru-RU" sz="2250" i="1" dirty="0" smtClean="0">
                <a:solidFill>
                  <a:srgbClr val="00B050"/>
                </a:solidFill>
                <a:effectLst/>
              </a:rPr>
              <a:t/>
            </a:r>
            <a:br>
              <a:rPr lang="ru-RU" sz="2250" i="1" dirty="0" smtClean="0">
                <a:solidFill>
                  <a:srgbClr val="00B050"/>
                </a:solidFill>
                <a:effectLst/>
              </a:rPr>
            </a:br>
            <a:r>
              <a:rPr lang="ru-RU" sz="2250" i="1" dirty="0" smtClean="0">
                <a:solidFill>
                  <a:srgbClr val="00B050"/>
                </a:solidFill>
                <a:effectLst/>
              </a:rPr>
              <a:t>3 этап – использование информационных технологий: печатные и электронные материалы, информационные ресурсы</a:t>
            </a:r>
            <a:br>
              <a:rPr lang="ru-RU" sz="2250" i="1" dirty="0" smtClean="0">
                <a:solidFill>
                  <a:srgbClr val="00B050"/>
                </a:solidFill>
                <a:effectLst/>
              </a:rPr>
            </a:br>
            <a:r>
              <a:rPr lang="ru-RU" sz="2250" i="1" dirty="0">
                <a:solidFill>
                  <a:srgbClr val="00B050"/>
                </a:solidFill>
                <a:effectLst/>
              </a:rPr>
              <a:t/>
            </a:r>
            <a:br>
              <a:rPr lang="ru-RU" sz="2250" i="1" dirty="0">
                <a:solidFill>
                  <a:srgbClr val="00B050"/>
                </a:solidFill>
                <a:effectLst/>
              </a:rPr>
            </a:br>
            <a:r>
              <a:rPr lang="ru-RU" sz="2250" i="1" dirty="0" smtClean="0">
                <a:solidFill>
                  <a:srgbClr val="00B050"/>
                </a:solidFill>
                <a:effectLst/>
              </a:rPr>
              <a:t>4 этап – Публикация материалов, рецензия руководителя проекта </a:t>
            </a:r>
            <a:br>
              <a:rPr lang="ru-RU" sz="2250" i="1" dirty="0" smtClean="0">
                <a:solidFill>
                  <a:srgbClr val="00B050"/>
                </a:solidFill>
                <a:effectLst/>
              </a:rPr>
            </a:br>
            <a:r>
              <a:rPr lang="ru-RU" sz="2250" i="1" dirty="0" smtClean="0">
                <a:solidFill>
                  <a:srgbClr val="00B050"/>
                </a:solidFill>
                <a:effectLst/>
              </a:rPr>
              <a:t/>
            </a:r>
            <a:br>
              <a:rPr lang="ru-RU" sz="2250" i="1" dirty="0" smtClean="0">
                <a:solidFill>
                  <a:srgbClr val="00B050"/>
                </a:solidFill>
                <a:effectLst/>
              </a:rPr>
            </a:br>
            <a:r>
              <a:rPr lang="ru-RU" sz="2250" i="1" dirty="0" smtClean="0">
                <a:solidFill>
                  <a:srgbClr val="00B050"/>
                </a:solidFill>
                <a:effectLst/>
              </a:rPr>
              <a:t>5 этап – публичная защита презентации на научно – практической конференции.</a:t>
            </a:r>
            <a:endParaRPr lang="ru-RU" sz="2250" i="1" dirty="0"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643182"/>
            <a:ext cx="7929618" cy="2088232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О змеях у людей мнение определённое. Какое известно.</a:t>
            </a:r>
            <a:br>
              <a:rPr lang="ru-RU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Помимо страха змея внушает и какую-то особую антипатию. Назвать её врождённой, пожалуй, неверно. Дети и звериные детеныши в малолетстве змей не страшатся и играть с ними не брезгуют. Позднее, с возрастом, многие звери ведут себя иначе. Одни, встретив змею, быстро, точно ветром их сдуло, отскочат. Наблюдая за ней издали, тревожными криками оповещают сородичей. Другие – дикие быки, козлы, слоны, олени, антилопы – норовят затоптать. У свиней, ежей, мангустов стремление совершенно определённое: съесть. Обезьяны панически боятся змей. Даже крошечная фигурка человека со змеёй в руке, когда её показывали макакам и мартышкам, вызывала у некоторых реакцию страха, совсем не адекватную ситуацию.</a:t>
            </a:r>
            <a:endParaRPr lang="ru-RU" sz="2400" i="1" dirty="0"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Змея – символ могущества у ацтеков (оперённая змея).</a:t>
            </a:r>
            <a:endParaRPr lang="ru-RU" dirty="0"/>
          </a:p>
        </p:txBody>
      </p:sp>
      <p:pic>
        <p:nvPicPr>
          <p:cNvPr id="4" name="Picture 2" descr="C:\Users\Мама\Pictures\Картинки\i_07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9" y="1571612"/>
            <a:ext cx="3929090" cy="4600575"/>
          </a:xfrm>
          <a:prstGeom prst="rect">
            <a:avLst/>
          </a:prstGeom>
          <a:noFill/>
        </p:spPr>
      </p:pic>
      <p:pic>
        <p:nvPicPr>
          <p:cNvPr id="5" name="Picture 2" descr="C:\Users\Мама\Pictures\Картинки\Kezalcoat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71612"/>
            <a:ext cx="421481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У египтян (кобры в головном уборе фараонов).</a:t>
            </a:r>
            <a:endParaRPr lang="ru-RU" dirty="0"/>
          </a:p>
        </p:txBody>
      </p:sp>
      <p:pic>
        <p:nvPicPr>
          <p:cNvPr id="1026" name="Picture 2" descr="C:\Users\Мама\Pictures\Картинки\0_de24_b07812de_-1-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5" y="1714488"/>
            <a:ext cx="4572033" cy="4929222"/>
          </a:xfrm>
          <a:prstGeom prst="rect">
            <a:avLst/>
          </a:prstGeom>
          <a:noFill/>
        </p:spPr>
      </p:pic>
      <p:pic>
        <p:nvPicPr>
          <p:cNvPr id="1027" name="Picture 3" descr="C:\Users\Мама\Pictures\Картинки\1169126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6760" y="1643050"/>
            <a:ext cx="3182958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858180" cy="1011222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У древних греков (змея - исцелитель Эскулапа).</a:t>
            </a:r>
            <a:endParaRPr lang="ru-RU" sz="3600" dirty="0"/>
          </a:p>
        </p:txBody>
      </p:sp>
      <p:pic>
        <p:nvPicPr>
          <p:cNvPr id="2050" name="Picture 2" descr="C:\Users\Мама\Pictures\Картинки\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736"/>
            <a:ext cx="5857916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691</TotalTime>
  <Words>199</Words>
  <Application>Microsoft Office PowerPoint</Application>
  <PresentationFormat>Экран (4:3)</PresentationFormat>
  <Paragraphs>26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Презентация проекта: «Змеи, находящиеся под угрозой исчезновения и занесённые в Красную книгу Астраханской области».  Автор: Хлямин Герман Руководитель: Хлямина С.Ж.  учитель начальных классов  МОУ «ООШ п. Начало»   Приволжский район, Астраханская область 2011 г.     </vt:lpstr>
      <vt:lpstr>Автор проекта – Хлямин Герман Название проекта – «Змеи, находящиеся под угрозой исчезновения и занесённые в Красную книгу Астраханской области». Предметная область: окружающий мир Направление: естественно научное. Возраст участника: 12 лет. Цели: создание презентации. Продолжительность проекта: 3 месяца   Руководитель проекта: Хлямина С.Ж. </vt:lpstr>
      <vt:lpstr>На уроках биологии при изучении темы «Пресмыкающиеся» Я заинтересовался проблемой редких видов змей.  Листая «Красную книгу Астраханской области», я узнал много интересного. В неё занесены редкие и находящиеся под угрозой исчезновения объекты животного и растительного мира.  </vt:lpstr>
      <vt:lpstr>У меня в домашней библиотеке есть первое издание «Красной книги Астраханской области».</vt:lpstr>
      <vt:lpstr>Ход проекта: 1 этап – выбор проблемы, решению которой посвящается проект;  2 этап – исследование проблемы, консультации с руководителем  3 этап – использование информационных технологий: печатные и электронные материалы, информационные ресурсы  4 этап – Публикация материалов, рецензия руководителя проекта   5 этап – публичная защита презентации на научно – практической конференции.</vt:lpstr>
      <vt:lpstr>О змеях у людей мнение определённое. Какое известно. Помимо страха змея внушает и какую-то особую антипатию. Назвать её врождённой, пожалуй, неверно. Дети и звериные детеныши в малолетстве змей не страшатся и играть с ними не брезгуют. Позднее, с возрастом, многие звери ведут себя иначе. Одни, встретив змею, быстро, точно ветром их сдуло, отскочат. Наблюдая за ней издали, тревожными криками оповещают сородичей. Другие – дикие быки, козлы, слоны, олени, антилопы – норовят затоптать. У свиней, ежей, мангустов стремление совершенно определённое: съесть. Обезьяны панически боятся змей. Даже крошечная фигурка человека со змеёй в руке, когда её показывали макакам и мартышкам, вызывала у некоторых реакцию страха, совсем не адекватную ситуацию.</vt:lpstr>
      <vt:lpstr>Змея – символ могущества у ацтеков (оперённая змея).</vt:lpstr>
      <vt:lpstr>У египтян (кобры в головном уборе фараонов).</vt:lpstr>
      <vt:lpstr>У древних греков (змея - исцелитель Эскулапа).</vt:lpstr>
      <vt:lpstr>Было время, когда разум, бессильный реально оценить окружающий мир, отступал перед его тайнами, рождая в человеческой душе мистический резонанс. Это чувство определило в веках особое отношение человечества к змеям. </vt:lpstr>
      <vt:lpstr>                                          Анкета - опросник                       для проектной исследовательской работы                               Ученика 7 класса Хлямина Германа  1. Как ты относишься к змеям? а) положительно б) отрицательно 2. Убивал (а) ли ты когда - нибудь змей? а) да б) нет 3. Знаешь ли ты о существовании « Красной книги Астраханской области»? а) да б) нет 4. Нужны ли для биологического разнообразия в природе змеи? а) да б) нет </vt:lpstr>
      <vt:lpstr>Результаты анкетирования</vt:lpstr>
      <vt:lpstr>Презентация PowerPoint</vt:lpstr>
      <vt:lpstr>Люди! Будьте бдительны! Обратите внимание на эти уникальные экземпляры змей! Сохраним и спасем их видовое разнообразие! Мы живём в Астраханской области, на территории которой находится биосферный заповедник. </vt:lpstr>
      <vt:lpstr>Песчаный удавчик  Отряд чешуйчатые Подотряд змеи Семейство удавы Меры охраны: включён в списки второго приложения СИТЕС (международной конвенции по торговле видами дикой фауны и флоры). Ногайский подвид занесён в список видов нуждающихся в постоянном контроле. Сохранение вида в пределах региона связано с созданием особо охраняемых природных территорий местного уровня в левобережной и правобережной части области.</vt:lpstr>
      <vt:lpstr>Презентация PowerPoint</vt:lpstr>
      <vt:lpstr>Желтобрюхий (каспийский) полоз Отряд чешуйчатые Подотряд змеи Семейство ужеобразные Меры охраны: занесен в списки второго приложения Красной книги России. Находится в списках Бернской конвенции. На территории Астраханской области охраняется в Богдинско – Баскунчакском государственном заповеднике.</vt:lpstr>
      <vt:lpstr>Презентация PowerPoint</vt:lpstr>
      <vt:lpstr>Ящеричная змея Отряд чешуйчатые Подотряд змеи Семейство ужеобразные Меры охраны: вид включен в списки второго приложения к Красной книге России (перечень объектов животного мира нуждающихся в особом внимании; приказ госкомприроды от 11.02.2000 №71).</vt:lpstr>
      <vt:lpstr>Презентация PowerPoint</vt:lpstr>
      <vt:lpstr>Четырёхполосый полоз Отряд чешуйчатые Подотряд змеи Семейство Ужеобразные Меры охраны: охраняется на территории Богдинско- Баскунчакского заповедника. Включен во 2-е приложение к Красной книге России ( виды нуждающиеся в особом внимании).Необходим полный запрет отлова в коммерческих и иных целях.</vt:lpstr>
      <vt:lpstr>Презентация PowerPoint</vt:lpstr>
      <vt:lpstr>Марк Валентинович Пестов – координатор Нижегородского общества охраны амфибий и рептилий «Дронт». Я использовал авторские фотографии из домашней медиатеки (диск «Russia. Astrakhan region and Kalmykiy».</vt:lpstr>
      <vt:lpstr>Презентация PowerPoint</vt:lpstr>
      <vt:lpstr>В своей работе я опирался на пять «П»:  1. Проблема   2. Проектирование  3. Поиск информации  4. Продукт   5. Презентация  </vt:lpstr>
      <vt:lpstr>Презентация PowerPoint</vt:lpstr>
      <vt:lpstr>Берегите эти земли, эти воды, Даже малую былиночку, любя. Берегите всех зверей внутри природы! Убивайте лишь зверей внутри себя!</vt:lpstr>
      <vt:lpstr>Презентация PowerPoint</vt:lpstr>
      <vt:lpstr>Спасибо за внимание!</vt:lpstr>
      <vt:lpstr>     Список литературы и используемых источников.                       Литература: Акимушкин И.И. Мир животных: Птицы, рыбы, земноводные и пресмыкающиеся – М.; Мысль,1989 год. Ананьева Н.Б.,  Боркин Л.Я., Даревский И.С., Орлов Н.Л., Земноводные и пресмыкающиеся, М., 1983 год. Божанский А.Т., Полынова Г.В., Проект регионального списка рептилий Астраханской области, В сборнике проблемы сохранения биоразнообразия аридных  регионов России. Волгоград 1998 год.  Дмитрий Ю.Д., Пожарницкая Н.М., Твоя Красная книга. – М., 1983 год. Красная книга Астраханской области. Центр экологического образования населения Астраханской области. 2004 год.                           Интернет – ресурсы: www.kinder.ru www.natura.spb.ru www.unnaturalist.ru http://www.biodat.ru//db//rbp/index.htm  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</dc:title>
  <dc:creator>ЭРКИН</dc:creator>
  <cp:lastModifiedBy>Хлямина Сажида</cp:lastModifiedBy>
  <cp:revision>82</cp:revision>
  <dcterms:created xsi:type="dcterms:W3CDTF">2011-02-14T17:00:47Z</dcterms:created>
  <dcterms:modified xsi:type="dcterms:W3CDTF">2014-07-26T11:07:47Z</dcterms:modified>
</cp:coreProperties>
</file>