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4" r:id="rId2"/>
    <p:sldId id="267" r:id="rId3"/>
    <p:sldId id="268" r:id="rId4"/>
    <p:sldId id="269" r:id="rId5"/>
    <p:sldId id="270" r:id="rId6"/>
    <p:sldId id="272" r:id="rId7"/>
    <p:sldId id="265" r:id="rId8"/>
    <p:sldId id="258" r:id="rId9"/>
    <p:sldId id="259" r:id="rId10"/>
    <p:sldId id="263" r:id="rId11"/>
    <p:sldId id="264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5%D1%80%D0%B8%D1%81%D1%82%D0%B8%D0%B0%D0%BD%D1%81%D0%BA%D0%BE%D0%B5_%D0%B1%D0%BE%D0%B3%D0%BE%D1%81%D0%BB%D1%83%D0%B6%D0%B5%D0%BD%D0%B8%D0%B5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://ru.wikipedia.org/wiki/%D0%9B%D0%B0%D1%82%D0%B8%D0%BD%D1%81%D0%BA%D0%B8%D0%B9_%D1%8F%D0%B7%D1%8B%D0%BA" TargetMode="External"/><Relationship Id="rId7" Type="http://schemas.openxmlformats.org/officeDocument/2006/relationships/hyperlink" Target="http://ru.wikipedia.org/wiki/%D0%A5%D1%80%D0%B8%D1%81%D1%82%D0%B8%D0%B0%D0%BD%D1%81%D0%BA%D0%B8%D0%B5_%D0%BF%D1%80%D0%B0%D0%B7%D0%B4%D0%BD%D0%B8%D0%BA%D0%B8" TargetMode="External"/><Relationship Id="rId12" Type="http://schemas.openxmlformats.org/officeDocument/2006/relationships/hyperlink" Target="http://ru.wikipedia.org/wiki/%D0%9F%D0%B5%D1%80%D0%B5%D1%85%D0%BE%D0%B4%D1%8F%D1%89%D0%B8%D0%B5_%D0%BF%D1%80%D0%B0%D0%B7%D0%B4%D0%BD%D0%B8%D0%BA%D0%B8" TargetMode="External"/><Relationship Id="rId2" Type="http://schemas.openxmlformats.org/officeDocument/2006/relationships/hyperlink" Target="http://ru.wikipedia.org/wiki/%D0%93%D1%80%D0%B5%D1%87%D0%B5%D1%81%D0%BA%D0%B8%D0%B9_%D1%8F%D0%B7%D1%8B%D0%BA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ru.wikipedia.org/wiki/%D0%A5%D1%80%D0%B8%D1%81%D1%82%D0%B8%D0%B0%D0%BD%D1%81%D1%82%D0%B2%D0%BE" TargetMode="External"/><Relationship Id="rId11" Type="http://schemas.openxmlformats.org/officeDocument/2006/relationships/hyperlink" Target="http://ru.wikipedia.org/wiki/%D0%9B%D1%83%D0%BD%D0%BD%D0%BE-%D1%81%D0%BE%D0%BB%D0%BD%D0%B5%D1%87%D0%BD%D1%8B%D0%B9_%D0%BA%D0%B0%D0%BB%D0%B5%D0%BD%D0%B4%D0%B0%D1%80%D1%8C" TargetMode="External"/><Relationship Id="rId5" Type="http://schemas.openxmlformats.org/officeDocument/2006/relationships/hyperlink" Target="http://ru.wikipedia.org/wiki/%D0%9C%D0%B5%D0%B6%D0%B4%D1%83%D0%BD%D0%B0%D1%80%D0%BE%D0%B4%D0%BD%D1%8B%D0%B9_%D1%84%D0%BE%D0%BD%D0%B5%D1%82%D0%B8%D1%87%D0%B5%D1%81%D0%BA%D0%B8%D0%B9_%D0%B0%D0%BB%D1%84%D0%B0%D0%B2%D0%B8%D1%82" TargetMode="External"/><Relationship Id="rId10" Type="http://schemas.openxmlformats.org/officeDocument/2006/relationships/hyperlink" Target="http://ru.wikipedia.org/wiki/%D0%98%D0%B8%D1%81%D1%83%D1%81_%D0%A5%D1%80%D0%B8%D1%81%D1%82%D0%BE%D1%81" TargetMode="External"/><Relationship Id="rId4" Type="http://schemas.openxmlformats.org/officeDocument/2006/relationships/hyperlink" Target="http://ru.wikipedia.org/wiki/%D0%98%D0%B2%D1%80%D0%B8%D1%82" TargetMode="External"/><Relationship Id="rId9" Type="http://schemas.openxmlformats.org/officeDocument/2006/relationships/hyperlink" Target="http://ru.wikipedia.org/wiki/%D0%92%D0%BE%D1%81%D0%BA%D1%80%D0%B5%D1%81%D0%B5%D0%BD%D0%B8%D0%B5_%D0%98%D0%B8%D1%81%D1%83%D1%81%D0%B0_%D0%A5%D1%80%D0%B8%D1%81%D1%82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0%B3%D0%BB%D0%B0%D1%88%D0%B5%D0%BD%D0%BD%D1%8B%D0%B5" TargetMode="External"/><Relationship Id="rId2" Type="http://schemas.openxmlformats.org/officeDocument/2006/relationships/hyperlink" Target="http://ru.wikipedia.org/wiki/%D0%91%D0%BE%D0%B3%D0%BE%D1%81%D0%BB%D1%83%D0%B6%D0%B5%D0%BD%D0%B8%D0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u.wikipedia.org/wiki/%D0%A5%D1%80%D0%B8%D1%81%D1%82%D0%B8%D0%B0%D0%BD%D1%81%D0%BA%D0%B0%D1%8F_%D1%86%D0%B5%D1%80%D0%BA%D0%BE%D0%B2%D1%8C" TargetMode="External"/><Relationship Id="rId4" Type="http://schemas.openxmlformats.org/officeDocument/2006/relationships/hyperlink" Target="http://ru.wikipedia.org/wiki/%D0%9A%D1%80%D0%B5%D1%89%D0%B5%D0%BD%D0%B8%D0%B5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9A%D1%80%D0%B0%D1%81%D0%BD%D0%B0%D1%8F_%D0%B3%D0%BE%D1%80%D0%BA%D0%B0_(%D0%BF%D1%80%D0%B0%D0%B7%D0%B4%D0%BD%D0%B8%D0%BA)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72616" y="188640"/>
            <a:ext cx="10116616" cy="44881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  Презентация:</a:t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 smtClean="0">
                <a:solidFill>
                  <a:srgbClr val="C00000"/>
                </a:solidFill>
              </a:rPr>
              <a:t> </a:t>
            </a:r>
            <a:r>
              <a:rPr lang="ru-RU" sz="4800" dirty="0" smtClean="0">
                <a:solidFill>
                  <a:srgbClr val="C00000"/>
                </a:solidFill>
              </a:rPr>
              <a:t>Пасха- </a:t>
            </a:r>
            <a:r>
              <a:rPr lang="ru-RU" sz="4800" dirty="0">
                <a:solidFill>
                  <a:srgbClr val="C00000"/>
                </a:solidFill>
              </a:rPr>
              <a:t>мой </a:t>
            </a:r>
            <a:r>
              <a:rPr lang="ru-RU" sz="4800" dirty="0" smtClean="0">
                <a:solidFill>
                  <a:srgbClr val="C00000"/>
                </a:solidFill>
              </a:rPr>
              <a:t>любимый </a:t>
            </a:r>
            <a:r>
              <a:rPr lang="ru-RU" sz="4800" dirty="0" smtClean="0">
                <a:solidFill>
                  <a:srgbClr val="C00000"/>
                </a:solidFill>
              </a:rPr>
              <a:t>семейный праздник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8964488" cy="331236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Егазарьянц </a:t>
            </a:r>
            <a:r>
              <a:rPr lang="ru-RU" b="1" dirty="0" smtClean="0">
                <a:solidFill>
                  <a:srgbClr val="FF0000"/>
                </a:solidFill>
              </a:rPr>
              <a:t>Кирил</a:t>
            </a:r>
            <a:r>
              <a:rPr lang="ru-RU" dirty="0" smtClean="0">
                <a:solidFill>
                  <a:srgbClr val="FF0000"/>
                </a:solidFill>
              </a:rPr>
              <a:t>л                                               </a:t>
            </a:r>
            <a:r>
              <a:rPr lang="ru-RU" dirty="0" smtClean="0">
                <a:solidFill>
                  <a:srgbClr val="7030A0"/>
                </a:solidFill>
              </a:rPr>
              <a:t>4 </a:t>
            </a:r>
            <a:r>
              <a:rPr lang="ru-RU" dirty="0">
                <a:solidFill>
                  <a:srgbClr val="7030A0"/>
                </a:solidFill>
              </a:rPr>
              <a:t>«б» класс 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Учитель </a:t>
            </a:r>
            <a:r>
              <a:rPr lang="ru-RU" dirty="0">
                <a:solidFill>
                  <a:srgbClr val="7030A0"/>
                </a:solidFill>
              </a:rPr>
              <a:t>начальных классов Хлямина С.Ж</a:t>
            </a:r>
          </a:p>
          <a:p>
            <a:r>
              <a:rPr lang="ru-RU" dirty="0">
                <a:solidFill>
                  <a:srgbClr val="7030A0"/>
                </a:solidFill>
              </a:rPr>
              <a:t>МБОУ «Приволжская ООШ» Приволжский район Астраханская область</a:t>
            </a:r>
          </a:p>
          <a:p>
            <a:endParaRPr lang="ru-RU" dirty="0"/>
          </a:p>
        </p:txBody>
      </p:sp>
      <p:pic>
        <p:nvPicPr>
          <p:cNvPr id="5" name="Picture 2" descr="http://g2.delfi.ua/images/pix/380x250/33c5f556/file1043205_2c450b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44" y="0"/>
            <a:ext cx="3619500" cy="2381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429328"/>
      </p:ext>
    </p:extLst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happy-giraffe.ru/upload/userfiles/images/2012/01/27/ltn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66843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Из страны далекой ласточки летят,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Весело щебечут, людям говорят: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"Люди, пробудитесь! К вам весна идет,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А с весной - и Пасха радость вам несет.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Радость, что из гроба наш Спаситель встал!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Детям Он и взрослым избавленье дал!"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"Он воскрес из мертвых!- вся земля поет.-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И опять на землю скоро Он придёт".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Воспевайте, люди: "Наш Христос воскрес!"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Есть спасенье людям, и надежда есть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Пасхальное угощение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808001">
            <a:off x="782907" y="2638763"/>
            <a:ext cx="2714644" cy="2165939"/>
          </a:xfrm>
        </p:spPr>
      </p:pic>
      <p:pic>
        <p:nvPicPr>
          <p:cNvPr id="3074" name="Picture 2" descr="C:\Documents and Settings\Admin\Мои документы\Мои рисунки\iCAQ3OT5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07913">
            <a:off x="3993495" y="2372949"/>
            <a:ext cx="3190421" cy="2357454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Мои документы\Мои рисунки\iCAOMO8E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357694"/>
            <a:ext cx="2928958" cy="2125280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TmxfaCjvZDfyCpU3xjbS8nh7-FbXQa6DWzAT7FRrMENmR2kS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362305">
            <a:off x="6237418" y="1998760"/>
            <a:ext cx="2618508" cy="20183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err="1" smtClean="0">
                <a:solidFill>
                  <a:srgbClr val="FF0000"/>
                </a:solidFill>
              </a:rPr>
              <a:t>Па́сха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2700" dirty="0" smtClean="0">
                <a:solidFill>
                  <a:srgbClr val="FF0000"/>
                </a:solidFill>
              </a:rPr>
              <a:t>(</a:t>
            </a:r>
            <a:r>
              <a:rPr lang="ru-RU" sz="2700" dirty="0" smtClean="0">
                <a:solidFill>
                  <a:srgbClr val="FF0000"/>
                </a:solidFill>
                <a:hlinkClick r:id="rId2" action="ppaction://hlinkfile" tooltip="Греческий язык"/>
              </a:rPr>
              <a:t>греч.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el-GR" sz="2700" dirty="0" smtClean="0">
                <a:solidFill>
                  <a:srgbClr val="FF0000"/>
                </a:solidFill>
              </a:rPr>
              <a:t>πάσχα</a:t>
            </a:r>
            <a:r>
              <a:rPr lang="ru-RU" sz="4400" dirty="0" smtClean="0">
                <a:solidFill>
                  <a:srgbClr val="FF0000"/>
                </a:solidFill>
              </a:rPr>
              <a:t>, </a:t>
            </a:r>
            <a:r>
              <a:rPr lang="ru-RU" sz="2200" dirty="0" smtClean="0">
                <a:solidFill>
                  <a:srgbClr val="FF0000"/>
                </a:solidFill>
                <a:hlinkClick r:id="rId3" action="ppaction://hlinkfile" tooltip="Латинский язык"/>
              </a:rPr>
              <a:t>лат.</a:t>
            </a:r>
            <a:r>
              <a:rPr lang="ru-RU" sz="2200" dirty="0" smtClean="0">
                <a:solidFill>
                  <a:srgbClr val="FF0000"/>
                </a:solidFill>
              </a:rPr>
              <a:t> </a:t>
            </a:r>
            <a:r>
              <a:rPr lang="la-Latn" sz="2200" i="1" dirty="0" smtClean="0">
                <a:solidFill>
                  <a:srgbClr val="FF0000"/>
                </a:solidFill>
              </a:rPr>
              <a:t>Pascha</a:t>
            </a:r>
            <a:r>
              <a:rPr lang="ru-RU" sz="2200" dirty="0" smtClean="0">
                <a:solidFill>
                  <a:srgbClr val="FF0000"/>
                </a:solidFill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hlinkClick r:id="rId4" action="ppaction://hlinkfile" tooltip="Иврит"/>
              </a:rPr>
              <a:t>ивр</a:t>
            </a:r>
            <a:r>
              <a:rPr lang="ru-RU" sz="2200" dirty="0" smtClean="0">
                <a:solidFill>
                  <a:srgbClr val="FF0000"/>
                </a:solidFill>
                <a:hlinkClick r:id="rId4" action="ppaction://hlinkfile" tooltip="Иврит"/>
              </a:rPr>
              <a:t>.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he-IL" sz="2200" dirty="0" smtClean="0">
                <a:solidFill>
                  <a:srgbClr val="FF0000"/>
                </a:solidFill>
              </a:rPr>
              <a:t>פסח</a:t>
            </a:r>
            <a:r>
              <a:rPr lang="ru-RU" sz="2200" dirty="0" smtClean="0">
                <a:solidFill>
                  <a:srgbClr val="FF0000"/>
                </a:solidFill>
              </a:rPr>
              <a:t>‎ </a:t>
            </a:r>
            <a:r>
              <a:rPr lang="ru-RU" sz="2200" dirty="0" err="1" smtClean="0">
                <a:solidFill>
                  <a:srgbClr val="FF0000"/>
                </a:solidFill>
                <a:hlinkClick r:id="rId5" action="ppaction://hlinkfile" tooltip="Международный фонетический алфавит"/>
              </a:rPr>
              <a:t>[Pesaḥ</a:t>
            </a:r>
            <a:r>
              <a:rPr lang="ru-RU" sz="2200" dirty="0" smtClean="0">
                <a:solidFill>
                  <a:srgbClr val="FF0000"/>
                </a:solidFill>
                <a:hlinkClick r:id="rId5" action="ppaction://hlinkfile" tooltip="Международный фонетический алфавит"/>
              </a:rPr>
              <a:t>]</a:t>
            </a:r>
            <a:r>
              <a:rPr lang="ru-RU" sz="2200" dirty="0" smtClean="0">
                <a:solidFill>
                  <a:srgbClr val="FF0000"/>
                </a:solidFill>
              </a:rPr>
              <a:t> — «прохождение мимо»), также — </a:t>
            </a:r>
            <a:r>
              <a:rPr lang="ru-RU" sz="2200" dirty="0" err="1" smtClean="0">
                <a:solidFill>
                  <a:srgbClr val="FF0000"/>
                </a:solidFill>
              </a:rPr>
              <a:t>Воскресе́ние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Христо́во</a:t>
            </a:r>
            <a:r>
              <a:rPr lang="ru-RU" sz="2200" dirty="0" smtClean="0">
                <a:solidFill>
                  <a:srgbClr val="FF0000"/>
                </a:solidFill>
              </a:rPr>
              <a:t> (</a:t>
            </a:r>
            <a:r>
              <a:rPr lang="ru-RU" sz="2200" dirty="0" smtClean="0">
                <a:solidFill>
                  <a:srgbClr val="FF0000"/>
                </a:solidFill>
                <a:hlinkClick r:id="rId2" action="ppaction://hlinkfile" tooltip="Греческий язык"/>
              </a:rPr>
              <a:t>греч.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Ἡ Ανάστασις τοῦ Ἰησοῦ Χριστοῦ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древнейший </a:t>
            </a:r>
            <a:r>
              <a:rPr lang="ru-RU" dirty="0" smtClean="0">
                <a:hlinkClick r:id="rId6" action="ppaction://hlinkfile" tooltip="Христианство"/>
              </a:rPr>
              <a:t>христианский</a:t>
            </a:r>
            <a:r>
              <a:rPr lang="ru-RU" dirty="0" smtClean="0"/>
              <a:t> </a:t>
            </a:r>
            <a:r>
              <a:rPr lang="ru-RU" dirty="0" smtClean="0">
                <a:hlinkClick r:id="rId7" action="ppaction://hlinkfile" tooltip="Христианские праздники"/>
              </a:rPr>
              <a:t>праздник</a:t>
            </a:r>
            <a:r>
              <a:rPr lang="ru-RU" dirty="0" smtClean="0"/>
              <a:t>; главный праздник </a:t>
            </a:r>
            <a:r>
              <a:rPr lang="ru-RU" dirty="0" smtClean="0">
                <a:hlinkClick r:id="rId8" action="ppaction://hlinkfile" tooltip="Христианское богослужение"/>
              </a:rPr>
              <a:t>богослужебного</a:t>
            </a:r>
            <a:r>
              <a:rPr lang="ru-RU" dirty="0" smtClean="0"/>
              <a:t> года. Установлен в честь </a:t>
            </a:r>
            <a:r>
              <a:rPr lang="ru-RU" dirty="0" smtClean="0">
                <a:hlinkClick r:id="rId9" action="ppaction://hlinkfile" tooltip="Воскресение Иисуса Христа"/>
              </a:rPr>
              <a:t>воскресения</a:t>
            </a:r>
            <a:r>
              <a:rPr lang="ru-RU" dirty="0" smtClean="0"/>
              <a:t> </a:t>
            </a:r>
            <a:r>
              <a:rPr lang="ru-RU" dirty="0" smtClean="0">
                <a:hlinkClick r:id="rId10" action="ppaction://hlinkfile" tooltip="Иисус Христос"/>
              </a:rPr>
              <a:t>Иисуса Христа</a:t>
            </a:r>
            <a:r>
              <a:rPr lang="ru-RU" dirty="0" smtClean="0"/>
              <a:t>. В настоящее время его дата в каждый конкретный год исчисляется по </a:t>
            </a:r>
            <a:r>
              <a:rPr lang="ru-RU" dirty="0" smtClean="0">
                <a:hlinkClick r:id="rId11" action="ppaction://hlinkfile" tooltip="Лунно-солнечный календарь"/>
              </a:rPr>
              <a:t>лунно-солнечному календарю</a:t>
            </a:r>
            <a:r>
              <a:rPr lang="ru-RU" dirty="0" smtClean="0"/>
              <a:t>, что делает Пасху </a:t>
            </a:r>
            <a:r>
              <a:rPr lang="ru-RU" dirty="0" smtClean="0">
                <a:hlinkClick r:id="rId12" action="ppaction://hlinkfile" tooltip="Переходящие праздники"/>
              </a:rPr>
              <a:t>переходящим праздником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300px-Rublev_soshestvie_vo_ad.jpg"/>
          <p:cNvPicPr>
            <a:picLocks noGrp="1" noChangeAspect="1"/>
          </p:cNvPicPr>
          <p:nvPr>
            <p:ph sz="quarter" idx="4"/>
          </p:nvPr>
        </p:nvPicPr>
        <p:blipFill>
          <a:blip r:embed="rId13" cstate="print"/>
          <a:stretch>
            <a:fillRect/>
          </a:stretch>
        </p:blipFill>
        <p:spPr>
          <a:xfrm>
            <a:off x="5251753" y="2514600"/>
            <a:ext cx="2828318" cy="3846513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Пасхальные традиции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Практически все пасхальные традиции возникли в богослужении. Даже размах пасхальных народных гуляний связан с разговением после Великого поста — времени воздержания, когда все праздники, семейные в том числе, переносились на празднование Пасхи. Символами Пасхи становится всё, что выражает Обновление (Пасхальные ручьи), Свет (Пасхальный огонь), Жизнь (Пасхальные куличи, яйца и зайцы).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Пасхальное богослужение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В Пасху, как в важнейший праздник церковного года, совершается особо торжественное </a:t>
            </a:r>
            <a:r>
              <a:rPr lang="ru-RU" sz="2800" dirty="0" smtClean="0">
                <a:solidFill>
                  <a:srgbClr val="0070C0"/>
                </a:solidFill>
                <a:hlinkClick r:id="rId2" action="ppaction://hlinkfile" tooltip="Богослужение"/>
              </a:rPr>
              <a:t>богослужение</a:t>
            </a:r>
            <a:r>
              <a:rPr lang="ru-RU" sz="2800" dirty="0" smtClean="0">
                <a:solidFill>
                  <a:srgbClr val="0070C0"/>
                </a:solidFill>
              </a:rPr>
              <a:t>. Оно формировалось в первые века христианства как </a:t>
            </a:r>
            <a:r>
              <a:rPr lang="ru-RU" sz="2800" dirty="0" err="1" smtClean="0">
                <a:solidFill>
                  <a:srgbClr val="0070C0"/>
                </a:solidFill>
              </a:rPr>
              <a:t>крещальное</a:t>
            </a:r>
            <a:r>
              <a:rPr lang="ru-RU" sz="2800" dirty="0" smtClean="0">
                <a:solidFill>
                  <a:srgbClr val="0070C0"/>
                </a:solidFill>
              </a:rPr>
              <a:t>. Большинство </a:t>
            </a:r>
            <a:r>
              <a:rPr lang="ru-RU" sz="2800" dirty="0" smtClean="0">
                <a:solidFill>
                  <a:srgbClr val="0070C0"/>
                </a:solidFill>
                <a:hlinkClick r:id="rId3" action="ppaction://hlinkfile" tooltip="Оглашенные"/>
              </a:rPr>
              <a:t>оглашенных</a:t>
            </a:r>
            <a:r>
              <a:rPr lang="ru-RU" sz="2800" dirty="0" smtClean="0">
                <a:solidFill>
                  <a:srgbClr val="0070C0"/>
                </a:solidFill>
              </a:rPr>
              <a:t> после подготовительного поста принимали </a:t>
            </a:r>
            <a:r>
              <a:rPr lang="ru-RU" sz="2800" dirty="0" smtClean="0">
                <a:solidFill>
                  <a:srgbClr val="0070C0"/>
                </a:solidFill>
                <a:hlinkClick r:id="rId4" action="ppaction://hlinkfile" tooltip="Крещение"/>
              </a:rPr>
              <a:t>крещение</a:t>
            </a:r>
            <a:r>
              <a:rPr lang="ru-RU" sz="2800" dirty="0" smtClean="0">
                <a:solidFill>
                  <a:srgbClr val="0070C0"/>
                </a:solidFill>
              </a:rPr>
              <a:t> в этот особый день.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В </a:t>
            </a:r>
            <a:r>
              <a:rPr lang="ru-RU" sz="2800" dirty="0" smtClean="0">
                <a:solidFill>
                  <a:srgbClr val="0070C0"/>
                </a:solidFill>
                <a:hlinkClick r:id="rId5" action="ppaction://hlinkfile" tooltip="Христианская церковь"/>
              </a:rPr>
              <a:t>Церкви</a:t>
            </a:r>
            <a:r>
              <a:rPr lang="ru-RU" sz="2800" dirty="0" smtClean="0">
                <a:solidFill>
                  <a:srgbClr val="0070C0"/>
                </a:solidFill>
              </a:rPr>
              <a:t> с древних времён сложилась традиция совершения Пасхального богослужения ночью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Пасхальное приветствие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Начиная с пасхальной ночи и последующие сорок дней (до отдания Пасхи) принято христосоваться, то есть приветствовать друг друга словами: «Христос </a:t>
            </a:r>
            <a:r>
              <a:rPr lang="ru-RU" dirty="0" err="1" smtClean="0">
                <a:solidFill>
                  <a:srgbClr val="0070C0"/>
                </a:solidFill>
              </a:rPr>
              <a:t>воскресе</a:t>
            </a:r>
            <a:r>
              <a:rPr lang="ru-RU" dirty="0" smtClean="0">
                <a:solidFill>
                  <a:srgbClr val="0070C0"/>
                </a:solidFill>
              </a:rPr>
              <a:t>!» — «Воистину </a:t>
            </a:r>
            <a:r>
              <a:rPr lang="ru-RU" dirty="0" err="1" smtClean="0">
                <a:solidFill>
                  <a:srgbClr val="0070C0"/>
                </a:solidFill>
              </a:rPr>
              <a:t>воскресе</a:t>
            </a:r>
            <a:r>
              <a:rPr lang="ru-RU" dirty="0" smtClean="0">
                <a:solidFill>
                  <a:srgbClr val="0070C0"/>
                </a:solidFill>
              </a:rPr>
              <a:t>!», при этом троекратно целуясь. Этот обычай идёт с апостольских времён: </a:t>
            </a:r>
            <a:r>
              <a:rPr lang="ru-RU" i="1" dirty="0" smtClean="0">
                <a:solidFill>
                  <a:srgbClr val="0070C0"/>
                </a:solidFill>
              </a:rPr>
              <a:t>«Приветствуйте друг друга с целованием святым»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Народные обычаи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Вечером Пасхи прямо на церковном дворе начинаются народные гуляния. В России народные гуляния с хороводами, играми, качелями продолжались в разных местностях от одного дня до двух-трёх недель и назывались </a:t>
            </a:r>
            <a:r>
              <a:rPr lang="ru-RU" dirty="0" smtClean="0">
                <a:solidFill>
                  <a:srgbClr val="FF0000"/>
                </a:solidFill>
                <a:hlinkClick r:id="rId2" action="ppaction://hlinkfile" tooltip="Красная горка (праздник)"/>
              </a:rPr>
              <a:t>Красная горка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7" name="Содержимое 6" descr="200px-Eierhaerte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3438" y="2000240"/>
            <a:ext cx="3754406" cy="3000396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71480"/>
            <a:ext cx="578647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Христос Воскрес! Опять святая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Настала Пасха. И златая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Глава столицы засияла,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И на душе милее стало: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Сегодня ярче светит солнце,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Сильнее ветер бьет в оконце,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И крик несётся до небес: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Христос воистину Воскрес</a:t>
            </a:r>
            <a:r>
              <a:rPr lang="ru-RU" sz="3200" dirty="0" smtClean="0"/>
              <a:t>!</a:t>
            </a:r>
            <a:br>
              <a:rPr lang="ru-RU" sz="3200" dirty="0" smtClean="0"/>
            </a:br>
            <a:r>
              <a:rPr lang="ru-RU" sz="3200" dirty="0" smtClean="0"/>
              <a:t>		</a:t>
            </a:r>
            <a:r>
              <a:rPr lang="ru-RU" sz="3200" dirty="0" smtClean="0">
                <a:solidFill>
                  <a:srgbClr val="0070C0"/>
                </a:solidFill>
              </a:rPr>
              <a:t>Жанна </a:t>
            </a:r>
            <a:r>
              <a:rPr lang="ru-RU" sz="3200" dirty="0" err="1" smtClean="0">
                <a:solidFill>
                  <a:srgbClr val="0070C0"/>
                </a:solidFill>
              </a:rPr>
              <a:t>Косинова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maminovse.ru/uploads/2011/04/%D0%94%D0%B5%D1%82%D0%B8-%D0%B8-%D0%9F%D0%B0%D1%81%D1%85%D0%B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7" y="1000108"/>
            <a:ext cx="6082183" cy="39290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maminovse.ru/uploads/2011/04/korzinka_s_raznotsvetnimi_yaytsami_k_pashe_1600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016" cy="7315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218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Поток</vt:lpstr>
      <vt:lpstr>  Презентация:  Пасха- мой любимый семейный праздник</vt:lpstr>
      <vt:lpstr>Па́сха (греч. πάσχα, лат. Pascha, ивр. פסח‎ [Pesaḥ] — «прохождение мимо»), также — Воскресе́ние Христо́во (греч. Ἡ Ανάστασις τοῦ Ἰησοῦ Χριστοῦ</vt:lpstr>
      <vt:lpstr>Пасхальные традиции</vt:lpstr>
      <vt:lpstr>Пасхальное богослужение</vt:lpstr>
      <vt:lpstr>Пасхальное приветствие</vt:lpstr>
      <vt:lpstr>Народные обычаи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Пасхальное угощение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Пасха- мой любимый семейный праздник</dc:title>
  <dc:creator>Lenovo-PC</dc:creator>
  <cp:lastModifiedBy>Хлямина Сажида</cp:lastModifiedBy>
  <cp:revision>10</cp:revision>
  <dcterms:created xsi:type="dcterms:W3CDTF">2013-04-11T08:49:26Z</dcterms:created>
  <dcterms:modified xsi:type="dcterms:W3CDTF">2014-07-26T14:51:14Z</dcterms:modified>
</cp:coreProperties>
</file>