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sldIdLst>
    <p:sldId id="306" r:id="rId3"/>
    <p:sldId id="256" r:id="rId4"/>
    <p:sldId id="261" r:id="rId5"/>
    <p:sldId id="275" r:id="rId6"/>
    <p:sldId id="274" r:id="rId7"/>
    <p:sldId id="262" r:id="rId8"/>
    <p:sldId id="258" r:id="rId9"/>
    <p:sldId id="263" r:id="rId10"/>
    <p:sldId id="280" r:id="rId11"/>
    <p:sldId id="281" r:id="rId12"/>
    <p:sldId id="266" r:id="rId13"/>
    <p:sldId id="268" r:id="rId14"/>
    <p:sldId id="291" r:id="rId15"/>
    <p:sldId id="282" r:id="rId16"/>
    <p:sldId id="283" r:id="rId17"/>
    <p:sldId id="284" r:id="rId18"/>
    <p:sldId id="272" r:id="rId19"/>
    <p:sldId id="273" r:id="rId20"/>
    <p:sldId id="265" r:id="rId21"/>
    <p:sldId id="269" r:id="rId22"/>
    <p:sldId id="277" r:id="rId23"/>
    <p:sldId id="278" r:id="rId24"/>
    <p:sldId id="305" r:id="rId25"/>
    <p:sldId id="297" r:id="rId26"/>
    <p:sldId id="298" r:id="rId27"/>
    <p:sldId id="279" r:id="rId28"/>
    <p:sldId id="292" r:id="rId29"/>
    <p:sldId id="293" r:id="rId30"/>
    <p:sldId id="294" r:id="rId31"/>
    <p:sldId id="296" r:id="rId32"/>
    <p:sldId id="301" r:id="rId33"/>
    <p:sldId id="271" r:id="rId34"/>
    <p:sldId id="285" r:id="rId35"/>
    <p:sldId id="286" r:id="rId36"/>
    <p:sldId id="290" r:id="rId37"/>
    <p:sldId id="259" r:id="rId38"/>
    <p:sldId id="295" r:id="rId39"/>
    <p:sldId id="300" r:id="rId40"/>
    <p:sldId id="287" r:id="rId41"/>
    <p:sldId id="304" r:id="rId42"/>
    <p:sldId id="288" r:id="rId43"/>
    <p:sldId id="289" r:id="rId44"/>
    <p:sldId id="299" r:id="rId45"/>
    <p:sldId id="307" r:id="rId46"/>
    <p:sldId id="308" r:id="rId47"/>
    <p:sldId id="30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786182" y="2857496"/>
            <a:ext cx="4572032" cy="1885952"/>
          </a:xfrm>
        </p:spPr>
        <p:txBody>
          <a:bodyPr bIns="0">
            <a:normAutofit/>
          </a:bodyPr>
          <a:lstStyle>
            <a:lvl1pPr algn="r">
              <a:defRPr lang="en-US" sz="3200" cap="non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Segoe" pitchFamily="34" charset="0"/>
              </a:defRPr>
            </a:lvl1pPr>
            <a:extLst/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add</a:t>
            </a:r>
            <a:r>
              <a:rPr lang="ru-RU" dirty="0" smtClean="0"/>
              <a:t> </a:t>
            </a:r>
            <a:r>
              <a:rPr lang="ru-RU" dirty="0" err="1" smtClean="0"/>
              <a:t>photo</a:t>
            </a:r>
            <a:r>
              <a:rPr lang="ru-RU" dirty="0" smtClean="0"/>
              <a:t> </a:t>
            </a:r>
            <a:r>
              <a:rPr lang="ru-RU" dirty="0" err="1" smtClean="0"/>
              <a:t>album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endParaRPr lang="ru-RU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3786182" y="4929198"/>
            <a:ext cx="4643470" cy="107157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Segoe" pitchFamily="34" charset="0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add</a:t>
            </a:r>
            <a:r>
              <a:rPr lang="ru-RU" dirty="0" smtClean="0"/>
              <a:t> </a:t>
            </a:r>
            <a:r>
              <a:rPr lang="ru-RU" dirty="0" err="1" smtClean="0"/>
              <a:t>date</a:t>
            </a:r>
            <a:r>
              <a:rPr lang="ru-RU" dirty="0" smtClean="0"/>
              <a:t> </a:t>
            </a:r>
            <a:r>
              <a:rPr lang="ru-RU" dirty="0" err="1" smtClean="0"/>
              <a:t>and</a:t>
            </a:r>
            <a:r>
              <a:rPr lang="ru-RU" dirty="0" smtClean="0"/>
              <a:t> </a:t>
            </a:r>
            <a:r>
              <a:rPr lang="ru-RU" dirty="0" err="1" smtClean="0"/>
              <a:t>other</a:t>
            </a:r>
            <a:r>
              <a:rPr lang="ru-RU" dirty="0" smtClean="0"/>
              <a:t> </a:t>
            </a:r>
            <a:r>
              <a:rPr lang="ru-RU" dirty="0" err="1" smtClean="0"/>
              <a:t>details</a:t>
            </a:r>
            <a:endParaRPr lang="ru-RU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2130425"/>
            <a:ext cx="5600712" cy="1227137"/>
          </a:xfrm>
        </p:spPr>
        <p:txBody>
          <a:bodyPr>
            <a:normAutofit/>
          </a:bodyPr>
          <a:lstStyle>
            <a:lvl1pPr>
              <a:defRPr sz="360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6116" y="3571876"/>
            <a:ext cx="4629160" cy="9715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Scrip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0"/>
            <a:ext cx="2428860" cy="173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174" y="5076840"/>
            <a:ext cx="4857784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643174" y="889015"/>
            <a:ext cx="485778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Место для фотографии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2428860" cy="173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5984" y="5072074"/>
            <a:ext cx="4857784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285984" y="857232"/>
            <a:ext cx="485778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Место для фотографии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0"/>
            <a:ext cx="2428860" cy="173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714876" y="857232"/>
            <a:ext cx="414340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Место для фотографии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14876" y="5072063"/>
            <a:ext cx="4143374" cy="571515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1800" b="0" kern="1200" dirty="0" smtClean="0">
                <a:solidFill>
                  <a:schemeClr val="tx1"/>
                </a:solidFill>
                <a:latin typeface="Segoe Scrip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dirty="0" smtClean="0"/>
              <a:t>С</a:t>
            </a:r>
            <a:r>
              <a:rPr lang="en-US" dirty="0" smtClean="0"/>
              <a:t>lick to edit Master title style</a:t>
            </a:r>
            <a:endParaRPr lang="ru-RU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28625" y="857250"/>
            <a:ext cx="4071938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ru-RU" sz="3200" kern="1200" baseline="0" dirty="0" smtClean="0">
                <a:solidFill>
                  <a:schemeClr val="tx1"/>
                </a:solidFill>
                <a:latin typeface="Segoe" pitchFamily="34" charset="0"/>
                <a:ea typeface="+mn-ea"/>
                <a:cs typeface="+mn-cs"/>
              </a:defRPr>
            </a:lvl1pPr>
          </a:lstStyle>
          <a:p>
            <a:r>
              <a:rPr lang="ru-RU" dirty="0" smtClean="0"/>
              <a:t>Место для фотографии</a:t>
            </a:r>
          </a:p>
          <a:p>
            <a:endParaRPr lang="ru-RU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28625" y="5072074"/>
            <a:ext cx="4071937" cy="571489"/>
          </a:xfrm>
        </p:spPr>
        <p:txBody>
          <a:bodyPr vert="horz" lIns="91440" tIns="45720" rIns="91440" bIns="45720" rtlCol="0" anchor="b"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ru-RU" sz="1800" b="0" kern="1200" dirty="0" smtClean="0">
                <a:solidFill>
                  <a:schemeClr val="tx1"/>
                </a:solidFill>
                <a:latin typeface="Segoe Script" pitchFamily="34" charset="0"/>
                <a:ea typeface="+mj-ea"/>
                <a:cs typeface="+mj-cs"/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С</a:t>
            </a:r>
            <a:r>
              <a:rPr lang="en-US" dirty="0" smtClean="0"/>
              <a:t>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0"/>
            <a:ext cx="2428860" cy="173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143512"/>
            <a:ext cx="8572560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5720" y="928670"/>
            <a:ext cx="8643998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Место для фотографии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57686" y="2143116"/>
            <a:ext cx="2428875" cy="20716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500166" y="1214423"/>
            <a:ext cx="6300806" cy="4214842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effectLst/>
                <a:latin typeface="Segoe" pitchFamily="34" charset="0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ru-RU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lang="ru-RU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428728" y="5572140"/>
            <a:ext cx="642942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Segoe" pitchFamily="34" charset="0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add</a:t>
            </a:r>
            <a:r>
              <a:rPr lang="ru-RU" dirty="0" smtClean="0"/>
              <a:t> </a:t>
            </a:r>
            <a:r>
              <a:rPr lang="ru-RU" dirty="0" err="1" smtClean="0"/>
              <a:t>caption</a:t>
            </a:r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714348" y="785793"/>
            <a:ext cx="4345332" cy="535785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ru-RU" i="0" smtClean="0"/>
              <a:t>Вставка рисунка</a:t>
            </a:r>
            <a:endParaRPr lang="ru-RU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4" y="1785926"/>
            <a:ext cx="3243290" cy="428628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Segoe" pitchFamily="34" charset="0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add</a:t>
            </a:r>
            <a:r>
              <a:rPr lang="ru-RU" dirty="0" smtClean="0"/>
              <a:t> </a:t>
            </a:r>
            <a:r>
              <a:rPr lang="ru-RU" dirty="0" err="1" smtClean="0"/>
              <a:t>caption</a:t>
            </a:r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ru-RU" i="0" dirty="0" err="1" smtClean="0"/>
              <a:t>Click</a:t>
            </a:r>
            <a:r>
              <a:rPr lang="ru-RU" i="0" dirty="0" smtClean="0"/>
              <a:t> </a:t>
            </a:r>
            <a:r>
              <a:rPr lang="ru-RU" i="0" dirty="0" err="1" smtClean="0"/>
              <a:t>icon</a:t>
            </a:r>
            <a:r>
              <a:rPr lang="ru-RU" i="0" baseline="0" dirty="0" smtClean="0"/>
              <a:t> </a:t>
            </a:r>
            <a:r>
              <a:rPr lang="ru-RU" i="0" baseline="0" dirty="0" err="1" smtClean="0"/>
              <a:t>to</a:t>
            </a:r>
            <a:r>
              <a:rPr lang="ru-RU" i="0" baseline="0" dirty="0" smtClean="0"/>
              <a:t> </a:t>
            </a:r>
            <a:r>
              <a:rPr lang="ru-RU" i="0" baseline="0" dirty="0" err="1" smtClean="0"/>
              <a:t>add</a:t>
            </a:r>
            <a:r>
              <a:rPr lang="ru-RU" i="0" baseline="0" dirty="0" smtClean="0"/>
              <a:t> </a:t>
            </a:r>
            <a:r>
              <a:rPr lang="ru-RU" i="0" dirty="0" err="1" smtClean="0"/>
              <a:t>full</a:t>
            </a:r>
            <a:r>
              <a:rPr lang="ru-RU" i="0" dirty="0" smtClean="0"/>
              <a:t> </a:t>
            </a:r>
            <a:r>
              <a:rPr lang="ru-RU" i="0" dirty="0" err="1" smtClean="0"/>
              <a:t>page</a:t>
            </a:r>
            <a:r>
              <a:rPr lang="ru-RU" i="0" dirty="0" smtClean="0"/>
              <a:t> </a:t>
            </a:r>
            <a:r>
              <a:rPr lang="ru-RU" i="0" dirty="0" err="1" smtClean="0"/>
              <a:t>picture</a:t>
            </a:r>
            <a:endParaRPr lang="ru-RU" i="0" baseline="0" dirty="0" smtClean="0"/>
          </a:p>
          <a:p>
            <a:pPr marL="0" marR="0" indent="0" algn="ctr">
              <a:buFontTx/>
              <a:buNone/>
            </a:pPr>
            <a:endParaRPr lang="ru-RU" i="0" dirty="0" smtClean="0"/>
          </a:p>
          <a:p>
            <a:pPr algn="ctr">
              <a:buFontTx/>
              <a:buNone/>
            </a:pPr>
            <a:endParaRPr lang="ru-RU" i="0" dirty="0" smtClean="0"/>
          </a:p>
          <a:p>
            <a:pPr algn="ctr">
              <a:buFontTx/>
              <a:buNone/>
            </a:pPr>
            <a:endParaRPr lang="ru-RU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2214546" y="4572000"/>
            <a:ext cx="6215106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add</a:t>
            </a:r>
            <a:r>
              <a:rPr lang="ru-RU" dirty="0" smtClean="0"/>
              <a:t> </a:t>
            </a:r>
            <a:r>
              <a:rPr lang="ru-RU" dirty="0" err="1" smtClean="0"/>
              <a:t>section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endParaRPr lang="ru-RU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14546" y="5600700"/>
            <a:ext cx="6215106" cy="542944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add</a:t>
            </a:r>
            <a:r>
              <a:rPr lang="ru-RU" dirty="0" smtClean="0"/>
              <a:t> </a:t>
            </a:r>
            <a:r>
              <a:rPr lang="ru-RU" dirty="0" err="1" smtClean="0"/>
              <a:t>subtitle</a:t>
            </a:r>
            <a:endParaRPr lang="ru-RU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695682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ru-RU" sz="2000" smtClean="0"/>
              <a:t>Вставка рисунка</a:t>
            </a:r>
            <a:endParaRPr lang="ru-RU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38394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ru-RU" sz="2000" smtClean="0"/>
              <a:t>Вставка рисунка</a:t>
            </a:r>
            <a:endParaRPr lang="ru-RU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07221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ru-RU" sz="2000" smtClean="0"/>
              <a:t>Вставка рисунка</a:t>
            </a:r>
            <a:endParaRPr lang="ru-RU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1214422"/>
            <a:ext cx="3431353" cy="397031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ru-RU" sz="2400" i="0" smtClean="0"/>
              <a:t>Вставка рисунка</a:t>
            </a:r>
            <a:endParaRPr lang="ru-RU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1214422"/>
            <a:ext cx="3429000" cy="396717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ru-RU" sz="2400" i="0" smtClean="0"/>
              <a:t>Вставка рисунка</a:t>
            </a:r>
            <a:endParaRPr lang="ru-RU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738206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Segoe" pitchFamily="34" charset="0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add</a:t>
            </a:r>
            <a:r>
              <a:rPr lang="ru-RU" dirty="0" smtClean="0"/>
              <a:t> </a:t>
            </a:r>
            <a:r>
              <a:rPr lang="ru-RU" dirty="0" err="1" smtClean="0"/>
              <a:t>caption</a:t>
            </a:r>
            <a:endParaRPr lang="ru-RU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738206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Segoe" pitchFamily="34" charset="0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add</a:t>
            </a:r>
            <a:r>
              <a:rPr lang="ru-RU" dirty="0" smtClean="0"/>
              <a:t> </a:t>
            </a:r>
            <a:r>
              <a:rPr lang="ru-RU" dirty="0" err="1" smtClean="0"/>
              <a:t>caption</a:t>
            </a:r>
            <a:endParaRPr lang="ru-RU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ru-RU" noProof="1" smtClean="0"/>
              <a:t>Образец заголовка</a:t>
            </a:r>
            <a:endParaRPr lang="ru-RU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ru-RU" smtClean="0"/>
              <a:t>Click to add photo album title</a:t>
            </a:r>
            <a:endParaRPr lang="ru-RU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smtClean="0"/>
              <a:t>Click to add date and other details</a:t>
            </a:r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42910" y="1285860"/>
            <a:ext cx="7643866" cy="677858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noProof="1" smtClean="0"/>
              <a:t>Образец заголовка</a:t>
            </a:r>
            <a:endParaRPr lang="ru-RU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42910" y="2000240"/>
            <a:ext cx="7786742" cy="412592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none" baseline="0">
          <a:solidFill>
            <a:schemeClr val="accent2">
              <a:lumMod val="60000"/>
              <a:lumOff val="40000"/>
            </a:schemeClr>
          </a:solidFill>
          <a:effectLst/>
          <a:latin typeface="Segoe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Segoe" pitchFamily="34" charset="0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Segoe" pitchFamily="34" charset="0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Segoe" pitchFamily="34" charset="0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Segoe" pitchFamily="34" charset="0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Segoe" pitchFamily="34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3174" y="0"/>
            <a:ext cx="5972188" cy="1214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3174" y="1600200"/>
            <a:ext cx="6043626" cy="4114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Segoe Scrip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9.xml"/><Relationship Id="rId7" Type="http://schemas.openxmlformats.org/officeDocument/2006/relationships/slide" Target="slide1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736"/>
            <a:ext cx="7143800" cy="5000660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Муниципальное бюджетное общеобразовательное  учреждение</a:t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 «Средняя общеобразовательная казачья кадетская школа села Знаменка»</a:t>
            </a:r>
            <a:br>
              <a:rPr lang="ru-RU" sz="1800" dirty="0" smtClean="0">
                <a:latin typeface="+mj-lt"/>
              </a:rPr>
            </a:br>
            <a:r>
              <a:rPr lang="ru-RU" sz="1800" dirty="0" smtClean="0">
                <a:latin typeface="+mj-lt"/>
              </a:rPr>
              <a:t>Нерчинский район, Забайкальский край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dirty="0" smtClean="0">
                <a:latin typeface="+mj-lt"/>
              </a:rPr>
              <a:t>Презентация  на тему «</a:t>
            </a:r>
            <a:r>
              <a:rPr lang="ru-RU" dirty="0" err="1" smtClean="0">
                <a:latin typeface="+mj-lt"/>
              </a:rPr>
              <a:t>Здоровьесбережение</a:t>
            </a:r>
            <a:r>
              <a:rPr lang="ru-RU" dirty="0" smtClean="0">
                <a:latin typeface="+mj-lt"/>
              </a:rPr>
              <a:t>» 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Составила учитель начальных классов 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Хаустова Татьяна Александровна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2014 год</a:t>
            </a: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/>
            </a:r>
            <a:br>
              <a:rPr lang="ru-RU" sz="1400" dirty="0" smtClean="0">
                <a:latin typeface="+mj-lt"/>
              </a:rPr>
            </a:br>
            <a:endParaRPr lang="ru-RU" sz="1400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642918"/>
            <a:ext cx="79296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Норма видов учебной деятельности на уроке – 4-7 (опрос учащихся, письмо, чтение, слушание, рассказ, рассматривание наглядных пособий, ответы на вопросы, решение примеров и задач и </a:t>
            </a:r>
            <a:r>
              <a:rPr lang="ru-RU" sz="2800" dirty="0" err="1" smtClean="0"/>
              <a:t>др</a:t>
            </a:r>
            <a:r>
              <a:rPr lang="ru-RU" sz="2800" dirty="0" smtClean="0"/>
              <a:t>). </a:t>
            </a:r>
          </a:p>
          <a:p>
            <a:r>
              <a:rPr lang="ru-RU" sz="2800" dirty="0" smtClean="0"/>
              <a:t>Однообразность урока способствует утомлению школьников. </a:t>
            </a:r>
          </a:p>
          <a:p>
            <a:r>
              <a:rPr lang="ru-RU" sz="2800" dirty="0" smtClean="0"/>
              <a:t>Средняя положительность и частота чередования различных видов учебной деятельности – 7-10 минут.</a:t>
            </a:r>
            <a:endParaRPr lang="ru-RU" sz="2800" dirty="0"/>
          </a:p>
        </p:txBody>
      </p:sp>
      <p:sp>
        <p:nvSpPr>
          <p:cNvPr id="5" name="Овал 4">
            <a:hlinkClick r:id="rId2" action="ppaction://hlinksldjump"/>
          </p:cNvPr>
          <p:cNvSpPr/>
          <p:nvPr/>
        </p:nvSpPr>
        <p:spPr>
          <a:xfrm>
            <a:off x="928662" y="5072074"/>
            <a:ext cx="642942" cy="6429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8643966" cy="566738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>    Чередование позы</a:t>
            </a:r>
            <a:br>
              <a:rPr lang="ru-RU" sz="2800" dirty="0" smtClean="0"/>
            </a:b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450057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Администратор\Pictures\100_2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428736"/>
            <a:ext cx="5894081" cy="4420561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Pictures\работа\1 класс\100_1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357298"/>
            <a:ext cx="6370336" cy="4777752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Pictures\работа\1 класс\100_1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952483"/>
            <a:ext cx="4429138" cy="5905517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1071546"/>
            <a:ext cx="6464255" cy="517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5357826"/>
            <a:ext cx="4857784" cy="7096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Работа в группах 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3074" name="Picture 2" descr="G:\DCIM\100KM552\100_2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42852"/>
            <a:ext cx="6441774" cy="48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8194" name="Picture 2" descr="C:\Users\Администратор\Pictures\работа\1 класс\100_1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3053" y="365125"/>
            <a:ext cx="6943586" cy="5207015"/>
          </a:xfrm>
          <a:prstGeom prst="rect">
            <a:avLst/>
          </a:prstGeom>
          <a:noFill/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857224" y="5072074"/>
            <a:ext cx="714380" cy="6429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928662" y="5072074"/>
            <a:ext cx="642942" cy="6429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85728"/>
            <a:ext cx="8358246" cy="4214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Следует помнить, что на состояние здоровья оказывают большое влияние эмоциональные разрядки: шутка, улыбка, музыкальная минутка, небольшое стихотворение. 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928662" y="5072074"/>
            <a:ext cx="642942" cy="6429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85728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Наличие мотивации учебной деятельности. Внешняя мотивация: оценка, похвала, поддержка, соревновательный метод. Стимуляция внутренней мотивации: стремление больше узнать, радость от активности, интерес к изучаемому материалу.</a:t>
            </a: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57166"/>
            <a:ext cx="399780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642918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Должны </a:t>
            </a:r>
            <a:r>
              <a:rPr lang="ru-RU" sz="3200" dirty="0" smtClean="0"/>
              <a:t>присутствовать оздоровительные моменты физкультминутки, минутки релаксации, дыхательная гимнастика, гимнастика для глаз.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85728"/>
            <a:ext cx="5043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Физкультминутки на уроке</a:t>
            </a:r>
            <a:endParaRPr lang="ru-RU" sz="3200" dirty="0"/>
          </a:p>
        </p:txBody>
      </p:sp>
      <p:pic>
        <p:nvPicPr>
          <p:cNvPr id="2050" name="Picture 2" descr="G:\DCIM\100KM552\100_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071546"/>
            <a:ext cx="7013278" cy="5259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85728"/>
            <a:ext cx="5043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Физкультминутки на уроке</a:t>
            </a:r>
            <a:endParaRPr lang="ru-RU" sz="3200" dirty="0"/>
          </a:p>
        </p:txBody>
      </p:sp>
      <p:pic>
        <p:nvPicPr>
          <p:cNvPr id="5" name="Picture 3" descr="G:\DCIM\100KM552\100_2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00108"/>
            <a:ext cx="7156154" cy="5367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0KM552\100_2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7513344" cy="5635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6357982" cy="56673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Физкультурные минутки на уроке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0232" y="928670"/>
            <a:ext cx="5295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Формирование осанки </a:t>
            </a:r>
            <a:endParaRPr lang="ru-RU" sz="4000" dirty="0"/>
          </a:p>
        </p:txBody>
      </p:sp>
      <p:pic>
        <p:nvPicPr>
          <p:cNvPr id="1027" name="Picture 3" descr="F:\DCIM\100KM552\100_2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" y="365760"/>
            <a:ext cx="8168640" cy="6126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488" y="2130425"/>
            <a:ext cx="5600712" cy="1584327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latin typeface="+mn-lt"/>
              </a:rPr>
              <a:t>«Чтобы сделать ребёнка умным и рассудительным,</a:t>
            </a:r>
            <a:br>
              <a:rPr lang="ru-RU" sz="4900" dirty="0" smtClean="0">
                <a:latin typeface="+mn-lt"/>
              </a:rPr>
            </a:br>
            <a:r>
              <a:rPr lang="ru-RU" sz="4900" dirty="0" smtClean="0">
                <a:latin typeface="+mn-lt"/>
              </a:rPr>
              <a:t>сделайте его крепким и здоровым»</a:t>
            </a:r>
            <a:br>
              <a:rPr lang="ru-RU" sz="4900" dirty="0" smtClean="0">
                <a:latin typeface="+mn-lt"/>
              </a:rPr>
            </a:br>
            <a:r>
              <a:rPr lang="ru-RU" sz="4900" dirty="0" smtClean="0">
                <a:latin typeface="+mn-lt"/>
              </a:rPr>
              <a:t>Ж.-Ж. Руссо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2285984" y="4857760"/>
            <a:ext cx="1000132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0KM552\100_2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01521"/>
            <a:ext cx="7941972" cy="59564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14678" y="928670"/>
            <a:ext cx="56073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Пальчиковая гимнастика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214290"/>
            <a:ext cx="5314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Физкультурные минутки на уроке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1571612"/>
            <a:ext cx="4857784" cy="56673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Гимнастика для глаз</a:t>
            </a:r>
            <a:r>
              <a:rPr lang="ru-RU" sz="2400" dirty="0" smtClean="0"/>
              <a:t> 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6643734" cy="56673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+mj-lt"/>
              </a:rPr>
              <a:t>Гимнастика для улучшения слуха</a:t>
            </a:r>
            <a:endParaRPr lang="ru-RU" sz="32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8441"/>
            <a:ext cx="7163841" cy="537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2448"/>
            <a:ext cx="7811913" cy="585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70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714356"/>
            <a:ext cx="681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Массаж ушных раковин – активизация деятельности мозга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1643050"/>
            <a:ext cx="65247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3600" dirty="0" smtClean="0"/>
              <a:t>Вращение языком внутри рта – для повышения тонуса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000108"/>
            <a:ext cx="62151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В урок следует включать вопросы, связанные со здоровьем и здоровым образом жизни.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5076840"/>
            <a:ext cx="4857784" cy="113824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Все </a:t>
            </a:r>
            <a:r>
              <a:rPr lang="ru-RU" sz="3600" dirty="0" smtClean="0"/>
              <a:t>это снимает проблемы переутомления, отсутствия интереса к изучаемой теме, дети активны до конца урока, им нравится узнавать все больше нового.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2290" name="Picture 2" descr="C:\Users\Администратор\Pictures\100_2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156286" cy="61172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7224" y="357166"/>
            <a:ext cx="7023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 </a:t>
            </a:r>
            <a:r>
              <a:rPr lang="ru-RU" sz="3200" dirty="0" smtClean="0"/>
              <a:t>Проведение спортивных мероприятий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3314" name="Picture 2" descr="C:\Users\Администратор\Pictures\100_2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365760"/>
            <a:ext cx="8168640" cy="6126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4338" name="Picture 2" descr="C:\Users\Администратор\Pictures\100_2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928670"/>
            <a:ext cx="59293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4400" dirty="0" smtClean="0"/>
              <a:t>90% современных детей школьного возраста имеют те или иные отклонения в состоянии здоровья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5362" name="Picture 2" descr="C:\Users\Администратор\Pictures\работа\масленица 2013\100_1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365760"/>
            <a:ext cx="8168640" cy="6126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285860"/>
            <a:ext cx="7072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Прогулки и игры на свежем воздухе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314038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729" r="5729"/>
          <a:stretch>
            <a:fillRect/>
          </a:stretch>
        </p:blipFill>
        <p:spPr>
          <a:xfrm>
            <a:off x="714348" y="0"/>
            <a:ext cx="8180700" cy="69294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314038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729" r="5729"/>
          <a:stretch>
            <a:fillRect/>
          </a:stretch>
        </p:blipFill>
        <p:spPr>
          <a:xfrm>
            <a:off x="571472" y="0"/>
            <a:ext cx="7871311" cy="66674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 descr="E:\к сем\P927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7170" name="Picture 2" descr="E:\к сем\P927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дминистратор\Pictures\работа\2 класс\100_2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365760"/>
            <a:ext cx="8168640" cy="6126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9218" name="Picture 2" descr="C:\Users\Администратор\Pictures\работа\2 класс\100_2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365760"/>
            <a:ext cx="8168640" cy="6126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071546"/>
            <a:ext cx="69294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Большое внимание в системе </a:t>
            </a:r>
            <a:r>
              <a:rPr lang="ru-RU" sz="3600" dirty="0" err="1" smtClean="0"/>
              <a:t>здоровьесберегающей</a:t>
            </a:r>
            <a:r>
              <a:rPr lang="ru-RU" sz="3600" dirty="0" smtClean="0"/>
              <a:t> работы школы имеет </a:t>
            </a:r>
          </a:p>
          <a:p>
            <a:pPr algn="ctr"/>
            <a:r>
              <a:rPr lang="ru-RU" sz="3600" b="1" dirty="0" smtClean="0"/>
              <a:t>проектная деятельность учащихся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к сем\PB02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0298" y="357166"/>
            <a:ext cx="40511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«Нет сигарете!»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714356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 smtClean="0"/>
              <a:t>Из них у 50% функциональные нарушения, которые появляются при возникновении неблагоприятных факторов и по мере устранения этих факторов исчезают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 сем\PB02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75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к сем\P1010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71600"/>
            <a:ext cx="7315200" cy="5486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428604"/>
            <a:ext cx="5643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Лекарственные растения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 descr="E:\к сем\P1010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000108"/>
            <a:ext cx="72152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В летний период все желающие учащиеся начальной школы могут поправить здоровье и отдохнуть в школьном </a:t>
            </a:r>
            <a:r>
              <a:rPr lang="ru-RU" sz="3600" b="1" dirty="0" smtClean="0"/>
              <a:t>оздоровительном лагере 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4" name="Picture 3" descr="C:\Users\Администратор\Pictures\работа\лагерь 2013\100_2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928670"/>
            <a:ext cx="6048418" cy="4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4" name="Picture 2" descr="C:\Users\Администратор\Pictures\работа\лагерь 2013\100_2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071546"/>
            <a:ext cx="5346392" cy="4009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357430"/>
            <a:ext cx="5972188" cy="1214422"/>
          </a:xfrm>
        </p:spPr>
        <p:txBody>
          <a:bodyPr>
            <a:noAutofit/>
          </a:bodyPr>
          <a:lstStyle/>
          <a:p>
            <a:r>
              <a:rPr lang="ru-RU" sz="4400" dirty="0" smtClean="0"/>
              <a:t>«Здоровье - это еще не все, но все без здоровья - ничто», - гласит известный афоризм.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43174" y="5072074"/>
            <a:ext cx="1785950" cy="642941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14290"/>
            <a:ext cx="785818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400" dirty="0" smtClean="0"/>
              <a:t> 40% -  хронические заболевания, то есть те, которые наследуются, </a:t>
            </a:r>
          </a:p>
          <a:p>
            <a:pPr algn="ctr">
              <a:lnSpc>
                <a:spcPct val="90000"/>
              </a:lnSpc>
            </a:pPr>
            <a:r>
              <a:rPr lang="ru-RU" sz="4400" dirty="0" smtClean="0"/>
              <a:t>либо возникают в раннем детстве, </a:t>
            </a:r>
          </a:p>
          <a:p>
            <a:pPr algn="ctr">
              <a:lnSpc>
                <a:spcPct val="90000"/>
              </a:lnSpc>
            </a:pPr>
            <a:r>
              <a:rPr lang="ru-RU" sz="4400" dirty="0" smtClean="0"/>
              <a:t>либо из функциональных нарушений переходят в хронические заболевания.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428604"/>
            <a:ext cx="6215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Arial" charset="0"/>
              </a:rPr>
              <a:t>Цель </a:t>
            </a:r>
            <a:r>
              <a:rPr lang="ru-RU" sz="2400" dirty="0" err="1" smtClean="0">
                <a:solidFill>
                  <a:schemeClr val="tx2"/>
                </a:solidFill>
                <a:latin typeface="Arial" charset="0"/>
              </a:rPr>
              <a:t>здровьесберегающих</a:t>
            </a:r>
            <a:r>
              <a:rPr lang="ru-RU" sz="2400" dirty="0" smtClean="0">
                <a:solidFill>
                  <a:schemeClr val="tx2"/>
                </a:solidFill>
                <a:latin typeface="Arial" charset="0"/>
              </a:rPr>
              <a:t> образовательных технологий:</a:t>
            </a:r>
            <a:endParaRPr lang="ru-RU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357298"/>
            <a:ext cx="850112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charset="0"/>
              </a:rPr>
              <a:t>-Обеспечить школьнику возможность сохранения здоровья за период обучения в школе.</a:t>
            </a:r>
          </a:p>
          <a:p>
            <a:r>
              <a:rPr lang="ru-RU" sz="3200" dirty="0" smtClean="0">
                <a:latin typeface="Arial" charset="0"/>
              </a:rPr>
              <a:t>- Сформировать  у него необходимые знания, умения и навыки здорового образа жизни.</a:t>
            </a:r>
          </a:p>
          <a:p>
            <a:r>
              <a:rPr lang="ru-RU" sz="3200" dirty="0" smtClean="0">
                <a:latin typeface="Arial" charset="0"/>
              </a:rPr>
              <a:t>- Научить использовать полученные знания в повседневной жизни.</a:t>
            </a:r>
            <a:endParaRPr lang="ru-RU" sz="3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74638"/>
            <a:ext cx="4972056" cy="5583254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Что должен сделать учитель для сохранения здоровья детей?</a:t>
            </a:r>
            <a:br>
              <a:rPr lang="ru-RU" sz="4400" b="1" dirty="0" smtClean="0"/>
            </a:b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4" name="Picture 4" descr="p248_2010pervoklass-4-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Улыбающееся лицо 4">
            <a:hlinkClick r:id="rId3" action="ppaction://hlinksldjump"/>
          </p:cNvPr>
          <p:cNvSpPr/>
          <p:nvPr/>
        </p:nvSpPr>
        <p:spPr>
          <a:xfrm>
            <a:off x="2143108" y="3214686"/>
            <a:ext cx="571504" cy="4857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Улыбающееся лицо 5">
            <a:hlinkClick r:id="rId4" action="ppaction://hlinksldjump"/>
          </p:cNvPr>
          <p:cNvSpPr/>
          <p:nvPr/>
        </p:nvSpPr>
        <p:spPr>
          <a:xfrm>
            <a:off x="2714612" y="4357694"/>
            <a:ext cx="571504" cy="4857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Улыбающееся лицо 6">
            <a:hlinkClick r:id="rId5" action="ppaction://hlinksldjump"/>
          </p:cNvPr>
          <p:cNvSpPr/>
          <p:nvPr/>
        </p:nvSpPr>
        <p:spPr>
          <a:xfrm>
            <a:off x="2928926" y="2000240"/>
            <a:ext cx="571504" cy="4857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лыбающееся лицо 7">
            <a:hlinkClick r:id="rId6" action="ppaction://hlinksldjump"/>
          </p:cNvPr>
          <p:cNvSpPr/>
          <p:nvPr/>
        </p:nvSpPr>
        <p:spPr>
          <a:xfrm>
            <a:off x="5643570" y="2000240"/>
            <a:ext cx="571504" cy="4857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лыбающееся лицо 8">
            <a:hlinkClick r:id="rId7" action="ppaction://hlinksldjump"/>
          </p:cNvPr>
          <p:cNvSpPr/>
          <p:nvPr/>
        </p:nvSpPr>
        <p:spPr>
          <a:xfrm>
            <a:off x="6429388" y="3143248"/>
            <a:ext cx="571504" cy="4857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лыбающееся лицо 9">
            <a:hlinkClick r:id="rId8" action="ppaction://hlinksldjump"/>
          </p:cNvPr>
          <p:cNvSpPr/>
          <p:nvPr/>
        </p:nvSpPr>
        <p:spPr>
          <a:xfrm>
            <a:off x="5786446" y="4429132"/>
            <a:ext cx="571504" cy="4857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85728"/>
            <a:ext cx="8572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Обстановка и гигиенические условия в классе должны соответствовать норме (температура и свежесть воздуха, рациональность освещения класса и доски, наличие/отсутствие монотонных, неприятных звуковых раздражителей)</a:t>
            </a:r>
            <a:endParaRPr lang="ru-RU" sz="4000" dirty="0"/>
          </a:p>
        </p:txBody>
      </p:sp>
      <p:sp>
        <p:nvSpPr>
          <p:cNvPr id="6" name="Овал 5">
            <a:hlinkClick r:id="rId2" action="ppaction://hlinksldjump"/>
          </p:cNvPr>
          <p:cNvSpPr/>
          <p:nvPr/>
        </p:nvSpPr>
        <p:spPr>
          <a:xfrm>
            <a:off x="928662" y="5072074"/>
            <a:ext cx="642942" cy="6429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6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egoe Script" pitchFamily="34" charset="0"/>
            <a:ea typeface="+mj-ea"/>
            <a:cs typeface="+mj-c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742</TotalTime>
  <Words>388</Words>
  <Application>Microsoft Office PowerPoint</Application>
  <PresentationFormat>Экран (4:3)</PresentationFormat>
  <Paragraphs>46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Тема6</vt:lpstr>
      <vt:lpstr>Тема5</vt:lpstr>
      <vt:lpstr>            Муниципальное бюджетное общеобразовательное  учреждение  «Средняя общеобразовательная казачья кадетская школа села Знаменка» Нерчинский район, Забайкальский край    Презентация  на тему «Здоровьесбережение»    Составила учитель начальных классов  Хаустова Татьяна Александровна   2014 год         </vt:lpstr>
      <vt:lpstr>«Чтобы сделать ребёнка умным и рассудительным, сделайте его крепким и здоровым» Ж.-Ж. Руссо </vt:lpstr>
      <vt:lpstr>Слайд 3</vt:lpstr>
      <vt:lpstr>Слайд 4</vt:lpstr>
      <vt:lpstr>Слайд 5</vt:lpstr>
      <vt:lpstr>Слайд 6</vt:lpstr>
      <vt:lpstr>Что должен сделать учитель для сохранения здоровья детей? </vt:lpstr>
      <vt:lpstr>Слайд 8</vt:lpstr>
      <vt:lpstr>Слайд 9</vt:lpstr>
      <vt:lpstr>Слайд 10</vt:lpstr>
      <vt:lpstr>    Чередование позы </vt:lpstr>
      <vt:lpstr>   Работа в группах  </vt:lpstr>
      <vt:lpstr>Слайд 13</vt:lpstr>
      <vt:lpstr>Слайд 14</vt:lpstr>
      <vt:lpstr>Слайд 15</vt:lpstr>
      <vt:lpstr>Слайд 16</vt:lpstr>
      <vt:lpstr>Слайд 17</vt:lpstr>
      <vt:lpstr>Слайд 18</vt:lpstr>
      <vt:lpstr>Физкультурные минутки на уроке</vt:lpstr>
      <vt:lpstr>Слайд 20</vt:lpstr>
      <vt:lpstr>Гимнастика для глаз </vt:lpstr>
      <vt:lpstr>Гимнастика для улучшения слуха</vt:lpstr>
      <vt:lpstr>Слайд 23</vt:lpstr>
      <vt:lpstr>Слайд 24</vt:lpstr>
      <vt:lpstr>Слайд 25</vt:lpstr>
      <vt:lpstr>                            Все это снимает проблемы переутомления, отсутствия интереса к изучаемой теме, дети активны до конца урока, им нравится узнавать все больше нового. 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«Здоровье - это еще не все, но все без здоровья - ничто», - гласит известный афоризм.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«Чтобы сделать ребёнка умным и рассудительным, сделайте его крепким и здоровым» Ж.-Ж. Руссо </dc:title>
  <dc:creator>Администратор</dc:creator>
  <cp:lastModifiedBy>User</cp:lastModifiedBy>
  <cp:revision>77</cp:revision>
  <dcterms:created xsi:type="dcterms:W3CDTF">2014-04-01T09:29:28Z</dcterms:created>
  <dcterms:modified xsi:type="dcterms:W3CDTF">2014-07-27T14:58:06Z</dcterms:modified>
</cp:coreProperties>
</file>