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6" r:id="rId16"/>
    <p:sldId id="269" r:id="rId17"/>
    <p:sldId id="270" r:id="rId18"/>
    <p:sldId id="271" r:id="rId19"/>
    <p:sldId id="272" r:id="rId20"/>
    <p:sldId id="273" r:id="rId21"/>
    <p:sldId id="274" r:id="rId22"/>
    <p:sldId id="278" r:id="rId23"/>
    <p:sldId id="27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362" autoAdjust="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reads.com/author/show/3137322.Fyodor_Dostoyevsky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reads.com/author/show/1354250.Michael_Jackson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reads.com/author/show/16218.Christopher_Moore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orjati.ru/uploads/posts/2013-09/thumbs/1379673107_our_children_011.jpg" TargetMode="External"/><Relationship Id="rId3" Type="http://schemas.openxmlformats.org/officeDocument/2006/relationships/hyperlink" Target="http://img1.liveinternet.ru/images/attach/c/8/99/46/99046493_large_4.jpg" TargetMode="External"/><Relationship Id="rId7" Type="http://schemas.openxmlformats.org/officeDocument/2006/relationships/hyperlink" Target="http://www.liveinternet.ru/users/perooo/post331675765/" TargetMode="External"/><Relationship Id="rId2" Type="http://schemas.openxmlformats.org/officeDocument/2006/relationships/hyperlink" Target="http://img1.liveinternet.ru/images/attach/c/7/98/758/98758431_large_2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dreads.com/quotes/tag/children?page=12" TargetMode="External"/><Relationship Id="rId5" Type="http://schemas.openxmlformats.org/officeDocument/2006/relationships/hyperlink" Target="http://www.compassion.com/child-advocacy/find-your-voice/famous-quotes/" TargetMode="External"/><Relationship Id="rId4" Type="http://schemas.openxmlformats.org/officeDocument/2006/relationships/hyperlink" Target="http://lepser.ru/wp-content/uploads/2011/11/milye-deti-foto-big-27-580x464.jpg" TargetMode="External"/><Relationship Id="rId9" Type="http://schemas.openxmlformats.org/officeDocument/2006/relationships/hyperlink" Target="http://poziruy.ru/wp-content/uploads/2013/05/poziruy-ideya-dlya-detskoj-fotosessii-01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reads.com/author/show/9810.Albert_Einstein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reads.com/author/show/3137322.Fyodor_Dostoyevsky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reads.com/author/show/209936.Herbert_Hoover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4" r="20000"/>
          <a:stretch/>
        </p:blipFill>
        <p:spPr bwMode="auto">
          <a:xfrm>
            <a:off x="1" y="0"/>
            <a:ext cx="9144000" cy="684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" y="908720"/>
            <a:ext cx="448744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Welcome</a:t>
            </a:r>
          </a:p>
          <a:p>
            <a:r>
              <a:rPr lang="en-US" sz="4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to the Happy</a:t>
            </a:r>
          </a:p>
          <a:p>
            <a:r>
              <a:rPr lang="en-US" sz="4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Photo</a:t>
            </a:r>
          </a:p>
          <a:p>
            <a:r>
              <a:rPr lang="en-US" sz="4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Gallery!</a:t>
            </a:r>
            <a:endParaRPr lang="ru-RU" sz="4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" y="4437112"/>
            <a:ext cx="8883558" cy="2308324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7" algn="r"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Автор:</a:t>
            </a:r>
          </a:p>
          <a:p>
            <a:pPr lvl="7" algn="r"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О. М. Степанова, </a:t>
            </a:r>
          </a:p>
          <a:p>
            <a:pPr lvl="7" algn="r"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учитель английского языка МБОУ «</a:t>
            </a:r>
            <a:r>
              <a:rPr lang="ru-RU" sz="2400" b="1" spc="50" dirty="0" err="1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Чадукасинская</a:t>
            </a:r>
            <a:r>
              <a:rPr lang="ru-RU" sz="24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ООШ» Красноармейского района </a:t>
            </a:r>
          </a:p>
          <a:p>
            <a:pPr lvl="7" algn="r"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Чувашской Республики</a:t>
            </a:r>
          </a:p>
        </p:txBody>
      </p:sp>
    </p:spTree>
    <p:extLst>
      <p:ext uri="{BB962C8B-B14F-4D97-AF65-F5344CB8AC3E}">
        <p14:creationId xmlns:p14="http://schemas.microsoft.com/office/powerpoint/2010/main" val="3380854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0" r="844" b="707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219" y="1230"/>
            <a:ext cx="2961605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If </a:t>
            </a:r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you want children to keep their feet on the ground, put some responsibility on their shoulders</a:t>
            </a:r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.</a:t>
            </a:r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endParaRPr lang="en-US" sz="2800" b="1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2800" b="1" i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2400" b="1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Abigail </a:t>
            </a:r>
            <a:r>
              <a:rPr lang="en-US" sz="240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Van Buren</a:t>
            </a:r>
            <a:endParaRPr lang="ru-RU" sz="2400" i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424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" r="5530"/>
          <a:stretch/>
        </p:blipFill>
        <p:spPr bwMode="auto">
          <a:xfrm>
            <a:off x="0" y="0"/>
            <a:ext cx="9144000" cy="684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16632"/>
            <a:ext cx="2808312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 Black" panose="020B0A04020102020204" pitchFamily="34" charset="0"/>
              </a:rPr>
              <a:t>“Love children especially</a:t>
            </a:r>
            <a:r>
              <a:rPr lang="en-US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,</a:t>
            </a:r>
          </a:p>
          <a:p>
            <a:r>
              <a:rPr lang="en-US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for </a:t>
            </a:r>
            <a:r>
              <a:rPr lang="en-US" sz="2800" dirty="0">
                <a:solidFill>
                  <a:srgbClr val="FFFF00"/>
                </a:solidFill>
                <a:latin typeface="Arial Black" panose="020B0A04020102020204" pitchFamily="34" charset="0"/>
              </a:rPr>
              <a:t>they too are sinless like the angels; they live to soften and purify our hearts and, </a:t>
            </a:r>
            <a:endParaRPr lang="en-US" sz="28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r>
              <a:rPr lang="en-US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as </a:t>
            </a:r>
            <a:r>
              <a:rPr lang="en-US" sz="2800" dirty="0">
                <a:solidFill>
                  <a:srgbClr val="FFFF00"/>
                </a:solidFill>
                <a:latin typeface="Arial Black" panose="020B0A04020102020204" pitchFamily="34" charset="0"/>
              </a:rPr>
              <a:t>it were</a:t>
            </a:r>
            <a:r>
              <a:rPr lang="en-US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,</a:t>
            </a:r>
          </a:p>
          <a:p>
            <a:r>
              <a:rPr lang="en-US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to </a:t>
            </a:r>
            <a:r>
              <a:rPr lang="en-US" sz="2800" dirty="0">
                <a:solidFill>
                  <a:srgbClr val="FFFF00"/>
                </a:solidFill>
                <a:latin typeface="Arial Black" panose="020B0A04020102020204" pitchFamily="34" charset="0"/>
              </a:rPr>
              <a:t>guide us.” </a:t>
            </a:r>
            <a:br>
              <a:rPr lang="en-US" sz="28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n-US" sz="2400" i="1" dirty="0" smtClean="0">
                <a:solidFill>
                  <a:srgbClr val="FFFF00"/>
                </a:solidFill>
                <a:latin typeface="Arial Black" panose="020B0A04020102020204" pitchFamily="34" charset="0"/>
                <a:hlinkClick r:id="rId3"/>
              </a:rPr>
              <a:t>Fyodor </a:t>
            </a:r>
            <a:r>
              <a:rPr lang="en-US" sz="2400" i="1" dirty="0">
                <a:solidFill>
                  <a:srgbClr val="FFFF00"/>
                </a:solidFill>
                <a:latin typeface="Arial Black" panose="020B0A04020102020204" pitchFamily="34" charset="0"/>
                <a:hlinkClick r:id="rId3"/>
              </a:rPr>
              <a:t>Dostoyevsky</a:t>
            </a:r>
            <a:endParaRPr lang="ru-RU" sz="2800" i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24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 r="2935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76056" y="166265"/>
            <a:ext cx="38519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Give </a:t>
            </a:r>
            <a:r>
              <a:rPr lang="en-US" sz="3200" dirty="0">
                <a:solidFill>
                  <a:srgbClr val="FFFF00"/>
                </a:solidFill>
                <a:latin typeface="Arial Black" panose="020B0A04020102020204" pitchFamily="34" charset="0"/>
              </a:rPr>
              <a:t>a child love, laughter and peace, not AIDS</a:t>
            </a:r>
            <a:r>
              <a:rPr lang="en-US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.</a:t>
            </a:r>
            <a:r>
              <a:rPr lang="en-US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endParaRPr lang="en-US" sz="3200" b="1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r"/>
            <a:r>
              <a:rPr lang="en-US" sz="2800" b="1" i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Nelson </a:t>
            </a:r>
            <a:r>
              <a:rPr lang="en-US" sz="2800" b="1" i="1" dirty="0">
                <a:solidFill>
                  <a:srgbClr val="FFFF00"/>
                </a:solidFill>
                <a:latin typeface="Arial Black" panose="020B0A04020102020204" pitchFamily="34" charset="0"/>
              </a:rPr>
              <a:t>Mandela</a:t>
            </a:r>
            <a:endParaRPr lang="ru-RU" sz="2800" i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77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3" r="433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88224" y="116632"/>
            <a:ext cx="241176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 smtClean="0">
                <a:solidFill>
                  <a:srgbClr val="FF66FF"/>
                </a:solidFill>
                <a:latin typeface="Arial Black" panose="020B0A04020102020204" pitchFamily="34" charset="0"/>
              </a:rPr>
              <a:t>Children </a:t>
            </a:r>
            <a:r>
              <a:rPr lang="en-US" sz="3200" dirty="0">
                <a:solidFill>
                  <a:srgbClr val="FF66FF"/>
                </a:solidFill>
                <a:latin typeface="Arial Black" panose="020B0A04020102020204" pitchFamily="34" charset="0"/>
              </a:rPr>
              <a:t>show me in their playful smiles the divine </a:t>
            </a:r>
            <a:endParaRPr lang="en-US" sz="3200" dirty="0" smtClean="0">
              <a:solidFill>
                <a:srgbClr val="FF66FF"/>
              </a:solidFill>
              <a:latin typeface="Arial Black" panose="020B0A04020102020204" pitchFamily="34" charset="0"/>
            </a:endParaRPr>
          </a:p>
          <a:p>
            <a:pPr algn="r"/>
            <a:r>
              <a:rPr lang="en-US" sz="3200" dirty="0" smtClean="0">
                <a:solidFill>
                  <a:srgbClr val="FF66FF"/>
                </a:solidFill>
                <a:latin typeface="Arial Black" panose="020B0A04020102020204" pitchFamily="34" charset="0"/>
              </a:rPr>
              <a:t>in </a:t>
            </a:r>
            <a:r>
              <a:rPr lang="en-US" sz="3200" dirty="0">
                <a:solidFill>
                  <a:srgbClr val="FF66FF"/>
                </a:solidFill>
                <a:latin typeface="Arial Black" panose="020B0A04020102020204" pitchFamily="34" charset="0"/>
              </a:rPr>
              <a:t>everyone</a:t>
            </a:r>
            <a:r>
              <a:rPr lang="en-US" sz="3200" dirty="0" smtClean="0">
                <a:solidFill>
                  <a:srgbClr val="FF66FF"/>
                </a:solidFill>
                <a:latin typeface="Arial Black" panose="020B0A04020102020204" pitchFamily="34" charset="0"/>
              </a:rPr>
              <a:t>.</a:t>
            </a:r>
          </a:p>
          <a:p>
            <a:pPr algn="r"/>
            <a:endParaRPr lang="ru-RU" sz="3200" dirty="0" smtClean="0">
              <a:solidFill>
                <a:srgbClr val="FF66FF"/>
              </a:solidFill>
              <a:latin typeface="Arial Black" panose="020B0A04020102020204" pitchFamily="34" charset="0"/>
            </a:endParaRPr>
          </a:p>
          <a:p>
            <a:pPr algn="r"/>
            <a:r>
              <a:rPr lang="en-US" sz="3200" dirty="0">
                <a:solidFill>
                  <a:srgbClr val="FF66FF"/>
                </a:solidFill>
                <a:latin typeface="Arial Black" panose="020B0A04020102020204" pitchFamily="34" charset="0"/>
              </a:rPr>
              <a:t> </a:t>
            </a:r>
            <a:r>
              <a:rPr lang="en-US" sz="2800" i="1" u="sng" dirty="0">
                <a:solidFill>
                  <a:srgbClr val="FFFF00"/>
                </a:solidFill>
                <a:latin typeface="Arial Black" panose="020B0A04020102020204" pitchFamily="34" charset="0"/>
                <a:hlinkClick r:id="rId3"/>
              </a:rPr>
              <a:t>Michael Jackson</a:t>
            </a:r>
            <a:endParaRPr lang="ru-RU" sz="3200" i="1" u="sng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805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9" r="2101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260648"/>
            <a:ext cx="79928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Children </a:t>
            </a:r>
            <a:r>
              <a:rPr lang="en-US" sz="3600" dirty="0">
                <a:solidFill>
                  <a:srgbClr val="FFFF00"/>
                </a:solidFill>
                <a:latin typeface="Arial Black" panose="020B0A04020102020204" pitchFamily="34" charset="0"/>
              </a:rPr>
              <a:t>have more need of models than of critics</a:t>
            </a:r>
            <a:r>
              <a:rPr lang="en-US" sz="36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endParaRPr lang="en-US" sz="3600" b="1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r"/>
            <a:r>
              <a:rPr lang="en-US" sz="3200" b="1" i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Carolyn </a:t>
            </a:r>
            <a:r>
              <a:rPr lang="en-US" sz="3200" b="1" i="1" dirty="0">
                <a:solidFill>
                  <a:srgbClr val="FFFF00"/>
                </a:solidFill>
                <a:latin typeface="Arial Black" panose="020B0A04020102020204" pitchFamily="34" charset="0"/>
              </a:rPr>
              <a:t>Coats</a:t>
            </a:r>
            <a:endParaRPr lang="ru-RU" sz="3200" i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439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5" t="2357" b="3347"/>
          <a:stretch/>
        </p:blipFill>
        <p:spPr bwMode="auto">
          <a:xfrm>
            <a:off x="-1" y="0"/>
            <a:ext cx="91445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88640"/>
            <a:ext cx="482453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Hugs </a:t>
            </a:r>
            <a:r>
              <a:rPr lang="en-US" sz="3600" dirty="0">
                <a:solidFill>
                  <a:srgbClr val="FFFF00"/>
                </a:solidFill>
                <a:latin typeface="Arial Black" panose="020B0A04020102020204" pitchFamily="34" charset="0"/>
              </a:rPr>
              <a:t>can do great amounts of good... </a:t>
            </a:r>
            <a:br>
              <a:rPr lang="en-US" sz="36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n-US" sz="3600" dirty="0">
                <a:solidFill>
                  <a:srgbClr val="FFFF00"/>
                </a:solidFill>
                <a:latin typeface="Arial Black" panose="020B0A04020102020204" pitchFamily="34" charset="0"/>
              </a:rPr>
              <a:t>especially for children</a:t>
            </a:r>
            <a:r>
              <a:rPr lang="en-US" sz="36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.</a:t>
            </a:r>
          </a:p>
          <a:p>
            <a:endParaRPr lang="en-US" sz="36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r>
              <a:rPr lang="en-US" sz="3200" b="1" i="1" dirty="0">
                <a:solidFill>
                  <a:srgbClr val="FFFF00"/>
                </a:solidFill>
                <a:latin typeface="Arial Black" panose="020B0A04020102020204" pitchFamily="34" charset="0"/>
              </a:rPr>
              <a:t>Princess Diana</a:t>
            </a:r>
            <a:endParaRPr lang="en-US" sz="3200" b="0" i="1" dirty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471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940152" y="116632"/>
            <a:ext cx="305983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dirty="0">
                <a:solidFill>
                  <a:srgbClr val="FFFF00"/>
                </a:solidFill>
                <a:latin typeface="Arial Black" panose="020B0A04020102020204" pitchFamily="34" charset="0"/>
              </a:rPr>
              <a:t>Every child walks into existence through the golden gate of </a:t>
            </a:r>
            <a:r>
              <a:rPr lang="en-US" sz="36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love.</a:t>
            </a:r>
          </a:p>
          <a:p>
            <a:pPr algn="r"/>
            <a:endParaRPr lang="en-US" sz="3600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r"/>
            <a:r>
              <a:rPr lang="en-US" sz="3200" i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Beecher</a:t>
            </a:r>
            <a:endParaRPr lang="ru-RU" sz="3200" i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988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06"/>
            <a:ext cx="9131592" cy="684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188640"/>
            <a:ext cx="43862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If </a:t>
            </a:r>
            <a:r>
              <a:rPr lang="en-US" sz="2800" dirty="0">
                <a:solidFill>
                  <a:srgbClr val="0000FF"/>
                </a:solidFill>
                <a:latin typeface="Arial Black" panose="020B0A04020102020204" pitchFamily="34" charset="0"/>
              </a:rPr>
              <a:t>we are to teach real peace in this world, and if we are to carry on a real war against war, we shall have to begin with the children</a:t>
            </a:r>
            <a:r>
              <a:rPr lang="en-US" sz="28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.</a:t>
            </a:r>
          </a:p>
          <a:p>
            <a:endParaRPr lang="en-US" sz="2800" b="1" dirty="0">
              <a:solidFill>
                <a:srgbClr val="0000FF"/>
              </a:solidFill>
              <a:latin typeface="Arial Black" panose="020B0A04020102020204" pitchFamily="34" charset="0"/>
            </a:endParaRPr>
          </a:p>
          <a:p>
            <a:r>
              <a:rPr lang="en-US" sz="2400" b="1" i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Mohandas </a:t>
            </a:r>
            <a:r>
              <a:rPr lang="en-US" sz="2400" b="1" i="1" dirty="0">
                <a:solidFill>
                  <a:srgbClr val="0000FF"/>
                </a:solidFill>
                <a:latin typeface="Arial Black" panose="020B0A04020102020204" pitchFamily="34" charset="0"/>
              </a:rPr>
              <a:t>Gandhi</a:t>
            </a:r>
            <a:endParaRPr lang="en-US" sz="2400" b="0" i="1" dirty="0">
              <a:solidFill>
                <a:srgbClr val="0000FF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039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1" r="5209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92080" y="188640"/>
            <a:ext cx="36358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Children </a:t>
            </a:r>
            <a:r>
              <a:rPr lang="en-US" sz="3600" dirty="0">
                <a:solidFill>
                  <a:srgbClr val="FFFF00"/>
                </a:solidFill>
                <a:latin typeface="Arial Black" panose="020B0A04020102020204" pitchFamily="34" charset="0"/>
              </a:rPr>
              <a:t>see magic because they look for it</a:t>
            </a:r>
            <a:r>
              <a:rPr lang="en-US" sz="36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.</a:t>
            </a:r>
          </a:p>
          <a:p>
            <a:pPr algn="r"/>
            <a:r>
              <a:rPr lang="en-US" sz="3600" dirty="0">
                <a:solidFill>
                  <a:srgbClr val="FFFF00"/>
                </a:solidFill>
                <a:latin typeface="Arial Black" panose="020B0A04020102020204" pitchFamily="34" charset="0"/>
              </a:rPr>
              <a:t> </a:t>
            </a:r>
            <a:br>
              <a:rPr lang="en-US" sz="36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n-US" sz="3200" i="1" dirty="0" smtClean="0">
                <a:solidFill>
                  <a:srgbClr val="FFFF00"/>
                </a:solidFill>
                <a:latin typeface="Arial Black" panose="020B0A04020102020204" pitchFamily="34" charset="0"/>
                <a:hlinkClick r:id="rId3"/>
              </a:rPr>
              <a:t>Christopher Moore</a:t>
            </a:r>
            <a:endParaRPr lang="ru-RU" sz="3200" i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732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70"/>
          <a:stretch/>
        </p:blipFill>
        <p:spPr bwMode="auto">
          <a:xfrm>
            <a:off x="-29909" y="0"/>
            <a:ext cx="91739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16632"/>
            <a:ext cx="3096344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Every </a:t>
            </a:r>
            <a:r>
              <a:rPr lang="en-US" sz="3200" dirty="0">
                <a:solidFill>
                  <a:srgbClr val="FFFF00"/>
                </a:solidFill>
                <a:latin typeface="Arial Black" panose="020B0A04020102020204" pitchFamily="34" charset="0"/>
              </a:rPr>
              <a:t>child is an artist. The problem is how to remain an artist once we grow up</a:t>
            </a:r>
            <a:r>
              <a:rPr lang="en-US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.</a:t>
            </a:r>
          </a:p>
          <a:p>
            <a:endParaRPr lang="en-US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r>
              <a:rPr lang="en-US" sz="2800" b="1" i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Pablo </a:t>
            </a:r>
            <a:r>
              <a:rPr lang="en-US" sz="2800" b="1" i="1" dirty="0">
                <a:solidFill>
                  <a:srgbClr val="FFFF00"/>
                </a:solidFill>
                <a:latin typeface="Arial Black" panose="020B0A04020102020204" pitchFamily="34" charset="0"/>
              </a:rPr>
              <a:t>Picasso</a:t>
            </a:r>
            <a:endParaRPr lang="ru-RU" sz="2800" i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744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7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476672"/>
            <a:ext cx="25202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Children </a:t>
            </a:r>
            <a:r>
              <a:rPr lang="en-US" sz="3600" dirty="0">
                <a:solidFill>
                  <a:srgbClr val="FFFF00"/>
                </a:solidFill>
                <a:latin typeface="Arial Black" panose="020B0A04020102020204" pitchFamily="34" charset="0"/>
              </a:rPr>
              <a:t>are the keys of paradise</a:t>
            </a:r>
            <a:r>
              <a:rPr lang="en-US" sz="36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endParaRPr lang="en-US" sz="3600" b="1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r>
              <a:rPr lang="en-US" sz="3600" b="1" i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Eric </a:t>
            </a:r>
            <a:r>
              <a:rPr lang="en-US" sz="3600" b="1" i="1" dirty="0">
                <a:solidFill>
                  <a:srgbClr val="FFFF00"/>
                </a:solidFill>
                <a:latin typeface="Arial Black" panose="020B0A04020102020204" pitchFamily="34" charset="0"/>
              </a:rPr>
              <a:t>Hoffer</a:t>
            </a:r>
            <a:r>
              <a:rPr lang="en-US" sz="3600" dirty="0">
                <a:solidFill>
                  <a:srgbClr val="FFFF00"/>
                </a:solidFill>
                <a:latin typeface="Arial Black" panose="020B0A04020102020204" pitchFamily="34" charset="0"/>
              </a:rPr>
              <a:t> </a:t>
            </a:r>
            <a:endParaRPr lang="en-US" sz="3600" b="0" i="0" dirty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71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9"/>
          <a:stretch/>
        </p:blipFill>
        <p:spPr bwMode="auto">
          <a:xfrm>
            <a:off x="0" y="0"/>
            <a:ext cx="914679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72633"/>
            <a:ext cx="34563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66FF"/>
                </a:solidFill>
                <a:latin typeface="Arial Black" panose="020B0A04020102020204" pitchFamily="34" charset="0"/>
              </a:rPr>
              <a:t>The child is both a hope and a promise for mankind</a:t>
            </a:r>
            <a:r>
              <a:rPr lang="en-US" sz="3600" dirty="0" smtClean="0">
                <a:solidFill>
                  <a:srgbClr val="FF66FF"/>
                </a:solidFill>
                <a:latin typeface="Arial Black" panose="020B0A04020102020204" pitchFamily="34" charset="0"/>
              </a:rPr>
              <a:t>.</a:t>
            </a:r>
          </a:p>
          <a:p>
            <a:endParaRPr lang="ru-RU" sz="3600" dirty="0" smtClean="0">
              <a:solidFill>
                <a:srgbClr val="FF66FF"/>
              </a:solidFill>
              <a:latin typeface="Arial Black" panose="020B0A04020102020204" pitchFamily="34" charset="0"/>
            </a:endParaRPr>
          </a:p>
          <a:p>
            <a:r>
              <a:rPr lang="en-US" sz="3200" b="1" i="1" dirty="0">
                <a:solidFill>
                  <a:srgbClr val="FF66FF"/>
                </a:solidFill>
                <a:latin typeface="Arial Black" panose="020B0A04020102020204" pitchFamily="34" charset="0"/>
              </a:rPr>
              <a:t>Maria Montessori</a:t>
            </a:r>
            <a:endParaRPr lang="ru-RU" sz="3200" i="1" dirty="0">
              <a:solidFill>
                <a:srgbClr val="FF66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681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88640"/>
            <a:ext cx="266429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There </a:t>
            </a:r>
            <a:r>
              <a:rPr lang="en-US" sz="3200" dirty="0">
                <a:solidFill>
                  <a:srgbClr val="FFFF00"/>
                </a:solidFill>
                <a:latin typeface="Arial Black" panose="020B0A04020102020204" pitchFamily="34" charset="0"/>
              </a:rPr>
              <a:t>are two lasting bequests we can give our children: One is roots. </a:t>
            </a:r>
            <a:endParaRPr lang="en-US" sz="32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r>
              <a:rPr lang="en-US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The </a:t>
            </a:r>
            <a:r>
              <a:rPr lang="en-US" sz="3200" dirty="0">
                <a:solidFill>
                  <a:srgbClr val="FFFF00"/>
                </a:solidFill>
                <a:latin typeface="Arial Black" panose="020B0A04020102020204" pitchFamily="34" charset="0"/>
              </a:rPr>
              <a:t>other is wings</a:t>
            </a:r>
            <a:r>
              <a:rPr lang="en-US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.</a:t>
            </a:r>
            <a:r>
              <a:rPr lang="en-US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endParaRPr lang="en-US" sz="3200" b="1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endParaRPr lang="en-US" sz="3200" b="1" dirty="0">
              <a:solidFill>
                <a:srgbClr val="FF66FF"/>
              </a:solidFill>
              <a:latin typeface="Arial Black" panose="020B0A04020102020204" pitchFamily="34" charset="0"/>
            </a:endParaRPr>
          </a:p>
          <a:p>
            <a:r>
              <a:rPr lang="en-US" sz="2800" b="1" i="1" dirty="0" err="1" smtClean="0">
                <a:solidFill>
                  <a:srgbClr val="FF66FF"/>
                </a:solidFill>
                <a:latin typeface="Arial Black" panose="020B0A04020102020204" pitchFamily="34" charset="0"/>
              </a:rPr>
              <a:t>Hodding</a:t>
            </a:r>
            <a:r>
              <a:rPr lang="en-US" sz="2800" b="1" i="1" dirty="0" smtClean="0">
                <a:solidFill>
                  <a:srgbClr val="FF66FF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i="1" dirty="0">
                <a:solidFill>
                  <a:srgbClr val="FF66FF"/>
                </a:solidFill>
                <a:latin typeface="Arial Black" panose="020B0A04020102020204" pitchFamily="34" charset="0"/>
              </a:rPr>
              <a:t>Carter, Jr.</a:t>
            </a:r>
            <a:endParaRPr lang="ru-RU" sz="2800" i="1" dirty="0">
              <a:solidFill>
                <a:srgbClr val="FF66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463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0" r="10653" b="9832"/>
          <a:stretch/>
        </p:blipFill>
        <p:spPr bwMode="auto">
          <a:xfrm>
            <a:off x="0" y="3161"/>
            <a:ext cx="9144000" cy="685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8020"/>
            <a:ext cx="428396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Thank you </a:t>
            </a:r>
          </a:p>
          <a:p>
            <a:r>
              <a:rPr lang="en-US" sz="4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for visiting the photo Gallery!</a:t>
            </a:r>
          </a:p>
          <a:p>
            <a:r>
              <a:rPr lang="en-US" sz="4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You are always welcome!</a:t>
            </a:r>
            <a:endParaRPr lang="ru-RU" sz="4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277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3909" y="1124744"/>
            <a:ext cx="856895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hlinkClick r:id="rId2"/>
            </a:endParaRPr>
          </a:p>
          <a:p>
            <a:endParaRPr lang="ru-RU" dirty="0">
              <a:hlinkClick r:id="rId2"/>
            </a:endParaRPr>
          </a:p>
          <a:p>
            <a:r>
              <a:rPr lang="en-US" dirty="0">
                <a:hlinkClick r:id="rId2"/>
              </a:rPr>
              <a:t>http://rasfokus.ru/images/photos/medium/1bca50a512e17a7371754ab7f415e8f5.jpg</a:t>
            </a:r>
            <a:endParaRPr lang="ru-RU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://quotations.about.com/cs/inspirationquotes/a/Child2.htm</a:t>
            </a:r>
            <a:endParaRPr lang="ru-RU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://www.dailymontessori.com/maria-montessori-quotes/</a:t>
            </a:r>
            <a:endParaRPr lang="ru-RU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img1.liveinternet.ru/images/attach/c/7/98/758/98758431_large_2.jpg</a:t>
            </a:r>
            <a:endParaRPr lang="ru-RU" dirty="0" smtClean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img1.liveinternet.ru/images/attach/c/8/99/46/99046493_large_4.jpg</a:t>
            </a:r>
            <a:endParaRPr lang="ru-RU" dirty="0" smtClean="0"/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lepser.ru/wp-content/uploads/2011/11/milye-deti-foto-big-27-580x464.jpg</a:t>
            </a:r>
            <a:endParaRPr lang="ru-RU" dirty="0" smtClean="0"/>
          </a:p>
          <a:p>
            <a:r>
              <a:rPr lang="en-US" dirty="0">
                <a:hlinkClick r:id="rId5"/>
              </a:rPr>
              <a:t>http://www.compassion.com/child-advocacy/find-your-voice/famous-quotes</a:t>
            </a:r>
            <a:r>
              <a:rPr lang="en-US" dirty="0" smtClean="0">
                <a:hlinkClick r:id="rId5"/>
              </a:rPr>
              <a:t>/</a:t>
            </a:r>
            <a:endParaRPr lang="ru-RU" dirty="0" smtClean="0"/>
          </a:p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www.goodreads.com/quotes/tag/children?page=12</a:t>
            </a:r>
            <a:endParaRPr lang="ru-RU" dirty="0" smtClean="0"/>
          </a:p>
          <a:p>
            <a:r>
              <a:rPr lang="en-US" dirty="0">
                <a:hlinkClick r:id="rId7"/>
              </a:rPr>
              <a:t>http://www.liveinternet.ru/users/perooo/post331675765</a:t>
            </a:r>
            <a:r>
              <a:rPr lang="en-US" dirty="0" smtClean="0">
                <a:hlinkClick r:id="rId7"/>
              </a:rPr>
              <a:t>/</a:t>
            </a:r>
            <a:endParaRPr lang="ru-RU" dirty="0" smtClean="0"/>
          </a:p>
          <a:p>
            <a:r>
              <a:rPr lang="en-US" dirty="0">
                <a:hlinkClick r:id="rId8"/>
              </a:rPr>
              <a:t>http://</a:t>
            </a:r>
            <a:r>
              <a:rPr lang="en-US" dirty="0" smtClean="0">
                <a:hlinkClick r:id="rId8"/>
              </a:rPr>
              <a:t>www.porjati.ru/uploads/posts/2013-09/thumbs/1379673107_our_children_011.jpg</a:t>
            </a:r>
            <a:endParaRPr lang="ru-RU" dirty="0" smtClean="0"/>
          </a:p>
          <a:p>
            <a:r>
              <a:rPr lang="en-US" dirty="0">
                <a:hlinkClick r:id="rId9"/>
              </a:rPr>
              <a:t>http://</a:t>
            </a:r>
            <a:r>
              <a:rPr lang="en-US" dirty="0" smtClean="0">
                <a:hlinkClick r:id="rId9"/>
              </a:rPr>
              <a:t>poziruy.ru/wp-content/uploads/2013/05/poziruy-ideya-dlya-detskoj-fotosessii-01.jpg</a:t>
            </a:r>
            <a:endParaRPr lang="en-US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8793" y="13407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Источники: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1068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63887" y="4549676"/>
            <a:ext cx="55476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rgbClr val="C00000"/>
                </a:solidFill>
                <a:latin typeface="Arial Black" panose="020B0A04020102020204" pitchFamily="34" charset="0"/>
              </a:rPr>
              <a:t>“If you want your children </a:t>
            </a:r>
            <a:endParaRPr lang="en-US" sz="24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r"/>
            <a:r>
              <a:rPr lang="en-US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to </a:t>
            </a:r>
            <a:r>
              <a:rPr lang="en-US" sz="2400" dirty="0">
                <a:solidFill>
                  <a:srgbClr val="C00000"/>
                </a:solidFill>
                <a:latin typeface="Arial Black" panose="020B0A04020102020204" pitchFamily="34" charset="0"/>
              </a:rPr>
              <a:t>be intelligent, read them fairy tales. If you want them to be more intelligent, read them more fairy tales.” </a:t>
            </a:r>
            <a:br>
              <a:rPr lang="en-US" sz="2400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n-US" sz="2400" dirty="0">
                <a:solidFill>
                  <a:srgbClr val="181818"/>
                </a:solidFill>
                <a:latin typeface="Arial Black" panose="020B0A04020102020204" pitchFamily="34" charset="0"/>
              </a:rPr>
              <a:t>― </a:t>
            </a:r>
            <a:r>
              <a:rPr lang="en-US" sz="2400" i="1" dirty="0">
                <a:latin typeface="Arial Black" panose="020B0A04020102020204" pitchFamily="34" charset="0"/>
                <a:hlinkClick r:id="rId3"/>
              </a:rPr>
              <a:t>Albert Einstein</a:t>
            </a:r>
            <a:endParaRPr lang="ru-RU" sz="2400" i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124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12603" r="1676" b="15083"/>
          <a:stretch/>
        </p:blipFill>
        <p:spPr bwMode="auto">
          <a:xfrm>
            <a:off x="-1" y="0"/>
            <a:ext cx="91892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4581128"/>
            <a:ext cx="554461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Arial Black" panose="020B0A04020102020204" pitchFamily="34" charset="0"/>
              </a:rPr>
              <a:t/>
            </a:r>
            <a:br>
              <a:rPr lang="en-US" sz="3200" dirty="0">
                <a:solidFill>
                  <a:srgbClr val="0000FF"/>
                </a:solidFill>
                <a:latin typeface="Arial Black" panose="020B0A04020102020204" pitchFamily="34" charset="0"/>
              </a:rPr>
            </a:br>
            <a:r>
              <a:rPr lang="en-US" sz="3200" dirty="0">
                <a:solidFill>
                  <a:srgbClr val="0000FF"/>
                </a:solidFill>
                <a:latin typeface="Arial Black" panose="020B0A04020102020204" pitchFamily="34" charset="0"/>
              </a:rPr>
              <a:t>“The soul is healed by being with children.” </a:t>
            </a:r>
            <a:br>
              <a:rPr lang="en-US" sz="3200" dirty="0">
                <a:solidFill>
                  <a:srgbClr val="0000FF"/>
                </a:solidFill>
                <a:latin typeface="Arial Black" panose="020B0A04020102020204" pitchFamily="34" charset="0"/>
              </a:rPr>
            </a:br>
            <a:r>
              <a:rPr lang="en-US" sz="3200" i="1" dirty="0">
                <a:solidFill>
                  <a:srgbClr val="0000FF"/>
                </a:solidFill>
                <a:latin typeface="Arial Black" panose="020B0A04020102020204" pitchFamily="34" charset="0"/>
              </a:rPr>
              <a:t>― </a:t>
            </a:r>
            <a:r>
              <a:rPr lang="en-US" sz="3200" i="1" dirty="0">
                <a:solidFill>
                  <a:srgbClr val="0000FF"/>
                </a:solidFill>
                <a:latin typeface="Arial Black" panose="020B0A04020102020204" pitchFamily="34" charset="0"/>
                <a:hlinkClick r:id="rId3"/>
              </a:rPr>
              <a:t>Fyodor Dostoyevsky</a:t>
            </a:r>
            <a:endParaRPr lang="ru-RU" sz="3200" i="1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234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9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260648"/>
            <a:ext cx="2286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There </a:t>
            </a:r>
            <a:r>
              <a:rPr lang="en-US" sz="3200" dirty="0">
                <a:solidFill>
                  <a:srgbClr val="0000FF"/>
                </a:solidFill>
                <a:latin typeface="Arial Black" panose="020B0A04020102020204" pitchFamily="34" charset="0"/>
              </a:rPr>
              <a:t>are two kinds of travel: first class and with children</a:t>
            </a:r>
            <a:r>
              <a:rPr lang="en-US" sz="32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. </a:t>
            </a:r>
            <a:endParaRPr lang="en-US" sz="3200" dirty="0">
              <a:solidFill>
                <a:srgbClr val="0000FF"/>
              </a:solidFill>
              <a:latin typeface="Arial Black" panose="020B0A04020102020204" pitchFamily="34" charset="0"/>
            </a:endParaRPr>
          </a:p>
          <a:p>
            <a:r>
              <a:rPr lang="en-US" sz="3200" i="1" dirty="0">
                <a:solidFill>
                  <a:srgbClr val="0000FF"/>
                </a:solidFill>
                <a:latin typeface="Arial Black" panose="020B0A04020102020204" pitchFamily="34" charset="0"/>
              </a:rPr>
              <a:t>― Robert Benchley</a:t>
            </a:r>
            <a:endParaRPr lang="ru-RU" sz="3200" i="1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124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66"/>
          <a:stretch/>
        </p:blipFill>
        <p:spPr bwMode="auto">
          <a:xfrm>
            <a:off x="-1" y="0"/>
            <a:ext cx="91440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4149080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Arial Black" panose="020B0A04020102020204" pitchFamily="34" charset="0"/>
              </a:rPr>
              <a:t>“Children are our greatest natural resource.” </a:t>
            </a:r>
            <a:br>
              <a:rPr lang="en-US" sz="32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n-US" sz="3200" dirty="0">
                <a:solidFill>
                  <a:srgbClr val="FFFF00"/>
                </a:solidFill>
                <a:latin typeface="Arial Black" panose="020B0A04020102020204" pitchFamily="34" charset="0"/>
              </a:rPr>
              <a:t>― </a:t>
            </a:r>
            <a:r>
              <a:rPr lang="en-US" sz="3200" i="1" dirty="0">
                <a:solidFill>
                  <a:schemeClr val="bg1"/>
                </a:solidFill>
                <a:latin typeface="Arial Black" panose="020B0A04020102020204" pitchFamily="34" charset="0"/>
                <a:hlinkClick r:id="rId3"/>
              </a:rPr>
              <a:t>Herbert Hoover</a:t>
            </a:r>
            <a:endParaRPr lang="ru-RU" sz="3200" i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052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" r="7356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83968" y="116632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3600" dirty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en-US" sz="36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n-US" sz="3600" dirty="0">
                <a:solidFill>
                  <a:srgbClr val="FFFF00"/>
                </a:solidFill>
                <a:latin typeface="Arial Black" panose="020B0A04020102020204" pitchFamily="34" charset="0"/>
              </a:rPr>
              <a:t>Your children need your presence more than your presents</a:t>
            </a:r>
            <a:r>
              <a:rPr lang="en-US" sz="36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.</a:t>
            </a:r>
            <a:r>
              <a:rPr lang="en-US" sz="3600" b="1" i="1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endParaRPr lang="en-US" sz="3600" b="1" i="1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r"/>
            <a:r>
              <a:rPr lang="en-US" sz="3200" b="1" i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Jesse </a:t>
            </a:r>
            <a:r>
              <a:rPr lang="en-US" sz="3200" b="1" i="1" dirty="0">
                <a:solidFill>
                  <a:srgbClr val="FFFF00"/>
                </a:solidFill>
                <a:latin typeface="Arial Black" panose="020B0A04020102020204" pitchFamily="34" charset="0"/>
              </a:rPr>
              <a:t>Jackson</a:t>
            </a:r>
            <a:endParaRPr lang="ru-RU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787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" r="6439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75856" y="4581128"/>
            <a:ext cx="58681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Always </a:t>
            </a:r>
            <a:r>
              <a:rPr lang="en-US" sz="3200" dirty="0">
                <a:solidFill>
                  <a:srgbClr val="0000FF"/>
                </a:solidFill>
                <a:latin typeface="Arial Black" panose="020B0A04020102020204" pitchFamily="34" charset="0"/>
              </a:rPr>
              <a:t>kiss your children goodnight -- even if they’re already asleep</a:t>
            </a:r>
            <a:r>
              <a:rPr lang="en-US" sz="32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.</a:t>
            </a:r>
            <a:r>
              <a:rPr lang="en-US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 </a:t>
            </a:r>
            <a:endParaRPr lang="en-US" sz="3200" b="1" dirty="0" smtClean="0">
              <a:solidFill>
                <a:srgbClr val="0000FF"/>
              </a:solidFill>
              <a:latin typeface="Arial Black" panose="020B0A04020102020204" pitchFamily="34" charset="0"/>
            </a:endParaRPr>
          </a:p>
          <a:p>
            <a:pPr algn="r"/>
            <a:r>
              <a:rPr lang="en-US" sz="2800" b="1" i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H</a:t>
            </a:r>
            <a:r>
              <a:rPr lang="en-US" sz="2800" b="1" i="1" dirty="0">
                <a:solidFill>
                  <a:srgbClr val="0000FF"/>
                </a:solidFill>
                <a:latin typeface="Arial Black" panose="020B0A04020102020204" pitchFamily="34" charset="0"/>
              </a:rPr>
              <a:t>. Jackson Brown</a:t>
            </a:r>
            <a:endParaRPr lang="ru-RU" sz="2800" i="1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607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27984" y="116632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Children need models rather than critics.</a:t>
            </a:r>
          </a:p>
          <a:p>
            <a:pPr algn="r"/>
            <a:r>
              <a:rPr lang="en-US" sz="2800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Joseph </a:t>
            </a:r>
            <a:r>
              <a:rPr lang="en-US" sz="2800" i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Joubert</a:t>
            </a:r>
            <a:endParaRPr lang="ru-RU" sz="2800" i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3625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383</Words>
  <Application>Microsoft Office PowerPoint</Application>
  <PresentationFormat>Экран (4:3)</PresentationFormat>
  <Paragraphs>76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12</cp:revision>
  <dcterms:created xsi:type="dcterms:W3CDTF">2014-07-29T02:29:28Z</dcterms:created>
  <dcterms:modified xsi:type="dcterms:W3CDTF">2014-07-29T04:40:51Z</dcterms:modified>
</cp:coreProperties>
</file>