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307" r:id="rId5"/>
    <p:sldId id="256" r:id="rId6"/>
    <p:sldId id="259" r:id="rId7"/>
    <p:sldId id="272" r:id="rId8"/>
    <p:sldId id="271" r:id="rId9"/>
    <p:sldId id="299" r:id="rId10"/>
    <p:sldId id="273" r:id="rId11"/>
    <p:sldId id="300" r:id="rId12"/>
    <p:sldId id="274" r:id="rId13"/>
    <p:sldId id="286" r:id="rId14"/>
    <p:sldId id="287" r:id="rId15"/>
    <p:sldId id="301" r:id="rId16"/>
    <p:sldId id="260" r:id="rId17"/>
    <p:sldId id="261" r:id="rId18"/>
    <p:sldId id="302" r:id="rId19"/>
    <p:sldId id="303" r:id="rId20"/>
    <p:sldId id="304" r:id="rId21"/>
    <p:sldId id="270" r:id="rId22"/>
    <p:sldId id="269" r:id="rId23"/>
    <p:sldId id="305" r:id="rId24"/>
    <p:sldId id="263" r:id="rId25"/>
    <p:sldId id="281" r:id="rId26"/>
    <p:sldId id="306" r:id="rId27"/>
    <p:sldId id="282" r:id="rId28"/>
    <p:sldId id="283" r:id="rId29"/>
    <p:sldId id="288" r:id="rId30"/>
    <p:sldId id="289" r:id="rId31"/>
    <p:sldId id="290" r:id="rId32"/>
    <p:sldId id="293" r:id="rId33"/>
    <p:sldId id="264" r:id="rId34"/>
    <p:sldId id="294" r:id="rId35"/>
    <p:sldId id="295" r:id="rId36"/>
    <p:sldId id="291" r:id="rId37"/>
    <p:sldId id="284" r:id="rId38"/>
    <p:sldId id="292" r:id="rId39"/>
    <p:sldId id="285" r:id="rId40"/>
    <p:sldId id="268" r:id="rId41"/>
    <p:sldId id="297" r:id="rId42"/>
    <p:sldId id="296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68" indent="0" algn="ctr">
              <a:buNone/>
              <a:defRPr/>
            </a:lvl2pPr>
            <a:lvl3pPr marL="828936" indent="0" algn="ctr">
              <a:buNone/>
              <a:defRPr/>
            </a:lvl3pPr>
            <a:lvl4pPr marL="1243404" indent="0" algn="ctr">
              <a:buNone/>
              <a:defRPr/>
            </a:lvl4pPr>
            <a:lvl5pPr marL="1657872" indent="0" algn="ctr">
              <a:buNone/>
              <a:defRPr/>
            </a:lvl5pPr>
            <a:lvl6pPr marL="2072341" indent="0" algn="ctr">
              <a:buNone/>
              <a:defRPr/>
            </a:lvl6pPr>
            <a:lvl7pPr marL="2486809" indent="0" algn="ctr">
              <a:buNone/>
              <a:defRPr/>
            </a:lvl7pPr>
            <a:lvl8pPr marL="2901277" indent="0" algn="ctr">
              <a:buNone/>
              <a:defRPr/>
            </a:lvl8pPr>
            <a:lvl9pPr marL="331574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5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5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E8165E-BAB5-48DE-9427-30DD0251E7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6DA391-C397-460C-9852-55D925FEA3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681B09-92DA-45A2-A557-C24EC50FB2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3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3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A9690B-444E-4823-8794-6CD825B8A6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85BAF8-BFD8-4B90-8746-5D54541F1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D73D9A-109C-4738-88A7-305993A40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C05032-D41B-4E2F-9160-FF7DB21FF3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30965D-D153-4338-90E5-ACF2E72F7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16588B-545D-4D44-A7B3-BFB4C2CEDE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9B10F8-5116-486B-861A-711AE961D1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3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3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289736-20B6-43DD-83F2-C8EEE64E5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E8165E-BAB5-48DE-9427-30DD0251E7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6DA391-C397-460C-9852-55D925FEA3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681B09-92DA-45A2-A557-C24EC50FB2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A9690B-444E-4823-8794-6CD825B8A6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85BAF8-BFD8-4B90-8746-5D54541F1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D73D9A-109C-4738-88A7-305993A40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C05032-D41B-4E2F-9160-FF7DB21FF3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9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68" indent="0">
              <a:buNone/>
              <a:defRPr sz="1600"/>
            </a:lvl2pPr>
            <a:lvl3pPr marL="828936" indent="0">
              <a:buNone/>
              <a:defRPr sz="1500"/>
            </a:lvl3pPr>
            <a:lvl4pPr marL="1243404" indent="0">
              <a:buNone/>
              <a:defRPr sz="1300"/>
            </a:lvl4pPr>
            <a:lvl5pPr marL="1657872" indent="0">
              <a:buNone/>
              <a:defRPr sz="1300"/>
            </a:lvl5pPr>
            <a:lvl6pPr marL="2072341" indent="0">
              <a:buNone/>
              <a:defRPr sz="1300"/>
            </a:lvl6pPr>
            <a:lvl7pPr marL="2486809" indent="0">
              <a:buNone/>
              <a:defRPr sz="1300"/>
            </a:lvl7pPr>
            <a:lvl8pPr marL="2901277" indent="0">
              <a:buNone/>
              <a:defRPr sz="1300"/>
            </a:lvl8pPr>
            <a:lvl9pPr marL="331574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30965D-D153-4338-90E5-ACF2E72F7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16588B-545D-4D44-A7B3-BFB4C2CEDE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9B10F8-5116-486B-861A-711AE961D1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289736-20B6-43DD-83F2-C8EEE64E5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5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5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6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7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68" indent="0">
              <a:buNone/>
              <a:defRPr sz="2500"/>
            </a:lvl2pPr>
            <a:lvl3pPr marL="828936" indent="0">
              <a:buNone/>
              <a:defRPr sz="2200"/>
            </a:lvl3pPr>
            <a:lvl4pPr marL="1243404" indent="0">
              <a:buNone/>
              <a:defRPr sz="1800"/>
            </a:lvl4pPr>
            <a:lvl5pPr marL="1657872" indent="0">
              <a:buNone/>
              <a:defRPr sz="1800"/>
            </a:lvl5pPr>
            <a:lvl6pPr marL="2072341" indent="0">
              <a:buNone/>
              <a:defRPr sz="1800"/>
            </a:lvl6pPr>
            <a:lvl7pPr marL="2486809" indent="0">
              <a:buNone/>
              <a:defRPr sz="1800"/>
            </a:lvl7pPr>
            <a:lvl8pPr marL="2901277" indent="0">
              <a:buNone/>
              <a:defRPr sz="1800"/>
            </a:lvl8pPr>
            <a:lvl9pPr marL="3315745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5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8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27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242" algn="l"/>
                <a:tab pos="1312479" algn="l"/>
                <a:tab pos="196872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27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242" algn="l"/>
                <a:tab pos="1312479" algn="l"/>
                <a:tab pos="1968724" algn="l"/>
                <a:tab pos="262496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27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242" algn="l"/>
                <a:tab pos="1312479" algn="l"/>
                <a:tab pos="196872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511" indent="-259043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169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0639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5107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79576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4043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8514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2980" indent="-207235" algn="ctr" defTabSz="4072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851" indent="-310851" algn="l" defTabSz="407272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511" indent="-259043" algn="l" defTabSz="407272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169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0639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107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79576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4043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8514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2980" indent="-207235" algn="l" defTabSz="40727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3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357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378" algn="l"/>
                <a:tab pos="1312751" algn="l"/>
                <a:tab pos="196913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357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378" algn="l"/>
                <a:tab pos="1312751" algn="l"/>
                <a:tab pos="1969133" algn="l"/>
                <a:tab pos="262550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357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378" algn="l"/>
                <a:tab pos="1312751" algn="l"/>
                <a:tab pos="196913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3BC46FB9-3410-46EE-AD65-DC6015266FDC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651" indent="-259097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384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0940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5494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048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4602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9158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3710" indent="-207278" algn="ctr" defTabSz="4073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916" indent="-310916" algn="l" defTabSz="407357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651" indent="-259097" algn="l" defTabSz="407357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384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0940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494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048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4602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158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3710" indent="-207278" algn="l" defTabSz="407357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54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08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62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216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771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25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879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433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1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3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44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44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3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442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3BC46FB9-3410-46EE-AD65-DC6015266FDC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790" indent="-259151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599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240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5880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522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161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9802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4441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981" indent="-310981" algn="l" defTabSz="407442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90" indent="-259151" algn="l" defTabSz="407442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599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240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880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522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161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802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4441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857232"/>
            <a:ext cx="67151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Муниципальное бюджетное общеобразовательное учреждение</a:t>
            </a:r>
          </a:p>
          <a:p>
            <a:pPr algn="ctr">
              <a:buNone/>
            </a:pPr>
            <a:r>
              <a:rPr lang="ru-RU" sz="1600" dirty="0" smtClean="0"/>
              <a:t> 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sz="1600" dirty="0" smtClean="0"/>
              <a:t>Нерчинский район, Забайкальский край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Презентация на тему </a:t>
            </a:r>
            <a:endParaRPr lang="ru-RU" sz="1600" dirty="0" smtClean="0"/>
          </a:p>
          <a:p>
            <a:pPr algn="ctr">
              <a:buNone/>
            </a:pPr>
            <a:r>
              <a:rPr lang="ru-RU" sz="1600" b="1" dirty="0" smtClean="0"/>
              <a:t>«</a:t>
            </a:r>
            <a:r>
              <a:rPr lang="ru-RU" sz="1600" b="1" dirty="0" smtClean="0"/>
              <a:t>Формы </a:t>
            </a:r>
            <a:r>
              <a:rPr lang="ru-RU" sz="1600" b="1" dirty="0" smtClean="0"/>
              <a:t>работы на уроке по повышению мотивационной сферы</a:t>
            </a:r>
            <a:endParaRPr lang="ru-RU" sz="1600" dirty="0" smtClean="0"/>
          </a:p>
          <a:p>
            <a:pPr algn="ctr">
              <a:buNone/>
            </a:pPr>
            <a:r>
              <a:rPr lang="ru-RU" sz="1600" b="1" dirty="0" smtClean="0"/>
              <a:t>учащихся на этапе информации о домашнем задании»</a:t>
            </a: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Составила учитель начальных классов</a:t>
            </a:r>
          </a:p>
          <a:p>
            <a:pPr algn="ctr">
              <a:buNone/>
            </a:pPr>
            <a:r>
              <a:rPr lang="ru-RU" sz="1600" dirty="0" smtClean="0"/>
              <a:t>Хаустова Татьяна  Александровна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2014 год</a:t>
            </a:r>
          </a:p>
          <a:p>
            <a:pPr algn="ctr">
              <a:buNone/>
            </a:pPr>
            <a:endParaRPr lang="ru-RU" sz="16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280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S Mincho" pitchFamily="49" charset="-128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01056" cy="600076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Формы подачи домашнего задания, в которых гармонично сочетаются различные виды работы с применением средств ИКТ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636"/>
            <a:ext cx="8001056" cy="11255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579756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Работа с программными средствами </a:t>
            </a:r>
            <a:br>
              <a:rPr lang="ru-RU" b="1" dirty="0" smtClean="0"/>
            </a:br>
            <a:r>
              <a:rPr lang="ru-RU" b="1" dirty="0" smtClean="0"/>
              <a:t>«Фантазёры», </a:t>
            </a:r>
            <a:br>
              <a:rPr lang="ru-RU" b="1" dirty="0" smtClean="0"/>
            </a:br>
            <a:r>
              <a:rPr lang="ru-RU" b="1" dirty="0" smtClean="0"/>
              <a:t>«Детская энциклопедия»,  «Академия младшего школьника».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500702"/>
            <a:ext cx="8001056" cy="62546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dirty="0" smtClean="0"/>
              <a:t>На </a:t>
            </a:r>
            <a:r>
              <a:rPr lang="ru-RU" sz="3600" dirty="0" smtClean="0"/>
              <a:t>уроке математики мы выполняли упражнение - </a:t>
            </a:r>
          </a:p>
          <a:p>
            <a:pPr algn="ctr">
              <a:buNone/>
            </a:pPr>
            <a:r>
              <a:rPr lang="ru-RU" sz="3600" dirty="0" smtClean="0"/>
              <a:t>Установление </a:t>
            </a:r>
            <a:r>
              <a:rPr lang="ru-RU" sz="3600" dirty="0" smtClean="0"/>
              <a:t>соответствия между рисунком и выражением </a:t>
            </a:r>
            <a:endParaRPr lang="ru-RU" sz="3600" dirty="0" smtClean="0"/>
          </a:p>
          <a:p>
            <a:pPr algn="ctr">
              <a:buNone/>
            </a:pPr>
            <a:r>
              <a:rPr lang="ru-RU" sz="3600" b="1" i="1" dirty="0" smtClean="0"/>
              <a:t>[</a:t>
            </a:r>
            <a:r>
              <a:rPr lang="ru-RU" sz="3600" b="1" i="1" dirty="0" smtClean="0"/>
              <a:t>COMBINE 70]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/>
              <a:t>Дома предложено изготовить подобные рисунки, мотивировав тем, чтобы помочь учителю в изготовлении дидактического пособия.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001056" cy="57150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Окружающий мир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Домашнее </a:t>
            </a:r>
            <a:r>
              <a:rPr lang="ru-RU" dirty="0" smtClean="0"/>
              <a:t>задание предлагаю выполнить на карточке. </a:t>
            </a:r>
          </a:p>
          <a:p>
            <a:r>
              <a:rPr lang="ru-RU" i="1" dirty="0" smtClean="0"/>
              <a:t>Самая низкая часть холма (________). </a:t>
            </a:r>
          </a:p>
          <a:p>
            <a:r>
              <a:rPr lang="ru-RU" i="1" dirty="0" smtClean="0"/>
              <a:t>Глубокая вытянутая промоина, размытая водами (________).</a:t>
            </a:r>
          </a:p>
          <a:p>
            <a:r>
              <a:rPr lang="ru-RU" i="1" dirty="0" smtClean="0"/>
              <a:t> Группа гор (_______). </a:t>
            </a:r>
          </a:p>
          <a:p>
            <a:r>
              <a:rPr lang="ru-RU" i="1" dirty="0" smtClean="0"/>
              <a:t>Ровный участок земной поверхности (_______). </a:t>
            </a:r>
          </a:p>
          <a:p>
            <a:r>
              <a:rPr lang="ru-RU" i="1" dirty="0" smtClean="0"/>
              <a:t>Понижение между горными хребтами (_________).</a:t>
            </a:r>
          </a:p>
          <a:p>
            <a:r>
              <a:rPr lang="ru-RU" i="1" dirty="0" smtClean="0"/>
              <a:t> Часть холма между подошвой и вершиной (__________).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Проверяем выполнение домашнего задания с помощью программного средства «Академия младшего школьника»   Решение анаграмм. Упражнение 1 [ANAGRAMM 23]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15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91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Формы работы на уроке по повышению мотивационной сферы учащихся на этапе информации о домашнем задании</a:t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dirty="0" smtClean="0"/>
              <a:t>Творческое домашнее задание -  нарисуй схему любого созвездия и подпиши его. Проверяем с помощью программного средства «Детская энциклопедия»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-562598"/>
            <a:ext cx="13001716" cy="77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214338"/>
            <a:ext cx="12344486" cy="77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001056" cy="4983179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b="1" i="1" dirty="0" smtClean="0"/>
              <a:t>Работа с ресурсами сети Интернет</a:t>
            </a:r>
            <a:endParaRPr lang="ru-RU" dirty="0" smtClean="0"/>
          </a:p>
          <a:p>
            <a:pPr algn="ctr"/>
            <a:r>
              <a:rPr lang="ru-RU" dirty="0" smtClean="0"/>
              <a:t>Возможность использовать интернет на уроке и дома очень привлекает учащихся, при этом формируется умение выбирать нужное из всего потока информации.</a:t>
            </a:r>
          </a:p>
          <a:p>
            <a:pPr algn="ctr"/>
            <a:r>
              <a:rPr lang="ru-RU" dirty="0" smtClean="0"/>
              <a:t>Исходя из темы, подбираю упражнения, используя ЦОР, предлагаю выполнить домашнее задание. Тем, кто правильно справился с заданием, предоставляется возможность работать с компьютером при проверке.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44243" cy="721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001056" cy="5340369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   При правильном подходе учителя к домашнему заданию оно может оказаться действенным инструментом повышения учебной мотивации обучающихся.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05847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44243" cy="721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Работа с материалами, созданными учителем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Игра «Наоборот». Подбери антонимы и запиши слова.</a:t>
            </a:r>
          </a:p>
          <a:p>
            <a:pPr>
              <a:buNone/>
            </a:pPr>
            <a:r>
              <a:rPr lang="ru-RU" dirty="0" smtClean="0"/>
              <a:t>Скажу я слово «высоко»,</a:t>
            </a:r>
          </a:p>
          <a:p>
            <a:pPr>
              <a:buNone/>
            </a:pPr>
            <a:r>
              <a:rPr lang="ru-RU" dirty="0" smtClean="0"/>
              <a:t>А ты ответишь: ________</a:t>
            </a:r>
          </a:p>
          <a:p>
            <a:pPr>
              <a:buNone/>
            </a:pPr>
            <a:r>
              <a:rPr lang="ru-RU" dirty="0" smtClean="0"/>
              <a:t>Скажу я слово «далеко»,</a:t>
            </a:r>
          </a:p>
          <a:p>
            <a:pPr>
              <a:buNone/>
            </a:pPr>
            <a:r>
              <a:rPr lang="ru-RU" dirty="0" smtClean="0"/>
              <a:t>А ты ответишь: ________</a:t>
            </a:r>
          </a:p>
          <a:p>
            <a:pPr>
              <a:buNone/>
            </a:pPr>
            <a:r>
              <a:rPr lang="ru-RU" dirty="0" smtClean="0"/>
              <a:t>Скажу я слово «потолок»,</a:t>
            </a:r>
          </a:p>
          <a:p>
            <a:pPr>
              <a:buNone/>
            </a:pPr>
            <a:r>
              <a:rPr lang="ru-RU" dirty="0" smtClean="0"/>
              <a:t>А ты ответишь: ________</a:t>
            </a:r>
          </a:p>
          <a:p>
            <a:pPr>
              <a:buNone/>
            </a:pPr>
            <a:r>
              <a:rPr lang="ru-RU" dirty="0" smtClean="0"/>
              <a:t>Скажу я слово «потерял»,</a:t>
            </a:r>
          </a:p>
          <a:p>
            <a:pPr>
              <a:buNone/>
            </a:pPr>
            <a:r>
              <a:rPr lang="ru-RU" dirty="0" smtClean="0"/>
              <a:t>Ответишь ты: ________</a:t>
            </a:r>
          </a:p>
          <a:p>
            <a:pPr>
              <a:buNone/>
            </a:pPr>
            <a:r>
              <a:rPr lang="ru-RU" dirty="0" smtClean="0"/>
              <a:t>Скажу тебе я слово «трус»,</a:t>
            </a:r>
          </a:p>
          <a:p>
            <a:pPr>
              <a:buNone/>
            </a:pPr>
            <a:r>
              <a:rPr lang="ru-RU" dirty="0" smtClean="0"/>
              <a:t>Ответишь </a:t>
            </a:r>
            <a:r>
              <a:rPr lang="ru-RU" dirty="0" err="1" smtClean="0"/>
              <a:t>ты:__________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Теперь «начало» я скажу,</a:t>
            </a:r>
          </a:p>
          <a:p>
            <a:pPr>
              <a:buNone/>
            </a:pPr>
            <a:r>
              <a:rPr lang="ru-RU" dirty="0" smtClean="0"/>
              <a:t>Ну, отвечай ___________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43985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Раздели слова на группы по орфограммам корня.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00306"/>
            <a:ext cx="8001056" cy="2643205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покр_снел</a:t>
            </a:r>
            <a:r>
              <a:rPr lang="ru-RU" dirty="0" smtClean="0"/>
              <a:t>      </a:t>
            </a:r>
            <a:r>
              <a:rPr lang="ru-RU" dirty="0" err="1" smtClean="0"/>
              <a:t>п_м_дор</a:t>
            </a:r>
            <a:r>
              <a:rPr lang="ru-RU" dirty="0" smtClean="0"/>
              <a:t>       </a:t>
            </a:r>
            <a:r>
              <a:rPr lang="ru-RU" dirty="0" err="1" smtClean="0"/>
              <a:t>вз_ла</a:t>
            </a:r>
            <a:r>
              <a:rPr lang="ru-RU" dirty="0" smtClean="0"/>
              <a:t>      </a:t>
            </a:r>
            <a:r>
              <a:rPr lang="ru-RU" dirty="0" err="1" smtClean="0"/>
              <a:t>_гурец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клас?ная</a:t>
            </a:r>
            <a:r>
              <a:rPr lang="ru-RU" dirty="0" smtClean="0"/>
              <a:t>      </a:t>
            </a:r>
            <a:r>
              <a:rPr lang="ru-RU" dirty="0" err="1" smtClean="0"/>
              <a:t>комн_та</a:t>
            </a:r>
            <a:r>
              <a:rPr lang="ru-RU" dirty="0" smtClean="0"/>
              <a:t>         </a:t>
            </a:r>
            <a:r>
              <a:rPr lang="ru-RU" dirty="0" err="1" smtClean="0"/>
              <a:t>суб?отний</a:t>
            </a:r>
            <a:r>
              <a:rPr lang="ru-RU" dirty="0" smtClean="0"/>
              <a:t>     </a:t>
            </a:r>
            <a:r>
              <a:rPr lang="ru-RU" dirty="0" err="1" smtClean="0"/>
              <a:t>уж_н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001056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Формирование у школьников положительного отношения к учению в процессе выполнения домашних заданий является важнейшей задачей учителя в любом классе. Сочетание различных видов и форм подачи домашних заданий повлияют на формирование самостоятельности у школьников и повышение уровня учебной мотивации.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001056" cy="5340369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создание ситуации успеха;</a:t>
            </a:r>
          </a:p>
          <a:p>
            <a:r>
              <a:rPr lang="ru-RU" sz="4000" dirty="0" smtClean="0"/>
              <a:t>определение слабоуспевающим  и учащимся, пропустившим уроки, индивидуальные домашние задания;</a:t>
            </a:r>
          </a:p>
          <a:p>
            <a:r>
              <a:rPr lang="ru-RU" sz="4000" dirty="0" smtClean="0"/>
              <a:t>предложение памяток по выполнению домашнего задания.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Спасибо за внимание!!!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77632"/>
            <a:ext cx="3071834" cy="3080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Нетрадиционные домашние 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001056" cy="4768865"/>
          </a:xfrm>
        </p:spPr>
        <p:txBody>
          <a:bodyPr>
            <a:normAutofit/>
          </a:bodyPr>
          <a:lstStyle/>
          <a:p>
            <a:pPr lvl="0"/>
            <a:r>
              <a:rPr lang="ru-RU" i="1" dirty="0" smtClean="0"/>
              <a:t>Решить кроссворд;</a:t>
            </a:r>
            <a:endParaRPr lang="ru-RU" dirty="0" smtClean="0"/>
          </a:p>
          <a:p>
            <a:pPr lvl="0"/>
            <a:r>
              <a:rPr lang="ru-RU" i="1" dirty="0" smtClean="0"/>
              <a:t>Найди ошибки в рассуждениях или записях; </a:t>
            </a:r>
            <a:endParaRPr lang="ru-RU" dirty="0" smtClean="0"/>
          </a:p>
          <a:p>
            <a:pPr lvl="0"/>
            <a:r>
              <a:rPr lang="ru-RU" i="1" dirty="0" smtClean="0"/>
              <a:t>Создание карты-схемы;</a:t>
            </a:r>
            <a:endParaRPr lang="ru-RU" dirty="0" smtClean="0"/>
          </a:p>
          <a:p>
            <a:pPr lvl="0"/>
            <a:r>
              <a:rPr lang="ru-RU" i="1" dirty="0" smtClean="0"/>
              <a:t>Выполнение рисунков; </a:t>
            </a:r>
            <a:endParaRPr lang="ru-RU" dirty="0" smtClean="0"/>
          </a:p>
          <a:p>
            <a:pPr lvl="0"/>
            <a:r>
              <a:rPr lang="ru-RU" i="1" dirty="0" smtClean="0"/>
              <a:t>Исправление допущенных ошибок;</a:t>
            </a:r>
            <a:endParaRPr lang="ru-RU" dirty="0" smtClean="0"/>
          </a:p>
          <a:p>
            <a:pPr lvl="0"/>
            <a:r>
              <a:rPr lang="ru-RU" i="1" dirty="0" smtClean="0"/>
              <a:t>Проведение опытов, наблюдений; </a:t>
            </a:r>
            <a:endParaRPr lang="ru-RU" dirty="0" smtClean="0"/>
          </a:p>
          <a:p>
            <a:pPr lvl="0"/>
            <a:r>
              <a:rPr lang="ru-RU" i="1" dirty="0" smtClean="0"/>
              <a:t>Подготовка к ролевой игре;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Большим помощником в этом вопросе является тетрадь на печатной основе, учителю не надо придумывать вопросы и задания. Иными словами, тетради облегчают решение одной из самых сложных проблем в организации урока - </a:t>
            </a:r>
            <a:r>
              <a:rPr lang="ru-RU" dirty="0" smtClean="0"/>
              <a:t>повышение мотивации к выполнению домашнего задания.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im4-tub-ru.yandex.net/i?id=355185700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00042"/>
            <a:ext cx="2002645" cy="2524343"/>
          </a:xfrm>
          <a:prstGeom prst="rect">
            <a:avLst/>
          </a:prstGeom>
          <a:noFill/>
        </p:spPr>
      </p:pic>
      <p:pic>
        <p:nvPicPr>
          <p:cNvPr id="1026" name="Picture 2" descr="http://im1-tub-ru.yandex.net/i?id=671834590-3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1212">
            <a:off x="882992" y="1577788"/>
            <a:ext cx="1912676" cy="2473286"/>
          </a:xfrm>
          <a:prstGeom prst="rect">
            <a:avLst/>
          </a:prstGeom>
          <a:noFill/>
        </p:spPr>
      </p:pic>
      <p:pic>
        <p:nvPicPr>
          <p:cNvPr id="1032" name="Picture 8" descr="http://im2-tub-ru.yandex.net/i?id=277357764-1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58437">
            <a:off x="5903960" y="1375880"/>
            <a:ext cx="2071702" cy="2702220"/>
          </a:xfrm>
          <a:prstGeom prst="rect">
            <a:avLst/>
          </a:prstGeom>
          <a:noFill/>
        </p:spPr>
      </p:pic>
      <p:pic>
        <p:nvPicPr>
          <p:cNvPr id="1034" name="Picture 10" descr="http://im0-tub-ru.yandex.net/i?id=718066955-4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357562"/>
            <a:ext cx="1643074" cy="24895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 подобные тетради есть не у всех учеников. Да и работа тетрадь – учебник, учебник-тетрадь становится однообразной. Поэтому нужны и другие задания, такие как: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4225932"/>
          </a:xfrm>
        </p:spPr>
        <p:txBody>
          <a:bodyPr>
            <a:normAutofit/>
          </a:bodyPr>
          <a:lstStyle/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001056" cy="6143668"/>
          </a:xfrm>
        </p:spPr>
        <p:txBody>
          <a:bodyPr>
            <a:normAutofit fontScale="85000" lnSpcReduction="20000"/>
          </a:bodyPr>
          <a:lstStyle/>
          <a:p>
            <a:r>
              <a:rPr lang="ru-RU" sz="3900" i="1" dirty="0" smtClean="0"/>
              <a:t>Сбор и подготовка </a:t>
            </a:r>
            <a:r>
              <a:rPr lang="ru-RU" sz="3900" dirty="0" smtClean="0"/>
              <a:t>открыток, иллюстраций, газетных и журнальных вырезок; </a:t>
            </a:r>
          </a:p>
          <a:p>
            <a:r>
              <a:rPr lang="ru-RU" sz="3900" dirty="0" smtClean="0"/>
              <a:t>С</a:t>
            </a:r>
            <a:r>
              <a:rPr lang="ru-RU" sz="3900" i="1" dirty="0" smtClean="0"/>
              <a:t>оставление вопросов </a:t>
            </a:r>
            <a:r>
              <a:rPr lang="ru-RU" sz="3900" dirty="0" smtClean="0"/>
              <a:t>к изученному материалу; </a:t>
            </a:r>
          </a:p>
          <a:p>
            <a:r>
              <a:rPr lang="ru-RU" sz="3900" dirty="0" smtClean="0"/>
              <a:t>Составление </a:t>
            </a:r>
            <a:r>
              <a:rPr lang="ru-RU" sz="3900" i="1" dirty="0" smtClean="0"/>
              <a:t>ребусов </a:t>
            </a:r>
            <a:r>
              <a:rPr lang="ru-RU" sz="3900" dirty="0" smtClean="0"/>
              <a:t>на определённую  тему; </a:t>
            </a:r>
          </a:p>
          <a:p>
            <a:r>
              <a:rPr lang="ru-RU" sz="3900" dirty="0" smtClean="0"/>
              <a:t>Изготовление поделок, макетов, наглядных пособий;</a:t>
            </a:r>
          </a:p>
          <a:p>
            <a:r>
              <a:rPr lang="ru-RU" sz="3900" dirty="0" smtClean="0"/>
              <a:t>Проектная деятельность; </a:t>
            </a:r>
          </a:p>
          <a:p>
            <a:r>
              <a:rPr lang="ru-RU" sz="3900" dirty="0" smtClean="0"/>
              <a:t>Составление домашней работы для соседа по парте.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831</TotalTime>
  <Words>529</Words>
  <PresentationFormat>Экран (4:3)</PresentationFormat>
  <Paragraphs>76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Тема10</vt:lpstr>
      <vt:lpstr>3_Тема Office</vt:lpstr>
      <vt:lpstr>4_Тема Office</vt:lpstr>
      <vt:lpstr>Тема3</vt:lpstr>
      <vt:lpstr>Слайд 1</vt:lpstr>
      <vt:lpstr>   Формы работы на уроке по повышению мотивационной сферы учащихся на этапе информации о домашнем задании </vt:lpstr>
      <vt:lpstr>Слайд 3</vt:lpstr>
      <vt:lpstr>Слайд 4</vt:lpstr>
      <vt:lpstr>Нетрадиционные домашние задания:</vt:lpstr>
      <vt:lpstr>Слайд 6</vt:lpstr>
      <vt:lpstr>Слайд 7</vt:lpstr>
      <vt:lpstr>Слайд 8</vt:lpstr>
      <vt:lpstr> </vt:lpstr>
      <vt:lpstr>Формы подачи домашнего задания, в которых гармонично сочетаются различные виды работы с применением средств ИКТ</vt:lpstr>
      <vt:lpstr>Работа с программными средствами  «Фантазёры»,  «Детская энциклопедия»,  «Академия младшего школьника». </vt:lpstr>
      <vt:lpstr>Слайд 12</vt:lpstr>
      <vt:lpstr>Слайд 13</vt:lpstr>
      <vt:lpstr>Слайд 14</vt:lpstr>
      <vt:lpstr>Слайд 15</vt:lpstr>
      <vt:lpstr>Окружающий мир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 Работа с материалами, созданными учителем </vt:lpstr>
      <vt:lpstr>  Раздели слова на группы по орфограммам корня. </vt:lpstr>
      <vt:lpstr>Слайд 39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на уроке по повышению мотивационной сферы учащихся на этапе информации о домашнем задании</dc:title>
  <dc:creator>Администратор</dc:creator>
  <cp:lastModifiedBy>Хаустова</cp:lastModifiedBy>
  <cp:revision>74</cp:revision>
  <dcterms:created xsi:type="dcterms:W3CDTF">2014-03-13T09:30:18Z</dcterms:created>
  <dcterms:modified xsi:type="dcterms:W3CDTF">2014-08-01T07:11:16Z</dcterms:modified>
</cp:coreProperties>
</file>