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1" r:id="rId3"/>
    <p:sldId id="257" r:id="rId4"/>
    <p:sldId id="258" r:id="rId5"/>
    <p:sldId id="256" r:id="rId6"/>
    <p:sldId id="259" r:id="rId7"/>
    <p:sldId id="260" r:id="rId8"/>
    <p:sldId id="261" r:id="rId9"/>
    <p:sldId id="262" r:id="rId10"/>
    <p:sldId id="263" r:id="rId11"/>
    <p:sldId id="264" r:id="rId12"/>
    <p:sldId id="265" r:id="rId13"/>
    <p:sldId id="267" r:id="rId14"/>
    <p:sldId id="266" r:id="rId15"/>
    <p:sldId id="268"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01.08.2014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01.08.2014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01.08.2014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01.08.2014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01.08.2014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04664"/>
            <a:ext cx="7772400" cy="1470025"/>
          </a:xfrm>
        </p:spPr>
        <p:txBody>
          <a:bodyPr>
            <a:noAutofit/>
          </a:bodyPr>
          <a:lstStyle/>
          <a:p>
            <a:r>
              <a:rPr lang="en-US" sz="4800" dirty="0" smtClean="0">
                <a:solidFill>
                  <a:srgbClr val="0000CC"/>
                </a:solidFill>
                <a:latin typeface="Arial Black" panose="020B0A04020102020204" pitchFamily="34" charset="0"/>
              </a:rPr>
              <a:t>Germany </a:t>
            </a:r>
            <a:br>
              <a:rPr lang="en-US" sz="4800" dirty="0" smtClean="0">
                <a:solidFill>
                  <a:srgbClr val="0000CC"/>
                </a:solidFill>
                <a:latin typeface="Arial Black" panose="020B0A04020102020204" pitchFamily="34" charset="0"/>
              </a:rPr>
            </a:br>
            <a:r>
              <a:rPr lang="en-US" sz="4800" dirty="0" smtClean="0">
                <a:solidFill>
                  <a:srgbClr val="0000CC"/>
                </a:solidFill>
                <a:latin typeface="Arial Black" panose="020B0A04020102020204" pitchFamily="34" charset="0"/>
              </a:rPr>
              <a:t>through </a:t>
            </a:r>
            <a:r>
              <a:rPr lang="en-US" sz="4800" dirty="0" err="1" smtClean="0">
                <a:solidFill>
                  <a:srgbClr val="0000CC"/>
                </a:solidFill>
                <a:latin typeface="Arial Black" panose="020B0A04020102020204" pitchFamily="34" charset="0"/>
              </a:rPr>
              <a:t>Postcrossing</a:t>
            </a:r>
            <a:endParaRPr lang="ru-RU" sz="4800" dirty="0">
              <a:solidFill>
                <a:srgbClr val="0000CC"/>
              </a:solidFill>
              <a:latin typeface="Arial Black" panose="020B0A04020102020204" pitchFamily="34" charset="0"/>
            </a:endParaRPr>
          </a:p>
        </p:txBody>
      </p:sp>
      <p:sp>
        <p:nvSpPr>
          <p:cNvPr id="3" name="Подзаголовок 2"/>
          <p:cNvSpPr>
            <a:spLocks noGrp="1"/>
          </p:cNvSpPr>
          <p:nvPr>
            <p:ph type="subTitle" idx="1"/>
          </p:nvPr>
        </p:nvSpPr>
        <p:spPr>
          <a:xfrm>
            <a:off x="395536" y="2564904"/>
            <a:ext cx="8136904" cy="1752600"/>
          </a:xfrm>
        </p:spPr>
        <p:txBody>
          <a:bodyPr>
            <a:normAutofit/>
          </a:bodyPr>
          <a:lstStyle/>
          <a:p>
            <a:r>
              <a:rPr lang="en-US" sz="4000" dirty="0" smtClean="0">
                <a:solidFill>
                  <a:srgbClr val="C00000"/>
                </a:solidFill>
                <a:latin typeface="Arial Black" panose="020B0A04020102020204" pitchFamily="34" charset="0"/>
              </a:rPr>
              <a:t>My </a:t>
            </a:r>
            <a:r>
              <a:rPr lang="en-US" sz="4000" dirty="0" err="1" smtClean="0">
                <a:solidFill>
                  <a:srgbClr val="C00000"/>
                </a:solidFill>
                <a:latin typeface="Arial Black" panose="020B0A04020102020204" pitchFamily="34" charset="0"/>
              </a:rPr>
              <a:t>Postcrossing</a:t>
            </a:r>
            <a:endParaRPr lang="en-US" sz="4000" dirty="0" smtClean="0">
              <a:solidFill>
                <a:srgbClr val="C00000"/>
              </a:solidFill>
              <a:latin typeface="Arial Black" panose="020B0A04020102020204" pitchFamily="34" charset="0"/>
            </a:endParaRPr>
          </a:p>
          <a:p>
            <a:r>
              <a:rPr lang="en-US" sz="4000" dirty="0" smtClean="0">
                <a:solidFill>
                  <a:srgbClr val="C00000"/>
                </a:solidFill>
                <a:latin typeface="Arial Black" panose="020B0A04020102020204" pitchFamily="34" charset="0"/>
              </a:rPr>
              <a:t> Germany Cards Collection </a:t>
            </a:r>
            <a:endParaRPr lang="ru-RU" sz="4000" dirty="0">
              <a:solidFill>
                <a:srgbClr val="C00000"/>
              </a:solidFill>
              <a:latin typeface="Arial Black" panose="020B0A04020102020204" pitchFamily="34" charset="0"/>
            </a:endParaRPr>
          </a:p>
        </p:txBody>
      </p:sp>
      <p:pic>
        <p:nvPicPr>
          <p:cNvPr id="15362" name="Picture 2" descr="Postcrossin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86" y="5085185"/>
            <a:ext cx="8407634" cy="1109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531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1\Desktop\germany\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340768"/>
            <a:ext cx="7416824" cy="529561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11560" y="199834"/>
            <a:ext cx="7776864"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Bielefeld is represented by a short story on the front side of the card. We can enjoy reading short info about the place at once, without searching in the Internet, just walking home… </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735914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1\Desktop\germany\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1" y="199834"/>
            <a:ext cx="4704941" cy="64806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868144" y="199834"/>
            <a:ext cx="2880320" cy="6370975"/>
          </a:xfrm>
          <a:prstGeom prst="rect">
            <a:avLst/>
          </a:prstGeom>
          <a:noFill/>
        </p:spPr>
        <p:txBody>
          <a:bodyPr wrap="square" rtlCol="0">
            <a:spAutoFit/>
          </a:bodyPr>
          <a:lstStyle/>
          <a:p>
            <a:pPr algn="r"/>
            <a:r>
              <a:rPr lang="en-US" sz="2400" dirty="0" smtClean="0">
                <a:solidFill>
                  <a:srgbClr val="0000CC"/>
                </a:solidFill>
                <a:latin typeface="Arial Black" panose="020B0A04020102020204" pitchFamily="34" charset="0"/>
              </a:rPr>
              <a:t>One </a:t>
            </a:r>
          </a:p>
          <a:p>
            <a:pPr algn="r"/>
            <a:r>
              <a:rPr lang="en-US" sz="2400" dirty="0" smtClean="0">
                <a:solidFill>
                  <a:srgbClr val="0000CC"/>
                </a:solidFill>
                <a:latin typeface="Arial Black" panose="020B0A04020102020204" pitchFamily="34" charset="0"/>
              </a:rPr>
              <a:t>of German </a:t>
            </a:r>
            <a:r>
              <a:rPr lang="en-US" sz="2400" dirty="0" err="1" smtClean="0">
                <a:solidFill>
                  <a:srgbClr val="0000CC"/>
                </a:solidFill>
                <a:latin typeface="Arial Black" panose="020B0A04020102020204" pitchFamily="34" charset="0"/>
              </a:rPr>
              <a:t>Postcrossers</a:t>
            </a:r>
            <a:r>
              <a:rPr lang="en-US" sz="2400" dirty="0" smtClean="0">
                <a:solidFill>
                  <a:srgbClr val="0000CC"/>
                </a:solidFill>
                <a:latin typeface="Arial Black" panose="020B0A04020102020204" pitchFamily="34" charset="0"/>
              </a:rPr>
              <a:t> sent </a:t>
            </a:r>
          </a:p>
          <a:p>
            <a:pPr algn="r"/>
            <a:r>
              <a:rPr lang="en-US" sz="2400" dirty="0" smtClean="0">
                <a:solidFill>
                  <a:srgbClr val="0000CC"/>
                </a:solidFill>
                <a:latin typeface="Arial Black" panose="020B0A04020102020204" pitchFamily="34" charset="0"/>
              </a:rPr>
              <a:t>me </a:t>
            </a:r>
          </a:p>
          <a:p>
            <a:pPr algn="r"/>
            <a:r>
              <a:rPr lang="en-US" sz="2400" dirty="0" smtClean="0">
                <a:solidFill>
                  <a:srgbClr val="0000CC"/>
                </a:solidFill>
                <a:latin typeface="Arial Black" panose="020B0A04020102020204" pitchFamily="34" charset="0"/>
              </a:rPr>
              <a:t>such </a:t>
            </a:r>
          </a:p>
          <a:p>
            <a:pPr algn="r"/>
            <a:r>
              <a:rPr lang="en-US" sz="2400" dirty="0" smtClean="0">
                <a:solidFill>
                  <a:srgbClr val="0000CC"/>
                </a:solidFill>
                <a:latin typeface="Arial Black" panose="020B0A04020102020204" pitchFamily="34" charset="0"/>
              </a:rPr>
              <a:t>a beautiful </a:t>
            </a:r>
          </a:p>
          <a:p>
            <a:pPr algn="r"/>
            <a:r>
              <a:rPr lang="en-US" sz="2400" dirty="0" smtClean="0">
                <a:solidFill>
                  <a:srgbClr val="0000CC"/>
                </a:solidFill>
                <a:latin typeface="Arial Black" panose="020B0A04020102020204" pitchFamily="34" charset="0"/>
              </a:rPr>
              <a:t>card </a:t>
            </a:r>
          </a:p>
          <a:p>
            <a:pPr algn="r"/>
            <a:r>
              <a:rPr lang="en-US" sz="2400" dirty="0" smtClean="0">
                <a:solidFill>
                  <a:srgbClr val="0000CC"/>
                </a:solidFill>
                <a:latin typeface="Arial Black" panose="020B0A04020102020204" pitchFamily="34" charset="0"/>
              </a:rPr>
              <a:t>with </a:t>
            </a:r>
          </a:p>
          <a:p>
            <a:pPr algn="r"/>
            <a:r>
              <a:rPr lang="en-US" sz="2400" dirty="0" smtClean="0">
                <a:solidFill>
                  <a:srgbClr val="0000CC"/>
                </a:solidFill>
                <a:latin typeface="Arial Black" panose="020B0A04020102020204" pitchFamily="34" charset="0"/>
              </a:rPr>
              <a:t>such </a:t>
            </a:r>
          </a:p>
          <a:p>
            <a:pPr algn="r"/>
            <a:r>
              <a:rPr lang="en-US" sz="2400" dirty="0" smtClean="0">
                <a:solidFill>
                  <a:srgbClr val="0000CC"/>
                </a:solidFill>
                <a:latin typeface="Arial Black" panose="020B0A04020102020204" pitchFamily="34" charset="0"/>
              </a:rPr>
              <a:t>curious </a:t>
            </a:r>
          </a:p>
          <a:p>
            <a:pPr algn="r"/>
            <a:r>
              <a:rPr lang="en-US" sz="2400" dirty="0" smtClean="0">
                <a:solidFill>
                  <a:srgbClr val="0000CC"/>
                </a:solidFill>
                <a:latin typeface="Arial Black" panose="020B0A04020102020204" pitchFamily="34" charset="0"/>
              </a:rPr>
              <a:t>notices </a:t>
            </a:r>
          </a:p>
          <a:p>
            <a:pPr algn="r"/>
            <a:r>
              <a:rPr lang="en-US" sz="2400" dirty="0" smtClean="0">
                <a:solidFill>
                  <a:srgbClr val="0000CC"/>
                </a:solidFill>
                <a:latin typeface="Arial Black" panose="020B0A04020102020204" pitchFamily="34" charset="0"/>
              </a:rPr>
              <a:t>about </a:t>
            </a:r>
          </a:p>
          <a:p>
            <a:pPr algn="r"/>
            <a:r>
              <a:rPr lang="en-US" sz="2400" dirty="0" smtClean="0">
                <a:solidFill>
                  <a:srgbClr val="0000CC"/>
                </a:solidFill>
                <a:latin typeface="Arial Black" panose="020B0A04020102020204" pitchFamily="34" charset="0"/>
              </a:rPr>
              <a:t>women. </a:t>
            </a:r>
          </a:p>
          <a:p>
            <a:pPr algn="r"/>
            <a:r>
              <a:rPr lang="en-US" sz="2400" dirty="0" smtClean="0">
                <a:solidFill>
                  <a:srgbClr val="0000CC"/>
                </a:solidFill>
                <a:latin typeface="Arial Black" panose="020B0A04020102020204" pitchFamily="34" charset="0"/>
              </a:rPr>
              <a:t>I like it </a:t>
            </a:r>
          </a:p>
          <a:p>
            <a:pPr algn="r"/>
            <a:r>
              <a:rPr lang="en-US" sz="2400" dirty="0" smtClean="0">
                <a:solidFill>
                  <a:srgbClr val="0000CC"/>
                </a:solidFill>
                <a:latin typeface="Arial Black" panose="020B0A04020102020204" pitchFamily="34" charset="0"/>
              </a:rPr>
              <a:t>very </a:t>
            </a:r>
          </a:p>
          <a:p>
            <a:pPr algn="r"/>
            <a:r>
              <a:rPr lang="en-US" sz="2400" dirty="0" smtClean="0">
                <a:solidFill>
                  <a:srgbClr val="0000CC"/>
                </a:solidFill>
                <a:latin typeface="Arial Black" panose="020B0A04020102020204" pitchFamily="34" charset="0"/>
              </a:rPr>
              <a:t>much!</a:t>
            </a:r>
            <a:endParaRPr lang="ru-RU" sz="2400"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994194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1\Desktop\germany\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98775" y="1268760"/>
            <a:ext cx="8074441" cy="544217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9552" y="199834"/>
            <a:ext cx="7992888"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Some cards are with lovely quotes . </a:t>
            </a:r>
          </a:p>
          <a:p>
            <a:pPr algn="ctr"/>
            <a:r>
              <a:rPr lang="en-US" dirty="0" smtClean="0">
                <a:solidFill>
                  <a:srgbClr val="0000CC"/>
                </a:solidFill>
                <a:latin typeface="Arial Black" panose="020B0A04020102020204" pitchFamily="34" charset="0"/>
              </a:rPr>
              <a:t>Why cats? </a:t>
            </a:r>
          </a:p>
          <a:p>
            <a:pPr algn="ctr"/>
            <a:r>
              <a:rPr lang="en-US" dirty="0" smtClean="0">
                <a:solidFill>
                  <a:srgbClr val="0000CC"/>
                </a:solidFill>
                <a:latin typeface="Arial Black" panose="020B0A04020102020204" pitchFamily="34" charset="0"/>
              </a:rPr>
              <a:t>Because CATS is my favorite theme  in </a:t>
            </a:r>
            <a:r>
              <a:rPr lang="en-US" dirty="0" err="1" smtClean="0">
                <a:solidFill>
                  <a:srgbClr val="0000CC"/>
                </a:solidFill>
                <a:latin typeface="Arial Black" panose="020B0A04020102020204" pitchFamily="34" charset="0"/>
              </a:rPr>
              <a:t>Postcrossing</a:t>
            </a:r>
            <a:r>
              <a:rPr lang="en-US" dirty="0" smtClean="0">
                <a:solidFill>
                  <a:srgbClr val="0000CC"/>
                </a:solidFill>
                <a:latin typeface="Arial Black" panose="020B0A04020102020204" pitchFamily="34" charset="0"/>
              </a:rPr>
              <a:t>.</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199582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1\Desktop\germany\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052736"/>
            <a:ext cx="7632849" cy="53582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43608" y="384500"/>
            <a:ext cx="6768752" cy="369332"/>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The quotes on the cards are so inspirable…</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776304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1\Desktop\germany\1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196752"/>
            <a:ext cx="7416824" cy="522144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67544" y="199834"/>
            <a:ext cx="8136904"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Cards for sending and receiving depend on what theme you choose. Mine is ANIMAL COUPLES. That is why I often receive such cards with lovely words on the back side of the cards… </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96207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s://encrypted-tbn0.gstatic.com/images?q=tbn:ANd9GcS1Z6aWOygdNBFhrQy6xJlWHpMzrtn0sFex3NxzgzkMz5YJhpxXh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1075"/>
            <a:ext cx="4896544" cy="662175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23528" y="199834"/>
            <a:ext cx="8568952" cy="6124754"/>
          </a:xfrm>
          <a:prstGeom prst="rect">
            <a:avLst/>
          </a:prstGeom>
          <a:noFill/>
        </p:spPr>
        <p:txBody>
          <a:bodyPr wrap="square" rtlCol="0">
            <a:spAutoFit/>
          </a:bodyPr>
          <a:lstStyle/>
          <a:p>
            <a:pPr algn="ctr"/>
            <a:r>
              <a:rPr lang="en-US" sz="3200" dirty="0" smtClean="0">
                <a:solidFill>
                  <a:srgbClr val="FF0000"/>
                </a:solidFill>
                <a:latin typeface="Arial Black" panose="020B0A04020102020204" pitchFamily="34" charset="0"/>
              </a:rPr>
              <a:t>It was Germany through my </a:t>
            </a:r>
            <a:r>
              <a:rPr lang="en-US" sz="3200" dirty="0" err="1" smtClean="0">
                <a:solidFill>
                  <a:srgbClr val="FF0000"/>
                </a:solidFill>
                <a:latin typeface="Arial Black" panose="020B0A04020102020204" pitchFamily="34" charset="0"/>
              </a:rPr>
              <a:t>Postcrossing</a:t>
            </a:r>
            <a:r>
              <a:rPr lang="en-US" sz="3200" dirty="0" smtClean="0">
                <a:solidFill>
                  <a:srgbClr val="FF0000"/>
                </a:solidFill>
                <a:latin typeface="Arial Black" panose="020B0A04020102020204" pitchFamily="34" charset="0"/>
              </a:rPr>
              <a:t> cards. </a:t>
            </a:r>
          </a:p>
          <a:p>
            <a:pPr algn="ctr"/>
            <a:r>
              <a:rPr lang="en-US" sz="3200" dirty="0" smtClean="0">
                <a:solidFill>
                  <a:srgbClr val="FF0000"/>
                </a:solidFill>
                <a:latin typeface="Arial Black" panose="020B0A04020102020204" pitchFamily="34" charset="0"/>
              </a:rPr>
              <a:t>So informational, so much developable.</a:t>
            </a:r>
          </a:p>
          <a:p>
            <a:pPr algn="ctr"/>
            <a:r>
              <a:rPr lang="en-US" sz="3200" dirty="0" smtClean="0">
                <a:solidFill>
                  <a:srgbClr val="0000CC"/>
                </a:solidFill>
                <a:latin typeface="Arial Black" panose="020B0A04020102020204" pitchFamily="34" charset="0"/>
              </a:rPr>
              <a:t>I could travel and see wonderful places of Germany.</a:t>
            </a:r>
          </a:p>
          <a:p>
            <a:pPr algn="ctr"/>
            <a:r>
              <a:rPr lang="en-US" sz="3200" dirty="0" smtClean="0">
                <a:solidFill>
                  <a:srgbClr val="0000CC"/>
                </a:solidFill>
                <a:latin typeface="Arial Black" panose="020B0A04020102020204" pitchFamily="34" charset="0"/>
              </a:rPr>
              <a:t>I got a large pile of Positive .</a:t>
            </a:r>
          </a:p>
          <a:p>
            <a:pPr algn="ctr"/>
            <a:r>
              <a:rPr lang="en-US" sz="3200" dirty="0" smtClean="0">
                <a:latin typeface="Arial Black" panose="020B0A04020102020204" pitchFamily="34" charset="0"/>
              </a:rPr>
              <a:t>I broadened my knowledge both  in German and in English my  because  </a:t>
            </a:r>
            <a:r>
              <a:rPr lang="en-US" sz="3200" dirty="0" err="1" smtClean="0">
                <a:latin typeface="Arial Black" panose="020B0A04020102020204" pitchFamily="34" charset="0"/>
              </a:rPr>
              <a:t>Postcrossers</a:t>
            </a:r>
            <a:r>
              <a:rPr lang="en-US" sz="3200" dirty="0" smtClean="0">
                <a:latin typeface="Arial Black" panose="020B0A04020102020204" pitchFamily="34" charset="0"/>
              </a:rPr>
              <a:t> from Germany write cards in German or in English.</a:t>
            </a:r>
          </a:p>
          <a:p>
            <a:pPr algn="ctr"/>
            <a:r>
              <a:rPr lang="en-US" sz="4000" dirty="0" smtClean="0">
                <a:solidFill>
                  <a:srgbClr val="008000"/>
                </a:solidFill>
                <a:latin typeface="Arial Black" panose="020B0A04020102020204" pitchFamily="34" charset="0"/>
              </a:rPr>
              <a:t>Thank you for being with me!</a:t>
            </a:r>
            <a:endParaRPr lang="ru-RU" sz="4000" dirty="0">
              <a:solidFill>
                <a:srgbClr val="008000"/>
              </a:solidFill>
              <a:latin typeface="Arial Black" panose="020B0A04020102020204" pitchFamily="34" charset="0"/>
            </a:endParaRPr>
          </a:p>
        </p:txBody>
      </p:sp>
    </p:spTree>
    <p:extLst>
      <p:ext uri="{BB962C8B-B14F-4D97-AF65-F5344CB8AC3E}">
        <p14:creationId xmlns:p14="http://schemas.microsoft.com/office/powerpoint/2010/main" val="2565710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67544" y="199834"/>
            <a:ext cx="8136904" cy="470898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If you want </a:t>
            </a:r>
          </a:p>
          <a:p>
            <a:pPr algn="ct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to </a:t>
            </a:r>
            <a:r>
              <a:rPr lang="en-US" sz="6000" b="1" spc="50" dirty="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enjoy </a:t>
            </a: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real </a:t>
            </a:r>
            <a:r>
              <a:rPr lang="en-US" sz="6000" b="1" spc="50" dirty="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nice </a:t>
            </a: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feelings</a:t>
            </a:r>
          </a:p>
          <a:p>
            <a:pPr algn="ct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Join </a:t>
            </a:r>
            <a:r>
              <a:rPr lang="en-US" sz="6000" b="1" spc="50" dirty="0" err="1"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Postcrossing</a:t>
            </a:r>
            <a:r>
              <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rPr>
              <a:t>!</a:t>
            </a:r>
          </a:p>
          <a:p>
            <a:pPr algn="ctr"/>
            <a:endParaRPr lang="en-US" sz="6000" b="1" spc="50" dirty="0" smtClean="0">
              <a:ln w="11430"/>
              <a:solidFill>
                <a:srgbClr val="FF0000"/>
              </a:solidFill>
              <a:effectLst>
                <a:outerShdw blurRad="76200" dist="50800" dir="5400000" algn="tl" rotWithShape="0">
                  <a:srgbClr val="000000">
                    <a:alpha val="65000"/>
                  </a:srgbClr>
                </a:outerShdw>
              </a:effectLst>
              <a:latin typeface="Arial Black" panose="020B0A04020102020204" pitchFamily="34" charset="0"/>
            </a:endParaRPr>
          </a:p>
        </p:txBody>
      </p:sp>
      <p:pic>
        <p:nvPicPr>
          <p:cNvPr id="14340" name="Picture 4" descr="Postcrossing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877518"/>
            <a:ext cx="8297813" cy="1094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6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3412976"/>
          </a:xfrm>
        </p:spPr>
        <p:txBody>
          <a:bodyPr>
            <a:normAutofit/>
          </a:bodyPr>
          <a:lstStyle/>
          <a:p>
            <a:r>
              <a:rPr lang="en-US" sz="2400" dirty="0" err="1"/>
              <a:t>unomomento</a:t>
            </a:r>
            <a:r>
              <a:rPr lang="en-US" sz="2400" dirty="0"/>
              <a:t> (or Olga) is a member in </a:t>
            </a:r>
            <a:r>
              <a:rPr lang="en-US" sz="2400" dirty="0" smtClean="0"/>
              <a:t>Russia. </a:t>
            </a:r>
            <a:r>
              <a:rPr lang="en-US" sz="2400" dirty="0"/>
              <a:t>She has been a member for over 3 years (1390 days). </a:t>
            </a:r>
          </a:p>
          <a:p>
            <a:r>
              <a:rPr lang="en-US" sz="2400" dirty="0"/>
              <a:t>Postcards Sent: </a:t>
            </a:r>
            <a:r>
              <a:rPr lang="en-US" sz="2400" dirty="0" smtClean="0"/>
              <a:t>405 Postcards </a:t>
            </a:r>
            <a:r>
              <a:rPr lang="en-US" sz="2400" dirty="0"/>
              <a:t>Received: 400</a:t>
            </a:r>
          </a:p>
          <a:p>
            <a:r>
              <a:rPr lang="en-US" sz="2400" dirty="0"/>
              <a:t>Distance Sent: 1,691,445 km</a:t>
            </a:r>
          </a:p>
          <a:p>
            <a:r>
              <a:rPr lang="en-US" sz="2400" dirty="0"/>
              <a:t>Last Seen: 1 minute ago</a:t>
            </a:r>
          </a:p>
          <a:p>
            <a:r>
              <a:rPr lang="en-US" sz="2400" dirty="0"/>
              <a:t>Speaks: Russian, English, German, French, Chuvash ( my native </a:t>
            </a:r>
            <a:r>
              <a:rPr lang="en-US" sz="2400" dirty="0" smtClean="0"/>
              <a:t>language)</a:t>
            </a:r>
          </a:p>
          <a:p>
            <a:r>
              <a:rPr lang="en-US" sz="2400" dirty="0" smtClean="0"/>
              <a:t>Birthday: 31st December</a:t>
            </a:r>
            <a:endParaRPr lang="ru-RU" sz="24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88640"/>
            <a:ext cx="1333500"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ostcrossing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486" y="5639732"/>
            <a:ext cx="8407634" cy="110909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187624" y="199834"/>
            <a:ext cx="6768752" cy="1569660"/>
          </a:xfrm>
          <a:prstGeom prst="rect">
            <a:avLst/>
          </a:prstGeom>
          <a:noFill/>
        </p:spPr>
        <p:txBody>
          <a:bodyPr wrap="square" rtlCol="0">
            <a:spAutoFit/>
          </a:bodyPr>
          <a:lstStyle/>
          <a:p>
            <a:pPr algn="ctr"/>
            <a:r>
              <a:rPr lang="en-US" sz="3200" dirty="0" smtClean="0">
                <a:solidFill>
                  <a:srgbClr val="0000CC"/>
                </a:solidFill>
                <a:latin typeface="Arial Black" panose="020B0A04020102020204" pitchFamily="34" charset="0"/>
              </a:rPr>
              <a:t>This is my Page</a:t>
            </a:r>
          </a:p>
          <a:p>
            <a:pPr algn="ctr"/>
            <a:r>
              <a:rPr lang="en-US" sz="3200" dirty="0" smtClean="0">
                <a:solidFill>
                  <a:srgbClr val="0000CC"/>
                </a:solidFill>
                <a:latin typeface="Arial Black" panose="020B0A04020102020204" pitchFamily="34" charset="0"/>
              </a:rPr>
              <a:t> on </a:t>
            </a:r>
            <a:r>
              <a:rPr lang="en-US" sz="3200" dirty="0" err="1" smtClean="0">
                <a:solidFill>
                  <a:srgbClr val="0000CC"/>
                </a:solidFill>
                <a:latin typeface="Arial Black" panose="020B0A04020102020204" pitchFamily="34" charset="0"/>
              </a:rPr>
              <a:t>Postcrossing</a:t>
            </a:r>
            <a:r>
              <a:rPr lang="en-US" sz="3200" dirty="0" smtClean="0">
                <a:solidFill>
                  <a:srgbClr val="0000CC"/>
                </a:solidFill>
                <a:latin typeface="Arial Black" panose="020B0A04020102020204" pitchFamily="34" charset="0"/>
              </a:rPr>
              <a:t> Site</a:t>
            </a:r>
          </a:p>
          <a:p>
            <a:pPr algn="ctr"/>
            <a:endParaRPr lang="ru-RU" sz="3200" dirty="0">
              <a:solidFill>
                <a:srgbClr val="0000CC"/>
              </a:solidFill>
              <a:latin typeface="Arial Black" panose="020B0A04020102020204" pitchFamily="34" charset="0"/>
            </a:endParaRPr>
          </a:p>
        </p:txBody>
      </p:sp>
      <p:sp>
        <p:nvSpPr>
          <p:cNvPr id="4" name="Прямоугольник 3"/>
          <p:cNvSpPr/>
          <p:nvPr/>
        </p:nvSpPr>
        <p:spPr>
          <a:xfrm>
            <a:off x="827584" y="4941168"/>
            <a:ext cx="6768752" cy="584775"/>
          </a:xfrm>
          <a:prstGeom prst="rect">
            <a:avLst/>
          </a:prstGeom>
        </p:spPr>
        <p:txBody>
          <a:bodyPr wrap="square">
            <a:spAutoFit/>
          </a:bodyPr>
          <a:lstStyle/>
          <a:p>
            <a:pPr lvl="0" algn="ctr"/>
            <a:r>
              <a:rPr lang="en-US" sz="3200" b="1" dirty="0">
                <a:solidFill>
                  <a:srgbClr val="008000"/>
                </a:solidFill>
                <a:latin typeface="Arial Black" panose="020B0A04020102020204" pitchFamily="34" charset="0"/>
              </a:rPr>
              <a:t>Info of the  1</a:t>
            </a:r>
            <a:r>
              <a:rPr lang="en-US" sz="3200" b="1" baseline="30000" dirty="0">
                <a:solidFill>
                  <a:srgbClr val="008000"/>
                </a:solidFill>
                <a:latin typeface="Arial Black" panose="020B0A04020102020204" pitchFamily="34" charset="0"/>
              </a:rPr>
              <a:t>st</a:t>
            </a:r>
            <a:r>
              <a:rPr lang="en-US" sz="3200" b="1" dirty="0">
                <a:solidFill>
                  <a:srgbClr val="008000"/>
                </a:solidFill>
                <a:latin typeface="Arial Black" panose="020B0A04020102020204" pitchFamily="34" charset="0"/>
              </a:rPr>
              <a:t> August 2014</a:t>
            </a:r>
            <a:endParaRPr lang="en-US" sz="3200" b="1" dirty="0">
              <a:solidFill>
                <a:srgbClr val="008000"/>
              </a:solidFill>
              <a:latin typeface="Arial Black" panose="020B0A04020102020204" pitchFamily="34" charset="0"/>
            </a:endParaRPr>
          </a:p>
        </p:txBody>
      </p:sp>
    </p:spTree>
    <p:extLst>
      <p:ext uri="{BB962C8B-B14F-4D97-AF65-F5344CB8AC3E}">
        <p14:creationId xmlns:p14="http://schemas.microsoft.com/office/powerpoint/2010/main" val="933453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1\Desktop\germany\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776864" cy="54126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187624" y="199834"/>
            <a:ext cx="6768752"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Meet Regensburg!</a:t>
            </a:r>
          </a:p>
          <a:p>
            <a:pPr algn="ctr"/>
            <a:r>
              <a:rPr lang="en-US" dirty="0" err="1" smtClean="0">
                <a:solidFill>
                  <a:srgbClr val="0000CC"/>
                </a:solidFill>
                <a:latin typeface="Arial Black" panose="020B0A04020102020204" pitchFamily="34" charset="0"/>
              </a:rPr>
              <a:t>Postcrossers</a:t>
            </a:r>
            <a:r>
              <a:rPr lang="en-US" dirty="0" smtClean="0">
                <a:solidFill>
                  <a:srgbClr val="0000CC"/>
                </a:solidFill>
                <a:latin typeface="Arial Black" panose="020B0A04020102020204" pitchFamily="34" charset="0"/>
              </a:rPr>
              <a:t>  from Germany like  sending cards with the town and city images</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139880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1\Desktop\germany\9.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056784" cy="509499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199834"/>
            <a:ext cx="6768752" cy="646331"/>
          </a:xfrm>
          <a:prstGeom prst="rect">
            <a:avLst/>
          </a:prstGeom>
          <a:noFill/>
        </p:spPr>
        <p:txBody>
          <a:bodyPr wrap="square" rtlCol="0">
            <a:spAutoFit/>
          </a:bodyPr>
          <a:lstStyle/>
          <a:p>
            <a:pPr algn="ctr"/>
            <a:r>
              <a:rPr lang="en-US" dirty="0" err="1" smtClean="0">
                <a:solidFill>
                  <a:srgbClr val="0000CC"/>
                </a:solidFill>
                <a:latin typeface="Arial Black" panose="020B0A04020102020204" pitchFamily="34" charset="0"/>
              </a:rPr>
              <a:t>Willkommen</a:t>
            </a:r>
            <a:r>
              <a:rPr lang="en-US" dirty="0" smtClean="0">
                <a:solidFill>
                  <a:srgbClr val="0000CC"/>
                </a:solidFill>
                <a:latin typeface="Arial Black" panose="020B0A04020102020204" pitchFamily="34" charset="0"/>
              </a:rPr>
              <a:t> in Frankfurt am Mein!</a:t>
            </a:r>
          </a:p>
          <a:p>
            <a:pPr algn="ctr"/>
            <a:r>
              <a:rPr lang="en-US" dirty="0" smtClean="0">
                <a:solidFill>
                  <a:srgbClr val="0000CC"/>
                </a:solidFill>
                <a:latin typeface="Arial Black" panose="020B0A04020102020204" pitchFamily="34" charset="0"/>
              </a:rPr>
              <a:t>It is interesting to have it in your hands…</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49630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Desktop\german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12776"/>
            <a:ext cx="7200800" cy="519897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199834"/>
            <a:ext cx="6768752"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The romantic place of Wartburg welcomes me heartily with the warm inviting words</a:t>
            </a:r>
          </a:p>
          <a:p>
            <a:pPr algn="ctr"/>
            <a:r>
              <a:rPr lang="en-US" dirty="0" smtClean="0">
                <a:solidFill>
                  <a:srgbClr val="0000CC"/>
                </a:solidFill>
                <a:latin typeface="Arial Black" panose="020B0A04020102020204" pitchFamily="34" charset="0"/>
              </a:rPr>
              <a:t> on the back side of the card…</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468183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1\Desktop\germany\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5185" y="1268760"/>
            <a:ext cx="7848872" cy="54628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20437" y="199834"/>
            <a:ext cx="7920880"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Beautiful </a:t>
            </a:r>
            <a:r>
              <a:rPr lang="en-US" dirty="0" err="1" smtClean="0">
                <a:solidFill>
                  <a:srgbClr val="0000CC"/>
                </a:solidFill>
                <a:latin typeface="Arial Black" panose="020B0A04020102020204" pitchFamily="34" charset="0"/>
              </a:rPr>
              <a:t>Werne</a:t>
            </a:r>
            <a:r>
              <a:rPr lang="en-US" dirty="0" smtClean="0">
                <a:solidFill>
                  <a:srgbClr val="0000CC"/>
                </a:solidFill>
                <a:latin typeface="Arial Black" panose="020B0A04020102020204" pitchFamily="34" charset="0"/>
              </a:rPr>
              <a:t> is here to travel to…</a:t>
            </a:r>
          </a:p>
          <a:p>
            <a:pPr algn="ctr"/>
            <a:r>
              <a:rPr lang="en-US" dirty="0" smtClean="0">
                <a:solidFill>
                  <a:srgbClr val="0000CC"/>
                </a:solidFill>
                <a:latin typeface="Arial Black" panose="020B0A04020102020204" pitchFamily="34" charset="0"/>
              </a:rPr>
              <a:t>Sometimes these are cards with multiple images that make the card more informational about  towns and cities.</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4243780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1\Desktop\germany\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400163"/>
            <a:ext cx="7092788" cy="506425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323528" y="199834"/>
            <a:ext cx="8424936" cy="1200329"/>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Romantic Kassel is here to meet.</a:t>
            </a:r>
          </a:p>
          <a:p>
            <a:pPr algn="ctr"/>
            <a:r>
              <a:rPr lang="en-US" dirty="0" smtClean="0">
                <a:solidFill>
                  <a:srgbClr val="0000CC"/>
                </a:solidFill>
                <a:latin typeface="Arial Black" panose="020B0A04020102020204" pitchFamily="34" charset="0"/>
              </a:rPr>
              <a:t>The  cards are more  interesting with the Coats of Arms of the Places. We can compare their  things with ours and comparison process in our brains helps us to broaden our minds… </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317423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1\Desktop\germany\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836712"/>
            <a:ext cx="7857400" cy="54844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87624" y="199834"/>
            <a:ext cx="6768752" cy="646331"/>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Every week I get a card brings joy into my heart and my soul  blossoms with beauty I see…</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2422743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1\Desktop\germany\8.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123164"/>
            <a:ext cx="7942340" cy="5575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9552" y="199834"/>
            <a:ext cx="7848872" cy="923330"/>
          </a:xfrm>
          <a:prstGeom prst="rect">
            <a:avLst/>
          </a:prstGeom>
          <a:noFill/>
        </p:spPr>
        <p:txBody>
          <a:bodyPr wrap="square" rtlCol="0">
            <a:spAutoFit/>
          </a:bodyPr>
          <a:lstStyle/>
          <a:p>
            <a:pPr algn="ctr"/>
            <a:r>
              <a:rPr lang="en-US" dirty="0" smtClean="0">
                <a:solidFill>
                  <a:srgbClr val="0000CC"/>
                </a:solidFill>
                <a:latin typeface="Arial Black" panose="020B0A04020102020204" pitchFamily="34" charset="0"/>
              </a:rPr>
              <a:t>Wow, I have never dreamt in my life to see one day such a magnificent place in the world as </a:t>
            </a:r>
            <a:r>
              <a:rPr lang="en-US" dirty="0" err="1" smtClean="0">
                <a:solidFill>
                  <a:srgbClr val="0000CC"/>
                </a:solidFill>
                <a:latin typeface="Arial Black" panose="020B0A04020102020204" pitchFamily="34" charset="0"/>
              </a:rPr>
              <a:t>Sauerland</a:t>
            </a:r>
            <a:r>
              <a:rPr lang="en-US" dirty="0" smtClean="0">
                <a:solidFill>
                  <a:srgbClr val="0000CC"/>
                </a:solidFill>
                <a:latin typeface="Arial Black" panose="020B0A04020102020204" pitchFamily="34" charset="0"/>
              </a:rPr>
              <a:t>! Here it is! </a:t>
            </a:r>
          </a:p>
          <a:p>
            <a:pPr algn="ctr"/>
            <a:r>
              <a:rPr lang="en-US" dirty="0" smtClean="0">
                <a:solidFill>
                  <a:srgbClr val="0000CC"/>
                </a:solidFill>
                <a:latin typeface="Arial Black" panose="020B0A04020102020204" pitchFamily="34" charset="0"/>
              </a:rPr>
              <a:t>Lots of Thanks to </a:t>
            </a:r>
            <a:r>
              <a:rPr lang="en-US" dirty="0" err="1" smtClean="0">
                <a:solidFill>
                  <a:srgbClr val="0000CC"/>
                </a:solidFill>
                <a:latin typeface="Arial Black" panose="020B0A04020102020204" pitchFamily="34" charset="0"/>
              </a:rPr>
              <a:t>Postcrossing</a:t>
            </a:r>
            <a:r>
              <a:rPr lang="en-US" dirty="0" smtClean="0">
                <a:solidFill>
                  <a:srgbClr val="0000CC"/>
                </a:solidFill>
                <a:latin typeface="Arial Black" panose="020B0A04020102020204" pitchFamily="34" charset="0"/>
              </a:rPr>
              <a:t> Project! </a:t>
            </a:r>
            <a:endParaRPr lang="ru-RU" dirty="0">
              <a:solidFill>
                <a:srgbClr val="0000CC"/>
              </a:solidFill>
              <a:latin typeface="Arial Black" panose="020B0A04020102020204" pitchFamily="34" charset="0"/>
            </a:endParaRPr>
          </a:p>
        </p:txBody>
      </p:sp>
    </p:spTree>
    <p:extLst>
      <p:ext uri="{BB962C8B-B14F-4D97-AF65-F5344CB8AC3E}">
        <p14:creationId xmlns:p14="http://schemas.microsoft.com/office/powerpoint/2010/main" val="30224885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456</Words>
  <Application>Microsoft Office PowerPoint</Application>
  <PresentationFormat>Экран (4:3)</PresentationFormat>
  <Paragraphs>55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Germany  through Postcrossing</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Germany  through Postcrossing</dc:title>
  <dc:creator>1</dc:creator>
  <cp:lastModifiedBy>1</cp:lastModifiedBy>
  <cp:revision>9</cp:revision>
  <dcterms:created xsi:type="dcterms:W3CDTF">2014-08-01T11:38:01Z</dcterms:created>
  <dcterms:modified xsi:type="dcterms:W3CDTF">2014-08-01T12:59:29Z</dcterms:modified>
</cp:coreProperties>
</file>