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ны и шаблоны\a454f3a7c5ac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FDD9D-84BE-46B8-8803-943E0C162AA0}" type="datetimeFigureOut">
              <a:rPr lang="ru-RU"/>
              <a:pPr>
                <a:defRPr/>
              </a:pPr>
              <a:t>05.08.2014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99617-FE95-4865-9151-4AD31FC42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42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4C811-E7D7-4EC7-B891-685F301FA107}" type="datetimeFigureOut">
              <a:rPr lang="ru-RU"/>
              <a:pPr>
                <a:defRPr/>
              </a:pPr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626BD-BA25-49E8-9FE3-80179CF15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A976B-38F9-4AFF-B3FC-BCA7F5256502}" type="datetimeFigureOut">
              <a:rPr lang="ru-RU"/>
              <a:pPr>
                <a:defRPr/>
              </a:pPr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68053-1EE3-472C-9F96-D0587207C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82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41FB7-3364-44D3-9259-8EDCC8A49D83}" type="datetimeFigureOut">
              <a:rPr lang="ru-RU"/>
              <a:pPr>
                <a:defRPr/>
              </a:pPr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DDE3B-D9D5-42B9-8198-52225A43B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745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82C86-255A-4DD4-8BBF-B3A0B7689D88}" type="datetimeFigureOut">
              <a:rPr lang="ru-RU"/>
              <a:pPr>
                <a:defRPr/>
              </a:pPr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28637-99B5-4A13-A233-03E21525F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56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00F15-A114-4261-8ACC-0E58BC46C093}" type="datetimeFigureOut">
              <a:rPr lang="ru-RU"/>
              <a:pPr>
                <a:defRPr/>
              </a:pPr>
              <a:t>05.08.2014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090AB-C4A7-4DDE-A237-02555E7D4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164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D3DD5-928A-4683-8A56-5597E0766EA4}" type="datetimeFigureOut">
              <a:rPr lang="ru-RU"/>
              <a:pPr>
                <a:defRPr/>
              </a:pPr>
              <a:t>05.08.2014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077EB-06FA-4ABC-B733-9B7435370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78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069CB-A481-4834-AA58-60B5E4CA34EA}" type="datetimeFigureOut">
              <a:rPr lang="ru-RU"/>
              <a:pPr>
                <a:defRPr/>
              </a:pPr>
              <a:t>05.08.2014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8DE69-0257-41EA-A51E-ECBD1A5A1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086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3AC37-B544-4FB9-BEE9-03E3DE16A885}" type="datetimeFigureOut">
              <a:rPr lang="ru-RU"/>
              <a:pPr>
                <a:defRPr/>
              </a:pPr>
              <a:t>05.08.2014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BB106-8CFA-41CE-ACB1-AD9690D56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32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EFB79-2D6A-4F30-9B8C-AD0F93FFD792}" type="datetimeFigureOut">
              <a:rPr lang="ru-RU"/>
              <a:pPr>
                <a:defRPr/>
              </a:pPr>
              <a:t>05.08.2014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9C6DB-683C-41E9-9DB6-6195FF4D5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BAD0E-807D-47C2-9C0B-5BB992F9F708}" type="datetimeFigureOut">
              <a:rPr lang="ru-RU"/>
              <a:pPr>
                <a:defRPr/>
              </a:pPr>
              <a:t>05.08.2014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F2E01-A580-43ED-857A-E3A7BCF01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59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39999">
              <a:srgbClr val="C3D69B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1630A0-D833-4F53-BE48-D176A16764E5}" type="datetimeFigureOut">
              <a:rPr lang="ru-RU"/>
              <a:pPr>
                <a:defRPr/>
              </a:pPr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75F10D-0DC7-4705-9611-E7FA4D215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2" descr="D:\фоны и шаблоны\a454f3a7c5ac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625"/>
          <a:stretch>
            <a:fillRect/>
          </a:stretch>
        </p:blipFill>
        <p:spPr bwMode="auto">
          <a:xfrm>
            <a:off x="0" y="0"/>
            <a:ext cx="857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usalka" TargetMode="External"/><Relationship Id="rId2" Type="http://schemas.openxmlformats.org/officeDocument/2006/relationships/hyperlink" Target="http://www.zagadochnaya-sila.ru/images/stories/picture/rusalka/rusalki_007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hkola-abv.ru/vse_dlya_prezentasiy2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-396552" y="651700"/>
            <a:ext cx="8640763" cy="417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Английский язык</a:t>
            </a: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УМК </a:t>
            </a:r>
            <a:r>
              <a:rPr lang="en-US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“Spotlight”</a:t>
            </a:r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en-US" sz="4000" b="1" dirty="0">
                <a:solidFill>
                  <a:srgbClr val="002060"/>
                </a:solidFill>
                <a:latin typeface="Arial Black" panose="020B0A04020102020204" pitchFamily="34" charset="0"/>
              </a:rPr>
              <a:t>9</a:t>
            </a:r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класс</a:t>
            </a: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Тест </a:t>
            </a:r>
            <a:br>
              <a:rPr lang="ru-RU" sz="5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US" sz="6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The </a:t>
            </a:r>
            <a:r>
              <a:rPr lang="en-US" sz="66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R</a:t>
            </a:r>
            <a:r>
              <a:rPr lang="en-US" sz="66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usalka</a:t>
            </a:r>
            <a:endParaRPr lang="ru-RU" sz="66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4509120"/>
            <a:ext cx="4572000" cy="175432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/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/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/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Чадукасинская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ООШ» </a:t>
            </a:r>
          </a:p>
          <a:p>
            <a:pPr algn="ctr"/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Красноармейского района </a:t>
            </a:r>
          </a:p>
          <a:p>
            <a:pPr algn="ctr"/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Чувашской Республики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/>
        </p:nvSpPr>
        <p:spPr bwMode="auto">
          <a:xfrm>
            <a:off x="1259632" y="773996"/>
            <a:ext cx="640080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en-US" sz="2200" dirty="0">
                <a:solidFill>
                  <a:srgbClr val="17375E"/>
                </a:solidFill>
                <a:latin typeface="Calibri"/>
                <a:ea typeface="Times New Roman"/>
                <a:cs typeface="Times New Roman"/>
                <a:hlinkClick r:id="rId2"/>
              </a:rPr>
              <a:t>http://</a:t>
            </a:r>
            <a:r>
              <a:rPr lang="en-US" sz="2200" dirty="0" smtClean="0">
                <a:solidFill>
                  <a:srgbClr val="17375E"/>
                </a:solidFill>
                <a:latin typeface="Calibri"/>
                <a:ea typeface="Times New Roman"/>
                <a:cs typeface="Times New Roman"/>
                <a:hlinkClick r:id="rId2"/>
              </a:rPr>
              <a:t>www.zagadochnaya-sila.ru/images/stories/picture/rusalka/rusalki_007.jpg</a:t>
            </a:r>
            <a:endParaRPr lang="en-US" sz="2200" dirty="0" smtClean="0">
              <a:solidFill>
                <a:srgbClr val="17375E"/>
              </a:solidFill>
              <a:latin typeface="Calibri"/>
              <a:ea typeface="Times New Roman"/>
              <a:cs typeface="Times New Roman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en-US" sz="2200" dirty="0" smtClean="0">
              <a:solidFill>
                <a:srgbClr val="17375E"/>
              </a:solidFill>
              <a:latin typeface="Calibri"/>
              <a:ea typeface="Times New Roman"/>
              <a:cs typeface="Times New Roman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en-US" sz="2200" dirty="0" smtClean="0">
                <a:solidFill>
                  <a:srgbClr val="17375E"/>
                </a:solidFill>
                <a:latin typeface="Calibri"/>
                <a:ea typeface="Times New Roman"/>
                <a:cs typeface="Times New Roman"/>
                <a:hlinkClick r:id="rId3"/>
              </a:rPr>
              <a:t>http://en.wikipedia.org/wiki/Rusalka</a:t>
            </a:r>
            <a:endParaRPr lang="en-US" sz="2200" dirty="0" smtClean="0">
              <a:solidFill>
                <a:srgbClr val="17375E"/>
              </a:solidFill>
              <a:latin typeface="Calibri"/>
              <a:ea typeface="Times New Roman"/>
              <a:cs typeface="Times New Roman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en-US" sz="2200" dirty="0">
              <a:solidFill>
                <a:srgbClr val="17375E"/>
              </a:solidFill>
              <a:latin typeface="Calibri"/>
              <a:ea typeface="Times New Roman"/>
              <a:cs typeface="Times New Roman"/>
            </a:endParaRPr>
          </a:p>
          <a:p>
            <a:pPr lvl="0" fontAlgn="base">
              <a:spcAft>
                <a:spcPts val="0"/>
              </a:spcAft>
              <a:tabLst>
                <a:tab pos="457200" algn="l"/>
              </a:tabLst>
            </a:pPr>
            <a:r>
              <a:rPr lang="ru-RU" sz="2200" kern="1200" dirty="0" smtClean="0">
                <a:solidFill>
                  <a:srgbClr val="17375E"/>
                </a:solidFill>
                <a:effectLst/>
                <a:latin typeface="Calibri"/>
                <a:ea typeface="Times New Roman"/>
                <a:cs typeface="Times New Roman"/>
              </a:rPr>
              <a:t>Шаблон </a:t>
            </a:r>
            <a:r>
              <a:rPr lang="ru-RU" sz="2200" kern="1200" dirty="0" smtClean="0">
                <a:solidFill>
                  <a:srgbClr val="17375E"/>
                </a:solidFill>
                <a:effectLst/>
                <a:latin typeface="Calibri"/>
                <a:ea typeface="Times New Roman"/>
                <a:cs typeface="Times New Roman"/>
              </a:rPr>
              <a:t>презентации</a:t>
            </a:r>
            <a:r>
              <a:rPr lang="en-US" sz="2200" dirty="0" smtClean="0">
                <a:solidFill>
                  <a:srgbClr val="17375E"/>
                </a:solidFill>
                <a:latin typeface="Calibri"/>
                <a:ea typeface="Times New Roman"/>
                <a:cs typeface="Times New Roman"/>
              </a:rPr>
              <a:t>:</a:t>
            </a:r>
          </a:p>
          <a:p>
            <a:pPr lvl="0" fontAlgn="base">
              <a:spcAft>
                <a:spcPts val="0"/>
              </a:spcAft>
              <a:tabLst>
                <a:tab pos="457200" algn="l"/>
              </a:tabLst>
            </a:pPr>
            <a:r>
              <a:rPr lang="en-US" sz="2200" u="sng" kern="1200" dirty="0" smtClean="0">
                <a:solidFill>
                  <a:srgbClr val="17375E"/>
                </a:solidFill>
                <a:effectLst/>
                <a:latin typeface="Calibri"/>
                <a:ea typeface="Times New Roman"/>
                <a:cs typeface="Times New Roman"/>
                <a:hlinkClick r:id="rId4"/>
              </a:rPr>
              <a:t>http</a:t>
            </a:r>
            <a:r>
              <a:rPr lang="ru-RU" sz="2200" u="sng" kern="1200" dirty="0">
                <a:solidFill>
                  <a:srgbClr val="17375E"/>
                </a:solidFill>
                <a:effectLst/>
                <a:latin typeface="Calibri"/>
                <a:ea typeface="Times New Roman"/>
                <a:cs typeface="Times New Roman"/>
                <a:hlinkClick r:id="rId4"/>
              </a:rPr>
              <a:t>://</a:t>
            </a:r>
            <a:r>
              <a:rPr lang="en-US" sz="2200" u="sng" kern="1200" dirty="0" err="1">
                <a:solidFill>
                  <a:srgbClr val="17375E"/>
                </a:solidFill>
                <a:effectLst/>
                <a:latin typeface="Calibri"/>
                <a:ea typeface="Times New Roman"/>
                <a:cs typeface="Times New Roman"/>
                <a:hlinkClick r:id="rId4"/>
              </a:rPr>
              <a:t>shkola</a:t>
            </a:r>
            <a:r>
              <a:rPr lang="ru-RU" sz="2200" u="sng" kern="1200" dirty="0">
                <a:solidFill>
                  <a:srgbClr val="17375E"/>
                </a:solidFill>
                <a:effectLst/>
                <a:latin typeface="Calibri"/>
                <a:ea typeface="Times New Roman"/>
                <a:cs typeface="Times New Roman"/>
                <a:hlinkClick r:id="rId4"/>
              </a:rPr>
              <a:t>-</a:t>
            </a:r>
            <a:r>
              <a:rPr lang="en-US" sz="2200" u="sng" kern="1200" dirty="0" err="1">
                <a:solidFill>
                  <a:srgbClr val="17375E"/>
                </a:solidFill>
                <a:effectLst/>
                <a:latin typeface="Calibri"/>
                <a:ea typeface="Times New Roman"/>
                <a:cs typeface="Times New Roman"/>
                <a:hlinkClick r:id="rId4"/>
              </a:rPr>
              <a:t>abv</a:t>
            </a:r>
            <a:r>
              <a:rPr lang="ru-RU" sz="2200" u="sng" kern="1200" dirty="0">
                <a:solidFill>
                  <a:srgbClr val="17375E"/>
                </a:solidFill>
                <a:effectLst/>
                <a:latin typeface="Calibri"/>
                <a:ea typeface="Times New Roman"/>
                <a:cs typeface="Times New Roman"/>
                <a:hlinkClick r:id="rId4"/>
              </a:rPr>
              <a:t>.</a:t>
            </a:r>
            <a:r>
              <a:rPr lang="en-US" sz="2200" u="sng" kern="1200" dirty="0" err="1">
                <a:solidFill>
                  <a:srgbClr val="17375E"/>
                </a:solidFill>
                <a:effectLst/>
                <a:latin typeface="Calibri"/>
                <a:ea typeface="Times New Roman"/>
                <a:cs typeface="Times New Roman"/>
                <a:hlinkClick r:id="rId4"/>
              </a:rPr>
              <a:t>ru</a:t>
            </a:r>
            <a:r>
              <a:rPr lang="ru-RU" sz="2200" u="sng" kern="1200" dirty="0">
                <a:solidFill>
                  <a:srgbClr val="17375E"/>
                </a:solidFill>
                <a:effectLst/>
                <a:latin typeface="Calibri"/>
                <a:ea typeface="Times New Roman"/>
                <a:cs typeface="Times New Roman"/>
                <a:hlinkClick r:id="rId4"/>
              </a:rPr>
              <a:t>/</a:t>
            </a:r>
            <a:r>
              <a:rPr lang="en-US" sz="2200" u="sng" kern="1200" dirty="0" err="1">
                <a:solidFill>
                  <a:srgbClr val="17375E"/>
                </a:solidFill>
                <a:effectLst/>
                <a:latin typeface="Calibri"/>
                <a:ea typeface="Times New Roman"/>
                <a:cs typeface="Times New Roman"/>
                <a:hlinkClick r:id="rId4"/>
              </a:rPr>
              <a:t>vse</a:t>
            </a:r>
            <a:r>
              <a:rPr lang="ru-RU" sz="2200" u="sng" kern="1200" dirty="0">
                <a:solidFill>
                  <a:srgbClr val="17375E"/>
                </a:solidFill>
                <a:effectLst/>
                <a:latin typeface="Calibri"/>
                <a:ea typeface="Times New Roman"/>
                <a:cs typeface="Times New Roman"/>
                <a:hlinkClick r:id="rId4"/>
              </a:rPr>
              <a:t>_</a:t>
            </a:r>
            <a:r>
              <a:rPr lang="en-US" sz="2200" u="sng" kern="1200" dirty="0" err="1">
                <a:solidFill>
                  <a:srgbClr val="17375E"/>
                </a:solidFill>
                <a:effectLst/>
                <a:latin typeface="Calibri"/>
                <a:ea typeface="Times New Roman"/>
                <a:cs typeface="Times New Roman"/>
                <a:hlinkClick r:id="rId4"/>
              </a:rPr>
              <a:t>dlya</a:t>
            </a:r>
            <a:r>
              <a:rPr lang="ru-RU" sz="2200" u="sng" kern="1200" dirty="0">
                <a:solidFill>
                  <a:srgbClr val="17375E"/>
                </a:solidFill>
                <a:effectLst/>
                <a:latin typeface="Calibri"/>
                <a:ea typeface="Times New Roman"/>
                <a:cs typeface="Times New Roman"/>
                <a:hlinkClick r:id="rId4"/>
              </a:rPr>
              <a:t>_</a:t>
            </a:r>
            <a:r>
              <a:rPr lang="en-US" sz="2200" u="sng" kern="1200" dirty="0" err="1">
                <a:solidFill>
                  <a:srgbClr val="17375E"/>
                </a:solidFill>
                <a:effectLst/>
                <a:latin typeface="Calibri"/>
                <a:ea typeface="Times New Roman"/>
                <a:cs typeface="Times New Roman"/>
                <a:hlinkClick r:id="rId4"/>
              </a:rPr>
              <a:t>prezentasiy</a:t>
            </a:r>
            <a:r>
              <a:rPr lang="ru-RU" sz="2200" u="sng" kern="1200" dirty="0">
                <a:solidFill>
                  <a:srgbClr val="17375E"/>
                </a:solidFill>
                <a:effectLst/>
                <a:latin typeface="Calibri"/>
                <a:ea typeface="Times New Roman"/>
                <a:cs typeface="Times New Roman"/>
                <a:hlinkClick r:id="rId4"/>
              </a:rPr>
              <a:t>2.</a:t>
            </a:r>
            <a:r>
              <a:rPr lang="en-US" sz="2200" u="sng" kern="1200" dirty="0" smtClean="0">
                <a:solidFill>
                  <a:srgbClr val="17375E"/>
                </a:solidFill>
                <a:effectLst/>
                <a:latin typeface="Calibri"/>
                <a:ea typeface="Times New Roman"/>
                <a:cs typeface="Times New Roman"/>
                <a:hlinkClick r:id="rId4"/>
              </a:rPr>
              <a:t>html</a:t>
            </a:r>
            <a:endParaRPr lang="en-US" sz="2200" u="sng" kern="1200" dirty="0" smtClean="0">
              <a:solidFill>
                <a:srgbClr val="17375E"/>
              </a:solidFill>
              <a:effectLst/>
              <a:latin typeface="Calibri"/>
              <a:ea typeface="Times New Roman"/>
              <a:cs typeface="Times New Roman"/>
            </a:endParaRPr>
          </a:p>
          <a:p>
            <a:pPr lvl="0" fontAlgn="base">
              <a:spcAft>
                <a:spcPts val="0"/>
              </a:spcAft>
              <a:tabLst>
                <a:tab pos="457200" algn="l"/>
              </a:tabLst>
            </a:pPr>
            <a:endParaRPr lang="ru-RU" sz="12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1129" y="4365104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Вопросы теста взяты из учебника </a:t>
            </a:r>
            <a:r>
              <a:rPr lang="en-US" dirty="0" smtClean="0"/>
              <a:t>Spotlight-9  - </a:t>
            </a:r>
            <a:r>
              <a:rPr lang="ru-RU" dirty="0" err="1" smtClean="0"/>
              <a:t>стр</a:t>
            </a:r>
            <a:r>
              <a:rPr lang="ru-RU" dirty="0" smtClean="0"/>
              <a:t> </a:t>
            </a:r>
            <a:r>
              <a:rPr lang="en-US" dirty="0" smtClean="0"/>
              <a:t>5</a:t>
            </a:r>
            <a:r>
              <a:rPr lang="ru-RU" dirty="0" smtClean="0"/>
              <a:t> </a:t>
            </a:r>
            <a:r>
              <a:rPr lang="en-US" dirty="0" smtClean="0"/>
              <a:t>Spotlight on Russia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5849" y="404664"/>
            <a:ext cx="123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37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zagadochnaya-sila.ru/images/stories/picture/rusalka/rusalki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2" r="1173"/>
          <a:stretch/>
        </p:blipFill>
        <p:spPr bwMode="auto">
          <a:xfrm>
            <a:off x="0" y="-8163"/>
            <a:ext cx="9144000" cy="686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7870" y="38990"/>
            <a:ext cx="8938626" cy="243428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3600" b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1.</a:t>
            </a:r>
            <a:r>
              <a:rPr lang="ru-RU" sz="3600" b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>
                <a:solidFill>
                  <a:srgbClr val="252525"/>
                </a:solidFill>
                <a:latin typeface="Arial Black" panose="020B0A04020102020204" pitchFamily="34" charset="0"/>
              </a:rPr>
              <a:t>According to most traditions, </a:t>
            </a:r>
            <a:r>
              <a:rPr lang="en-US" sz="3600" dirty="0" smtClean="0">
                <a:solidFill>
                  <a:srgbClr val="252525"/>
                </a:solidFill>
                <a:latin typeface="Arial Black" panose="020B0A04020102020204" pitchFamily="34" charset="0"/>
              </a:rPr>
              <a:t>the </a:t>
            </a:r>
            <a:r>
              <a:rPr lang="en-US" sz="3600" dirty="0" err="1" smtClean="0">
                <a:solidFill>
                  <a:srgbClr val="252525"/>
                </a:solidFill>
                <a:latin typeface="Arial Black" panose="020B0A04020102020204" pitchFamily="34" charset="0"/>
              </a:rPr>
              <a:t>Rusalkas</a:t>
            </a:r>
            <a:r>
              <a:rPr lang="en-US" sz="3600" dirty="0" smtClean="0">
                <a:solidFill>
                  <a:srgbClr val="252525"/>
                </a:solidFill>
                <a:latin typeface="Arial Black" panose="020B0A04020102020204" pitchFamily="34" charset="0"/>
              </a:rPr>
              <a:t> … fish-women.</a:t>
            </a:r>
            <a:endParaRPr lang="ru-RU" sz="3600" b="1" dirty="0">
              <a:solidFill>
                <a:srgbClr val="0033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906076" y="2149874"/>
            <a:ext cx="3237924" cy="28803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a) </a:t>
            </a:r>
            <a:r>
              <a:rPr lang="en-US" sz="36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have</a:t>
            </a:r>
            <a:r>
              <a:rPr lang="en-US" sz="36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endParaRPr lang="ru-RU" sz="3600" b="1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>
                <a:solidFill>
                  <a:srgbClr val="000099"/>
                </a:solidFill>
                <a:latin typeface="Arial Black" panose="020B0A04020102020204" pitchFamily="34" charset="0"/>
              </a:rPr>
              <a:t>b</a:t>
            </a:r>
            <a:r>
              <a:rPr lang="en-US" sz="36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) </a:t>
            </a:r>
            <a:r>
              <a:rPr lang="en-US" sz="36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are</a:t>
            </a:r>
            <a:endParaRPr lang="en-US" sz="3600" b="1" dirty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c) </a:t>
            </a:r>
            <a:r>
              <a:rPr lang="en-US" sz="36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is</a:t>
            </a:r>
            <a:endParaRPr lang="ru-RU" sz="3600" b="1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d) </a:t>
            </a:r>
            <a:r>
              <a:rPr lang="en-US" sz="36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can</a:t>
            </a:r>
            <a:endParaRPr lang="ru-RU" sz="3600" b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70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71464" y="764704"/>
            <a:ext cx="7427168" cy="243428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3600" b="1" dirty="0">
                <a:solidFill>
                  <a:srgbClr val="003300"/>
                </a:solidFill>
                <a:latin typeface="Arial Black" panose="020B0A04020102020204" pitchFamily="34" charset="0"/>
              </a:rPr>
              <a:t>2</a:t>
            </a:r>
            <a:r>
              <a:rPr lang="ru-RU" sz="3600" b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. </a:t>
            </a:r>
            <a:r>
              <a:rPr lang="en-US" sz="3600" b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The </a:t>
            </a:r>
            <a:r>
              <a:rPr lang="en-US" sz="3600" b="1" dirty="0" err="1" smtClean="0">
                <a:solidFill>
                  <a:srgbClr val="003300"/>
                </a:solidFill>
                <a:latin typeface="Arial Black" panose="020B0A04020102020204" pitchFamily="34" charset="0"/>
              </a:rPr>
              <a:t>Rusalka</a:t>
            </a:r>
            <a:r>
              <a:rPr lang="en-US" sz="3600" b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 is the spirit of a young woman who … . </a:t>
            </a:r>
            <a:endParaRPr lang="ru-RU" sz="3600" b="1" dirty="0">
              <a:solidFill>
                <a:srgbClr val="0033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222783" y="3573017"/>
            <a:ext cx="6475849" cy="28803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660066"/>
                </a:solidFill>
              </a:rPr>
              <a:t>a) </a:t>
            </a:r>
            <a:r>
              <a:rPr lang="en-US" sz="3600" b="1" dirty="0" smtClean="0">
                <a:solidFill>
                  <a:srgbClr val="660066"/>
                </a:solidFill>
              </a:rPr>
              <a:t>d</a:t>
            </a:r>
            <a:r>
              <a:rPr lang="en-US" sz="3600" b="1" dirty="0" smtClean="0">
                <a:solidFill>
                  <a:srgbClr val="660066"/>
                </a:solidFill>
              </a:rPr>
              <a:t>rowned </a:t>
            </a:r>
            <a:endParaRPr lang="ru-RU" sz="3600" b="1" dirty="0" smtClean="0">
              <a:solidFill>
                <a:srgbClr val="660066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>
                <a:solidFill>
                  <a:srgbClr val="660066"/>
                </a:solidFill>
              </a:rPr>
              <a:t>b</a:t>
            </a:r>
            <a:r>
              <a:rPr lang="en-US" sz="3600" b="1" dirty="0" smtClean="0">
                <a:solidFill>
                  <a:srgbClr val="660066"/>
                </a:solidFill>
              </a:rPr>
              <a:t>) </a:t>
            </a:r>
            <a:r>
              <a:rPr lang="en-US" sz="3600" b="1" dirty="0">
                <a:solidFill>
                  <a:srgbClr val="660066"/>
                </a:solidFill>
              </a:rPr>
              <a:t>w</a:t>
            </a:r>
            <a:r>
              <a:rPr lang="en-US" sz="3600" b="1" dirty="0" smtClean="0">
                <a:solidFill>
                  <a:srgbClr val="660066"/>
                </a:solidFill>
              </a:rPr>
              <a:t>as killed</a:t>
            </a:r>
            <a:endParaRPr lang="en-US" sz="3600" b="1" dirty="0">
              <a:solidFill>
                <a:srgbClr val="660066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660066"/>
                </a:solidFill>
              </a:rPr>
              <a:t>c) </a:t>
            </a:r>
            <a:r>
              <a:rPr lang="en-US" sz="3600" b="1" dirty="0" smtClean="0">
                <a:solidFill>
                  <a:srgbClr val="660066"/>
                </a:solidFill>
              </a:rPr>
              <a:t>died</a:t>
            </a:r>
            <a:endParaRPr lang="ru-RU" sz="3600" b="1" dirty="0" smtClean="0">
              <a:solidFill>
                <a:srgbClr val="660066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660066"/>
                </a:solidFill>
              </a:rPr>
              <a:t>d) </a:t>
            </a:r>
            <a:r>
              <a:rPr lang="en-US" sz="3600" b="1" dirty="0">
                <a:solidFill>
                  <a:srgbClr val="660066"/>
                </a:solidFill>
              </a:rPr>
              <a:t>w</a:t>
            </a:r>
            <a:r>
              <a:rPr lang="en-US" sz="3600" b="1" dirty="0" smtClean="0">
                <a:solidFill>
                  <a:srgbClr val="660066"/>
                </a:solidFill>
              </a:rPr>
              <a:t>as lost</a:t>
            </a:r>
            <a:endParaRPr lang="ru-RU" sz="3600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71464" y="764704"/>
            <a:ext cx="7427168" cy="243428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3600" b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3</a:t>
            </a:r>
            <a:r>
              <a:rPr lang="ru-RU" sz="3600" b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. </a:t>
            </a:r>
            <a:r>
              <a:rPr lang="en-US" sz="3600" b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She has long wet hair that never … . </a:t>
            </a:r>
            <a:endParaRPr lang="ru-RU" sz="3600" b="1" dirty="0">
              <a:solidFill>
                <a:srgbClr val="0033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222783" y="3573017"/>
            <a:ext cx="6475849" cy="28803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660066"/>
                </a:solidFill>
              </a:rPr>
              <a:t>a) </a:t>
            </a:r>
            <a:r>
              <a:rPr lang="en-US" sz="3600" b="1" dirty="0">
                <a:solidFill>
                  <a:srgbClr val="660066"/>
                </a:solidFill>
              </a:rPr>
              <a:t>i</a:t>
            </a:r>
            <a:r>
              <a:rPr lang="en-US" sz="3600" b="1" dirty="0" smtClean="0">
                <a:solidFill>
                  <a:srgbClr val="660066"/>
                </a:solidFill>
              </a:rPr>
              <a:t>s painted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endParaRPr lang="ru-RU" sz="3600" b="1" dirty="0" smtClean="0">
              <a:solidFill>
                <a:srgbClr val="660066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>
                <a:solidFill>
                  <a:srgbClr val="660066"/>
                </a:solidFill>
              </a:rPr>
              <a:t>b</a:t>
            </a:r>
            <a:r>
              <a:rPr lang="en-US" sz="3600" b="1" dirty="0" smtClean="0">
                <a:solidFill>
                  <a:srgbClr val="660066"/>
                </a:solidFill>
              </a:rPr>
              <a:t>) </a:t>
            </a:r>
            <a:r>
              <a:rPr lang="en-US" sz="3600" b="1" dirty="0">
                <a:solidFill>
                  <a:srgbClr val="660066"/>
                </a:solidFill>
              </a:rPr>
              <a:t>i</a:t>
            </a:r>
            <a:r>
              <a:rPr lang="en-US" sz="3600" b="1" dirty="0" smtClean="0">
                <a:solidFill>
                  <a:srgbClr val="660066"/>
                </a:solidFill>
              </a:rPr>
              <a:t>s </a:t>
            </a:r>
            <a:r>
              <a:rPr lang="en-US" sz="3600" b="1" dirty="0" smtClean="0">
                <a:solidFill>
                  <a:srgbClr val="660066"/>
                </a:solidFill>
              </a:rPr>
              <a:t>cut</a:t>
            </a:r>
            <a:endParaRPr lang="en-US" sz="3600" b="1" dirty="0">
              <a:solidFill>
                <a:srgbClr val="660066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660066"/>
                </a:solidFill>
              </a:rPr>
              <a:t>c) </a:t>
            </a:r>
            <a:r>
              <a:rPr lang="en-US" sz="3600" b="1" dirty="0" smtClean="0">
                <a:solidFill>
                  <a:srgbClr val="660066"/>
                </a:solidFill>
              </a:rPr>
              <a:t>dries</a:t>
            </a:r>
            <a:endParaRPr lang="ru-RU" sz="3600" b="1" dirty="0" smtClean="0">
              <a:solidFill>
                <a:srgbClr val="660066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660066"/>
                </a:solidFill>
              </a:rPr>
              <a:t>d) </a:t>
            </a:r>
            <a:r>
              <a:rPr lang="en-US" sz="3600" b="1" dirty="0">
                <a:solidFill>
                  <a:srgbClr val="660066"/>
                </a:solidFill>
              </a:rPr>
              <a:t>i</a:t>
            </a:r>
            <a:r>
              <a:rPr lang="en-US" sz="3600" b="1" dirty="0" smtClean="0">
                <a:solidFill>
                  <a:srgbClr val="660066"/>
                </a:solidFill>
              </a:rPr>
              <a:t>s washed</a:t>
            </a:r>
            <a:endParaRPr lang="ru-RU" sz="3600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71464" y="764704"/>
            <a:ext cx="7427168" cy="243428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3600" b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4</a:t>
            </a:r>
            <a:r>
              <a:rPr lang="ru-RU" sz="3600" b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. </a:t>
            </a:r>
            <a:r>
              <a:rPr lang="en-US" sz="3600" b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The </a:t>
            </a:r>
            <a:r>
              <a:rPr lang="en-US" sz="3600" b="1" dirty="0" err="1" smtClean="0">
                <a:solidFill>
                  <a:srgbClr val="003300"/>
                </a:solidFill>
                <a:latin typeface="Arial Black" panose="020B0A04020102020204" pitchFamily="34" charset="0"/>
              </a:rPr>
              <a:t>Rusalka</a:t>
            </a:r>
            <a:r>
              <a:rPr lang="en-US" sz="3600" b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 lives at the bottom of lakes? Rivers or streams, but when there is a new moon she comes … to a nearby forest or meadow.  . </a:t>
            </a:r>
            <a:endParaRPr lang="ru-RU" sz="3600" b="1" dirty="0">
              <a:solidFill>
                <a:srgbClr val="0033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222783" y="3573017"/>
            <a:ext cx="6475849" cy="28803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660066"/>
                </a:solidFill>
              </a:rPr>
              <a:t>a) </a:t>
            </a:r>
            <a:r>
              <a:rPr lang="en-US" sz="3600" b="1" dirty="0" smtClean="0">
                <a:solidFill>
                  <a:srgbClr val="660066"/>
                </a:solidFill>
              </a:rPr>
              <a:t>back </a:t>
            </a:r>
            <a:endParaRPr lang="ru-RU" sz="3600" b="1" dirty="0" smtClean="0">
              <a:solidFill>
                <a:srgbClr val="660066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>
                <a:solidFill>
                  <a:srgbClr val="660066"/>
                </a:solidFill>
              </a:rPr>
              <a:t>b</a:t>
            </a:r>
            <a:r>
              <a:rPr lang="en-US" sz="3600" b="1" dirty="0" smtClean="0">
                <a:solidFill>
                  <a:srgbClr val="660066"/>
                </a:solidFill>
              </a:rPr>
              <a:t>) </a:t>
            </a:r>
            <a:r>
              <a:rPr lang="en-US" sz="3600" b="1" dirty="0" smtClean="0">
                <a:solidFill>
                  <a:srgbClr val="660066"/>
                </a:solidFill>
              </a:rPr>
              <a:t>out</a:t>
            </a:r>
            <a:endParaRPr lang="en-US" sz="3600" b="1" dirty="0">
              <a:solidFill>
                <a:srgbClr val="660066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660066"/>
                </a:solidFill>
              </a:rPr>
              <a:t>c) </a:t>
            </a:r>
            <a:r>
              <a:rPr lang="en-US" sz="3600" b="1" dirty="0" smtClean="0">
                <a:solidFill>
                  <a:srgbClr val="660066"/>
                </a:solidFill>
              </a:rPr>
              <a:t>for</a:t>
            </a:r>
            <a:endParaRPr lang="ru-RU" sz="3600" b="1" dirty="0" smtClean="0">
              <a:solidFill>
                <a:srgbClr val="660066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660066"/>
                </a:solidFill>
              </a:rPr>
              <a:t>d) </a:t>
            </a:r>
            <a:r>
              <a:rPr lang="en-US" sz="3600" b="1" dirty="0" smtClean="0">
                <a:solidFill>
                  <a:srgbClr val="660066"/>
                </a:solidFill>
              </a:rPr>
              <a:t>along</a:t>
            </a:r>
            <a:endParaRPr lang="ru-RU" sz="3600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71464" y="764704"/>
            <a:ext cx="7427168" cy="243428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3600" b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5</a:t>
            </a:r>
            <a:r>
              <a:rPr lang="ru-RU" sz="3600" b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. </a:t>
            </a:r>
            <a:r>
              <a:rPr lang="en-US" sz="3600" b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There she sits on a tree and … her hair. </a:t>
            </a:r>
            <a:endParaRPr lang="ru-RU" sz="3600" b="1" dirty="0">
              <a:solidFill>
                <a:srgbClr val="0033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222783" y="3573017"/>
            <a:ext cx="6475849" cy="28803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660066"/>
                </a:solidFill>
              </a:rPr>
              <a:t>a) </a:t>
            </a:r>
            <a:r>
              <a:rPr lang="en-US" sz="3600" b="1" dirty="0" smtClean="0">
                <a:solidFill>
                  <a:srgbClr val="660066"/>
                </a:solidFill>
              </a:rPr>
              <a:t>combs</a:t>
            </a:r>
            <a:endParaRPr lang="ru-RU" sz="3600" b="1" dirty="0" smtClean="0">
              <a:solidFill>
                <a:srgbClr val="660066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>
                <a:solidFill>
                  <a:srgbClr val="660066"/>
                </a:solidFill>
              </a:rPr>
              <a:t>b</a:t>
            </a:r>
            <a:r>
              <a:rPr lang="en-US" sz="3600" b="1" dirty="0" smtClean="0">
                <a:solidFill>
                  <a:srgbClr val="660066"/>
                </a:solidFill>
              </a:rPr>
              <a:t>) </a:t>
            </a:r>
            <a:r>
              <a:rPr lang="en-US" sz="3600" b="1" dirty="0" smtClean="0">
                <a:solidFill>
                  <a:srgbClr val="660066"/>
                </a:solidFill>
              </a:rPr>
              <a:t>paints</a:t>
            </a:r>
            <a:endParaRPr lang="en-US" sz="3600" b="1" dirty="0">
              <a:solidFill>
                <a:srgbClr val="660066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660066"/>
                </a:solidFill>
              </a:rPr>
              <a:t>c) </a:t>
            </a:r>
            <a:r>
              <a:rPr lang="en-US" sz="3600" b="1" dirty="0" smtClean="0">
                <a:solidFill>
                  <a:srgbClr val="660066"/>
                </a:solidFill>
              </a:rPr>
              <a:t>washes</a:t>
            </a:r>
            <a:endParaRPr lang="ru-RU" sz="3600" b="1" dirty="0" smtClean="0">
              <a:solidFill>
                <a:srgbClr val="660066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660066"/>
                </a:solidFill>
              </a:rPr>
              <a:t>d) </a:t>
            </a:r>
            <a:r>
              <a:rPr lang="en-US" sz="3600" b="1" dirty="0" smtClean="0">
                <a:solidFill>
                  <a:srgbClr val="660066"/>
                </a:solidFill>
              </a:rPr>
              <a:t>cuts</a:t>
            </a:r>
            <a:endParaRPr lang="ru-RU" sz="36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71464" y="764704"/>
            <a:ext cx="7427168" cy="243428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3600" b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6</a:t>
            </a:r>
            <a:r>
              <a:rPr lang="ru-RU" sz="3600" b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. </a:t>
            </a:r>
            <a:r>
              <a:rPr lang="en-US" sz="3600" b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Sometimes she … in circles with other </a:t>
            </a:r>
            <a:r>
              <a:rPr lang="en-US" sz="3600" b="1" dirty="0" err="1" smtClean="0">
                <a:solidFill>
                  <a:srgbClr val="003300"/>
                </a:solidFill>
                <a:latin typeface="Arial Black" panose="020B0A04020102020204" pitchFamily="34" charset="0"/>
              </a:rPr>
              <a:t>Rusalkas</a:t>
            </a:r>
            <a:r>
              <a:rPr lang="en-US" sz="3600" b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.</a:t>
            </a:r>
            <a:endParaRPr lang="ru-RU" sz="3600" b="1" dirty="0">
              <a:solidFill>
                <a:srgbClr val="0033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222783" y="3573017"/>
            <a:ext cx="6475849" cy="28803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660066"/>
                </a:solidFill>
              </a:rPr>
              <a:t>a) </a:t>
            </a:r>
            <a:r>
              <a:rPr lang="en-US" sz="3600" b="1" dirty="0" smtClean="0">
                <a:solidFill>
                  <a:srgbClr val="660066"/>
                </a:solidFill>
              </a:rPr>
              <a:t>eats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endParaRPr lang="ru-RU" sz="3600" b="1" dirty="0" smtClean="0">
              <a:solidFill>
                <a:srgbClr val="660066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>
                <a:solidFill>
                  <a:srgbClr val="660066"/>
                </a:solidFill>
              </a:rPr>
              <a:t>b</a:t>
            </a:r>
            <a:r>
              <a:rPr lang="en-US" sz="3600" b="1" dirty="0" smtClean="0">
                <a:solidFill>
                  <a:srgbClr val="660066"/>
                </a:solidFill>
              </a:rPr>
              <a:t>) </a:t>
            </a:r>
            <a:r>
              <a:rPr lang="en-US" sz="3600" b="1" dirty="0" smtClean="0">
                <a:solidFill>
                  <a:srgbClr val="660066"/>
                </a:solidFill>
              </a:rPr>
              <a:t>plays</a:t>
            </a:r>
            <a:endParaRPr lang="en-US" sz="3600" b="1" dirty="0">
              <a:solidFill>
                <a:srgbClr val="660066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660066"/>
                </a:solidFill>
              </a:rPr>
              <a:t>c) </a:t>
            </a:r>
            <a:r>
              <a:rPr lang="en-US" sz="3600" b="1" dirty="0" smtClean="0">
                <a:solidFill>
                  <a:srgbClr val="660066"/>
                </a:solidFill>
              </a:rPr>
              <a:t>cries</a:t>
            </a:r>
            <a:endParaRPr lang="ru-RU" sz="3600" b="1" dirty="0" smtClean="0">
              <a:solidFill>
                <a:srgbClr val="660066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660066"/>
                </a:solidFill>
              </a:rPr>
              <a:t>d) </a:t>
            </a:r>
            <a:r>
              <a:rPr lang="en-US" sz="3600" b="1" dirty="0" smtClean="0">
                <a:solidFill>
                  <a:srgbClr val="660066"/>
                </a:solidFill>
              </a:rPr>
              <a:t>dances</a:t>
            </a:r>
            <a:endParaRPr lang="ru-RU" sz="36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2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71464" y="764704"/>
            <a:ext cx="7427168" cy="243428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3600" b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7</a:t>
            </a:r>
            <a:r>
              <a:rPr lang="ru-RU" sz="3600" b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. </a:t>
            </a:r>
            <a:r>
              <a:rPr lang="en-US" sz="3600" b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When the </a:t>
            </a:r>
            <a:r>
              <a:rPr lang="en-US" sz="3600" b="1" dirty="0" err="1" smtClean="0">
                <a:solidFill>
                  <a:srgbClr val="003300"/>
                </a:solidFill>
                <a:latin typeface="Arial Black" panose="020B0A04020102020204" pitchFamily="34" charset="0"/>
              </a:rPr>
              <a:t>Rusalka</a:t>
            </a:r>
            <a:r>
              <a:rPr lang="en-US" sz="3600" b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 sees a handsome man she mesmerizes him and leads him to the bottom of the water where he … </a:t>
            </a:r>
            <a:endParaRPr lang="ru-RU" sz="3600" b="1" dirty="0">
              <a:solidFill>
                <a:srgbClr val="0033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222783" y="3573017"/>
            <a:ext cx="6475849" cy="28803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660066"/>
                </a:solidFill>
              </a:rPr>
              <a:t>a) </a:t>
            </a:r>
            <a:r>
              <a:rPr lang="en-US" sz="3600" b="1" dirty="0" smtClean="0">
                <a:solidFill>
                  <a:srgbClr val="660066"/>
                </a:solidFill>
              </a:rPr>
              <a:t>d</a:t>
            </a:r>
            <a:r>
              <a:rPr lang="en-US" sz="3600" b="1" dirty="0" smtClean="0">
                <a:solidFill>
                  <a:srgbClr val="660066"/>
                </a:solidFill>
              </a:rPr>
              <a:t>rowns </a:t>
            </a:r>
            <a:endParaRPr lang="ru-RU" sz="3600" b="1" dirty="0" smtClean="0">
              <a:solidFill>
                <a:srgbClr val="660066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>
                <a:solidFill>
                  <a:srgbClr val="660066"/>
                </a:solidFill>
              </a:rPr>
              <a:t>b</a:t>
            </a:r>
            <a:r>
              <a:rPr lang="en-US" sz="3600" b="1" dirty="0" smtClean="0">
                <a:solidFill>
                  <a:srgbClr val="660066"/>
                </a:solidFill>
              </a:rPr>
              <a:t>) </a:t>
            </a:r>
            <a:r>
              <a:rPr lang="en-US" sz="3600" b="1" dirty="0" smtClean="0">
                <a:solidFill>
                  <a:srgbClr val="660066"/>
                </a:solidFill>
              </a:rPr>
              <a:t>marries  her</a:t>
            </a:r>
            <a:endParaRPr lang="en-US" sz="3600" b="1" dirty="0">
              <a:solidFill>
                <a:srgbClr val="660066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660066"/>
                </a:solidFill>
              </a:rPr>
              <a:t>c) </a:t>
            </a:r>
            <a:r>
              <a:rPr lang="en-US" sz="3600" b="1" dirty="0">
                <a:solidFill>
                  <a:srgbClr val="660066"/>
                </a:solidFill>
              </a:rPr>
              <a:t>f</a:t>
            </a:r>
            <a:r>
              <a:rPr lang="en-US" sz="3600" b="1" dirty="0" smtClean="0">
                <a:solidFill>
                  <a:srgbClr val="660066"/>
                </a:solidFill>
              </a:rPr>
              <a:t>alls asleep</a:t>
            </a:r>
            <a:endParaRPr lang="ru-RU" sz="3600" b="1" dirty="0" smtClean="0">
              <a:solidFill>
                <a:srgbClr val="660066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rgbClr val="660066"/>
                </a:solidFill>
              </a:rPr>
              <a:t>d) </a:t>
            </a:r>
            <a:r>
              <a:rPr lang="en-US" sz="3600" b="1" dirty="0" smtClean="0">
                <a:solidFill>
                  <a:srgbClr val="660066"/>
                </a:solidFill>
              </a:rPr>
              <a:t>fishes</a:t>
            </a:r>
            <a:endParaRPr lang="ru-RU" sz="36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60648"/>
            <a:ext cx="477079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Key to the test</a:t>
            </a:r>
          </a:p>
          <a:p>
            <a:endParaRPr lang="en-US" sz="44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ru-RU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Ключ</a:t>
            </a:r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и</a:t>
            </a:r>
            <a:r>
              <a:rPr lang="ru-RU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к тесту</a:t>
            </a:r>
            <a:endParaRPr lang="ru-RU" sz="4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775797"/>
              </p:ext>
            </p:extLst>
          </p:nvPr>
        </p:nvGraphicFramePr>
        <p:xfrm>
          <a:off x="1763688" y="3068960"/>
          <a:ext cx="6995120" cy="30902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9303"/>
                <a:gridCol w="999303"/>
                <a:gridCol w="999303"/>
                <a:gridCol w="999303"/>
                <a:gridCol w="999303"/>
                <a:gridCol w="919112"/>
                <a:gridCol w="1079493"/>
              </a:tblGrid>
              <a:tr h="1514421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1</a:t>
                      </a:r>
                      <a:endParaRPr lang="ru-RU" sz="5400" b="1" dirty="0">
                        <a:solidFill>
                          <a:srgbClr val="FFFF00"/>
                        </a:solidFill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2</a:t>
                      </a:r>
                      <a:endParaRPr lang="ru-RU" sz="5400" b="1" dirty="0">
                        <a:solidFill>
                          <a:srgbClr val="FFFF00"/>
                        </a:solidFill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3</a:t>
                      </a:r>
                      <a:endParaRPr lang="ru-RU" sz="5400" b="1" dirty="0">
                        <a:solidFill>
                          <a:srgbClr val="FFFF00"/>
                        </a:solidFill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4</a:t>
                      </a:r>
                      <a:endParaRPr lang="ru-RU" sz="5400" b="1" dirty="0">
                        <a:solidFill>
                          <a:srgbClr val="FFFF00"/>
                        </a:solidFill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5</a:t>
                      </a:r>
                      <a:endParaRPr lang="ru-RU" sz="5400" b="1" dirty="0">
                        <a:solidFill>
                          <a:srgbClr val="FFFF00"/>
                        </a:solidFill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6</a:t>
                      </a:r>
                      <a:endParaRPr lang="ru-RU" sz="5400" b="1" dirty="0">
                        <a:solidFill>
                          <a:srgbClr val="FFFF00"/>
                        </a:solidFill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7</a:t>
                      </a:r>
                      <a:endParaRPr lang="ru-RU" sz="5400" b="1" dirty="0">
                        <a:solidFill>
                          <a:srgbClr val="FFFF00"/>
                        </a:solidFill>
                      </a:endParaRPr>
                    </a:p>
                  </a:txBody>
                  <a:tcPr marT="45707" marB="45707"/>
                </a:tc>
              </a:tr>
              <a:tr h="157587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0099"/>
                          </a:solidFill>
                        </a:rPr>
                        <a:t>b</a:t>
                      </a:r>
                      <a:endParaRPr lang="ru-RU" sz="5400" b="1" dirty="0">
                        <a:solidFill>
                          <a:srgbClr val="000099"/>
                        </a:solidFill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0099"/>
                          </a:solidFill>
                        </a:rPr>
                        <a:t>a</a:t>
                      </a:r>
                      <a:endParaRPr lang="ru-RU" sz="5400" b="1" dirty="0">
                        <a:solidFill>
                          <a:srgbClr val="000099"/>
                        </a:solidFill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0099"/>
                          </a:solidFill>
                        </a:rPr>
                        <a:t>c</a:t>
                      </a:r>
                      <a:endParaRPr lang="ru-RU" sz="5400" b="1" dirty="0">
                        <a:solidFill>
                          <a:srgbClr val="000099"/>
                        </a:solidFill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0099"/>
                          </a:solidFill>
                        </a:rPr>
                        <a:t>b</a:t>
                      </a:r>
                      <a:endParaRPr lang="ru-RU" sz="5400" b="1" dirty="0">
                        <a:solidFill>
                          <a:srgbClr val="000099"/>
                        </a:solidFill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0099"/>
                          </a:solidFill>
                        </a:rPr>
                        <a:t>a</a:t>
                      </a:r>
                      <a:endParaRPr lang="ru-RU" sz="5400" b="1" dirty="0">
                        <a:solidFill>
                          <a:srgbClr val="000099"/>
                        </a:solidFill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0099"/>
                          </a:solidFill>
                        </a:rPr>
                        <a:t>d</a:t>
                      </a:r>
                      <a:endParaRPr lang="ru-RU" sz="5400" b="1" dirty="0">
                        <a:solidFill>
                          <a:srgbClr val="000099"/>
                        </a:solidFill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0099"/>
                          </a:solidFill>
                        </a:rPr>
                        <a:t>a</a:t>
                      </a:r>
                      <a:endParaRPr lang="ru-RU" sz="5400" b="1" dirty="0">
                        <a:solidFill>
                          <a:srgbClr val="000099"/>
                        </a:solidFill>
                      </a:endParaRPr>
                    </a:p>
                  </a:txBody>
                  <a:tcPr marT="45707" marB="4570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503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291</Words>
  <Application>Microsoft Office PowerPoint</Application>
  <PresentationFormat>Экран (4:3)</PresentationFormat>
  <Paragraphs>68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Calibri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1</cp:lastModifiedBy>
  <cp:revision>11</cp:revision>
  <dcterms:created xsi:type="dcterms:W3CDTF">2012-04-18T16:40:25Z</dcterms:created>
  <dcterms:modified xsi:type="dcterms:W3CDTF">2014-08-05T16:20:51Z</dcterms:modified>
</cp:coreProperties>
</file>