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77" r:id="rId3"/>
    <p:sldId id="257" r:id="rId4"/>
    <p:sldId id="276" r:id="rId5"/>
    <p:sldId id="272" r:id="rId6"/>
    <p:sldId id="261" r:id="rId7"/>
    <p:sldId id="259" r:id="rId8"/>
    <p:sldId id="262" r:id="rId9"/>
    <p:sldId id="263" r:id="rId10"/>
    <p:sldId id="271" r:id="rId11"/>
    <p:sldId id="268" r:id="rId12"/>
    <p:sldId id="267" r:id="rId13"/>
    <p:sldId id="266" r:id="rId14"/>
    <p:sldId id="265" r:id="rId15"/>
    <p:sldId id="264" r:id="rId16"/>
    <p:sldId id="269" r:id="rId17"/>
    <p:sldId id="274" r:id="rId18"/>
    <p:sldId id="260" r:id="rId19"/>
    <p:sldId id="273" r:id="rId20"/>
    <p:sldId id="275" r:id="rId21"/>
    <p:sldId id="278" r:id="rId22"/>
    <p:sldId id="270"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FF"/>
    <a:srgbClr val="FF33CC"/>
    <a:srgbClr val="00FF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10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4C71EC6-210F-42DE-9C53-41977AD35B3D}" type="datetimeFigureOut">
              <a:rPr lang="ru-RU" smtClean="0"/>
              <a:t>06.08.2014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06.08.2014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06.08.2014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06.08.2014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06.08.2014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06.08.2014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06.08.2014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06.08.2014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06.08.2014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06.08.2014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06.08.2014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4C71EC6-210F-42DE-9C53-41977AD35B3D}" type="datetimeFigureOut">
              <a:rPr lang="ru-RU" smtClean="0"/>
              <a:t>06.08.2014</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www.hauntedamericatours.com/image/chillingham_castle.jpg" TargetMode="External"/><Relationship Id="rId3" Type="http://schemas.openxmlformats.org/officeDocument/2006/relationships/hyperlink" Target="http://en.wikipedia.org/wiki/Humphry_Wakefield" TargetMode="External"/><Relationship Id="rId7" Type="http://schemas.openxmlformats.org/officeDocument/2006/relationships/hyperlink" Target="http://www.chillingham-castle.com/Film.asp?S=10&amp;V=1&amp;P=30" TargetMode="External"/><Relationship Id="rId2" Type="http://schemas.openxmlformats.org/officeDocument/2006/relationships/hyperlink" Target="http://www.hudsonsheritage.com/North-East/thedms.aspx?dms=3&amp;venue=8110619" TargetMode="External"/><Relationship Id="rId1" Type="http://schemas.openxmlformats.org/officeDocument/2006/relationships/slideLayout" Target="../slideLayouts/slideLayout2.xml"/><Relationship Id="rId6" Type="http://schemas.openxmlformats.org/officeDocument/2006/relationships/hyperlink" Target="http://www.britainexpress.com/attractions.htm?attraction=3044" TargetMode="External"/><Relationship Id="rId5" Type="http://schemas.openxmlformats.org/officeDocument/2006/relationships/hyperlink" Target="http://www.bakerfurniture.com/baker/images/collections/sh_main_home.jpg" TargetMode="External"/><Relationship Id="rId10" Type="http://schemas.openxmlformats.org/officeDocument/2006/relationships/hyperlink" Target="http://www.jurnale.ro/img_1/poze_notite_8673.jpg" TargetMode="External"/><Relationship Id="rId4" Type="http://schemas.openxmlformats.org/officeDocument/2006/relationships/hyperlink" Target="http://www.express.co.uk/news/weird/439810/Is-this-Britain-s-most-haunted-house" TargetMode="External"/><Relationship Id="rId9" Type="http://schemas.openxmlformats.org/officeDocument/2006/relationships/hyperlink" Target="http://www.masonstudio.co.uk/wch1/wchillc17.jp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71495" y="4437112"/>
            <a:ext cx="6768752" cy="230832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pPr>
            <a:r>
              <a:rPr lang="ru-RU" sz="2400" b="1" dirty="0">
                <a:ln w="11430"/>
                <a:solidFill>
                  <a:srgbClr val="FF33CC"/>
                </a:solidFill>
                <a:effectLst>
                  <a:outerShdw blurRad="80000" dist="40000" dir="5040000" algn="tl">
                    <a:srgbClr val="000000">
                      <a:alpha val="30000"/>
                    </a:srgbClr>
                  </a:outerShdw>
                </a:effectLst>
                <a:latin typeface="Arial Black" panose="020B0A04020102020204" pitchFamily="34" charset="0"/>
                <a:cs typeface="Arial" charset="0"/>
              </a:rPr>
              <a:t>Автор:</a:t>
            </a:r>
          </a:p>
          <a:p>
            <a:pPr algn="ctr" fontAlgn="base">
              <a:spcBef>
                <a:spcPct val="0"/>
              </a:spcBef>
              <a:spcAft>
                <a:spcPct val="0"/>
              </a:spcAft>
            </a:pPr>
            <a:r>
              <a:rPr lang="ru-RU" sz="2400" b="1" dirty="0">
                <a:ln w="11430"/>
                <a:solidFill>
                  <a:srgbClr val="FF33CC"/>
                </a:solidFill>
                <a:effectLst>
                  <a:outerShdw blurRad="80000" dist="40000" dir="5040000" algn="tl">
                    <a:srgbClr val="000000">
                      <a:alpha val="30000"/>
                    </a:srgbClr>
                  </a:outerShdw>
                </a:effectLst>
                <a:latin typeface="Arial Black" panose="020B0A04020102020204" pitchFamily="34" charset="0"/>
                <a:cs typeface="Arial" charset="0"/>
              </a:rPr>
              <a:t>Ольга Михайловна Степанова</a:t>
            </a:r>
          </a:p>
          <a:p>
            <a:pPr algn="ctr" fontAlgn="base">
              <a:spcBef>
                <a:spcPct val="0"/>
              </a:spcBef>
              <a:spcAft>
                <a:spcPct val="0"/>
              </a:spcAft>
            </a:pPr>
            <a:r>
              <a:rPr lang="ru-RU" sz="2400" b="1" dirty="0">
                <a:ln w="11430"/>
                <a:solidFill>
                  <a:srgbClr val="FF33CC"/>
                </a:solidFill>
                <a:effectLst>
                  <a:outerShdw blurRad="80000" dist="40000" dir="5040000" algn="tl">
                    <a:srgbClr val="000000">
                      <a:alpha val="30000"/>
                    </a:srgbClr>
                  </a:outerShdw>
                </a:effectLst>
                <a:latin typeface="Arial Black" panose="020B0A04020102020204" pitchFamily="34" charset="0"/>
                <a:cs typeface="Arial" charset="0"/>
              </a:rPr>
              <a:t>учитель английского языка </a:t>
            </a:r>
          </a:p>
          <a:p>
            <a:pPr algn="ctr" fontAlgn="base">
              <a:spcBef>
                <a:spcPct val="0"/>
              </a:spcBef>
              <a:spcAft>
                <a:spcPct val="0"/>
              </a:spcAft>
            </a:pPr>
            <a:r>
              <a:rPr lang="ru-RU" sz="2400" b="1" dirty="0">
                <a:ln w="11430"/>
                <a:solidFill>
                  <a:srgbClr val="FF33CC"/>
                </a:solidFill>
                <a:effectLst>
                  <a:outerShdw blurRad="80000" dist="40000" dir="5040000" algn="tl">
                    <a:srgbClr val="000000">
                      <a:alpha val="30000"/>
                    </a:srgbClr>
                  </a:outerShdw>
                </a:effectLst>
                <a:latin typeface="Arial Black" panose="020B0A04020102020204" pitchFamily="34" charset="0"/>
                <a:cs typeface="Arial" charset="0"/>
              </a:rPr>
              <a:t>МБОУ «</a:t>
            </a:r>
            <a:r>
              <a:rPr lang="ru-RU" sz="2400" b="1" dirty="0" err="1">
                <a:ln w="11430"/>
                <a:solidFill>
                  <a:srgbClr val="FF33CC"/>
                </a:solidFill>
                <a:effectLst>
                  <a:outerShdw blurRad="80000" dist="40000" dir="5040000" algn="tl">
                    <a:srgbClr val="000000">
                      <a:alpha val="30000"/>
                    </a:srgbClr>
                  </a:outerShdw>
                </a:effectLst>
                <a:latin typeface="Arial Black" panose="020B0A04020102020204" pitchFamily="34" charset="0"/>
                <a:cs typeface="Arial" charset="0"/>
              </a:rPr>
              <a:t>Чадукасинская</a:t>
            </a:r>
            <a:r>
              <a:rPr lang="ru-RU" sz="2400" b="1" dirty="0">
                <a:ln w="11430"/>
                <a:solidFill>
                  <a:srgbClr val="FF33CC"/>
                </a:solidFill>
                <a:effectLst>
                  <a:outerShdw blurRad="80000" dist="40000" dir="5040000" algn="tl">
                    <a:srgbClr val="000000">
                      <a:alpha val="30000"/>
                    </a:srgbClr>
                  </a:outerShdw>
                </a:effectLst>
                <a:latin typeface="Arial Black" panose="020B0A04020102020204" pitchFamily="34" charset="0"/>
                <a:cs typeface="Arial" charset="0"/>
              </a:rPr>
              <a:t> ООШ» </a:t>
            </a:r>
          </a:p>
          <a:p>
            <a:pPr algn="ctr" fontAlgn="base">
              <a:spcBef>
                <a:spcPct val="0"/>
              </a:spcBef>
              <a:spcAft>
                <a:spcPct val="0"/>
              </a:spcAft>
            </a:pPr>
            <a:r>
              <a:rPr lang="ru-RU" sz="2400" b="1" dirty="0">
                <a:ln w="11430"/>
                <a:solidFill>
                  <a:srgbClr val="FF33CC"/>
                </a:solidFill>
                <a:effectLst>
                  <a:outerShdw blurRad="80000" dist="40000" dir="5040000" algn="tl">
                    <a:srgbClr val="000000">
                      <a:alpha val="30000"/>
                    </a:srgbClr>
                  </a:outerShdw>
                </a:effectLst>
                <a:latin typeface="Arial Black" panose="020B0A04020102020204" pitchFamily="34" charset="0"/>
                <a:cs typeface="Arial" charset="0"/>
              </a:rPr>
              <a:t>Красноармейского района </a:t>
            </a:r>
          </a:p>
          <a:p>
            <a:pPr algn="ctr" fontAlgn="base">
              <a:spcBef>
                <a:spcPct val="0"/>
              </a:spcBef>
              <a:spcAft>
                <a:spcPct val="0"/>
              </a:spcAft>
            </a:pPr>
            <a:r>
              <a:rPr lang="ru-RU" sz="2400" b="1" dirty="0">
                <a:ln w="11430"/>
                <a:solidFill>
                  <a:srgbClr val="FF33CC"/>
                </a:solidFill>
                <a:effectLst>
                  <a:outerShdw blurRad="80000" dist="40000" dir="5040000" algn="tl">
                    <a:srgbClr val="000000">
                      <a:alpha val="30000"/>
                    </a:srgbClr>
                  </a:outerShdw>
                </a:effectLst>
                <a:latin typeface="Arial Black" panose="020B0A04020102020204" pitchFamily="34" charset="0"/>
                <a:cs typeface="Arial" charset="0"/>
              </a:rPr>
              <a:t>Чувашской Республики</a:t>
            </a:r>
          </a:p>
        </p:txBody>
      </p:sp>
      <p:sp>
        <p:nvSpPr>
          <p:cNvPr id="6" name="Заголовок 1"/>
          <p:cNvSpPr txBox="1">
            <a:spLocks/>
          </p:cNvSpPr>
          <p:nvPr/>
        </p:nvSpPr>
        <p:spPr bwMode="auto">
          <a:xfrm>
            <a:off x="135489" y="4716"/>
            <a:ext cx="9008511" cy="4176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ru-RU" sz="4000" b="1" spc="50" dirty="0" smtClean="0">
                <a:ln w="11430"/>
                <a:solidFill>
                  <a:srgbClr val="00FFFF"/>
                </a:solidFill>
                <a:effectLst>
                  <a:outerShdw blurRad="76200" dist="50800" dir="5400000" algn="tl" rotWithShape="0">
                    <a:srgbClr val="000000">
                      <a:alpha val="65000"/>
                    </a:srgbClr>
                  </a:outerShdw>
                </a:effectLst>
                <a:latin typeface="Calibri"/>
              </a:rPr>
              <a:t>Английский язык</a:t>
            </a:r>
          </a:p>
          <a:p>
            <a:pPr eaLnBrk="1" hangingPunct="1">
              <a:defRPr/>
            </a:pPr>
            <a:r>
              <a:rPr lang="ru-RU" sz="4000" b="1" spc="50" dirty="0" smtClean="0">
                <a:ln w="11430"/>
                <a:solidFill>
                  <a:srgbClr val="00FFFF"/>
                </a:solidFill>
                <a:effectLst>
                  <a:outerShdw blurRad="76200" dist="50800" dir="5400000" algn="tl" rotWithShape="0">
                    <a:srgbClr val="000000">
                      <a:alpha val="65000"/>
                    </a:srgbClr>
                  </a:outerShdw>
                </a:effectLst>
                <a:latin typeface="Calibri"/>
              </a:rPr>
              <a:t>УМК </a:t>
            </a:r>
            <a:r>
              <a:rPr lang="en-US" sz="4000" b="1" spc="50" dirty="0" smtClean="0">
                <a:ln w="11430"/>
                <a:solidFill>
                  <a:srgbClr val="00FFFF"/>
                </a:solidFill>
                <a:effectLst>
                  <a:outerShdw blurRad="76200" dist="50800" dir="5400000" algn="tl" rotWithShape="0">
                    <a:srgbClr val="000000">
                      <a:alpha val="65000"/>
                    </a:srgbClr>
                  </a:outerShdw>
                </a:effectLst>
                <a:latin typeface="Calibri"/>
              </a:rPr>
              <a:t>“Spotlight”</a:t>
            </a:r>
            <a:r>
              <a:rPr lang="ru-RU" sz="4000" b="1" spc="50" dirty="0" smtClean="0">
                <a:ln w="11430"/>
                <a:solidFill>
                  <a:srgbClr val="00FFFF"/>
                </a:solidFill>
                <a:effectLst>
                  <a:outerShdw blurRad="76200" dist="50800" dir="5400000" algn="tl" rotWithShape="0">
                    <a:srgbClr val="000000">
                      <a:alpha val="65000"/>
                    </a:srgbClr>
                  </a:outerShdw>
                </a:effectLst>
                <a:latin typeface="Calibri"/>
              </a:rPr>
              <a:t/>
            </a:r>
            <a:br>
              <a:rPr lang="ru-RU" sz="4000" b="1" spc="50" dirty="0" smtClean="0">
                <a:ln w="11430"/>
                <a:solidFill>
                  <a:srgbClr val="00FFFF"/>
                </a:solidFill>
                <a:effectLst>
                  <a:outerShdw blurRad="76200" dist="50800" dir="5400000" algn="tl" rotWithShape="0">
                    <a:srgbClr val="000000">
                      <a:alpha val="65000"/>
                    </a:srgbClr>
                  </a:outerShdw>
                </a:effectLst>
                <a:latin typeface="Calibri"/>
              </a:rPr>
            </a:br>
            <a:r>
              <a:rPr lang="en-US" sz="4000" b="1" spc="50" dirty="0">
                <a:ln w="11430"/>
                <a:solidFill>
                  <a:srgbClr val="00FFFF"/>
                </a:solidFill>
                <a:effectLst>
                  <a:outerShdw blurRad="76200" dist="50800" dir="5400000" algn="tl" rotWithShape="0">
                    <a:srgbClr val="000000">
                      <a:alpha val="65000"/>
                    </a:srgbClr>
                  </a:outerShdw>
                </a:effectLst>
                <a:latin typeface="Calibri"/>
              </a:rPr>
              <a:t>9</a:t>
            </a:r>
            <a:r>
              <a:rPr lang="ru-RU" sz="4000" b="1" spc="50" dirty="0" smtClean="0">
                <a:ln w="11430"/>
                <a:solidFill>
                  <a:srgbClr val="00FFFF"/>
                </a:solidFill>
                <a:effectLst>
                  <a:outerShdw blurRad="76200" dist="50800" dir="5400000" algn="tl" rotWithShape="0">
                    <a:srgbClr val="000000">
                      <a:alpha val="65000"/>
                    </a:srgbClr>
                  </a:outerShdw>
                </a:effectLst>
                <a:latin typeface="Calibri"/>
              </a:rPr>
              <a:t> класс</a:t>
            </a: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a:rPr>
              <a:t/>
            </a:r>
            <a:b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a:rPr>
            </a:b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The Most Haunted Castle </a:t>
            </a:r>
          </a:p>
          <a:p>
            <a:pPr eaLnBrk="1" hangingPunct="1">
              <a:defRPr/>
            </a:pP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in Britain</a:t>
            </a:r>
            <a:endParaRPr lang="ru-RU"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25157249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The pink guest room, said to be haunted by a 'singing Blue Bo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45006"/>
            <a:ext cx="7560840" cy="473162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39552" y="260648"/>
            <a:ext cx="7992888" cy="1077218"/>
          </a:xfrm>
          <a:prstGeom prst="rect">
            <a:avLst/>
          </a:prstGeom>
        </p:spPr>
        <p:txBody>
          <a:bodyPr wrap="square">
            <a:spAutoFit/>
          </a:bodyPr>
          <a:lstStyle/>
          <a:p>
            <a:pPr algn="ctr"/>
            <a:r>
              <a:rPr lang="en-US" sz="3200" dirty="0">
                <a:solidFill>
                  <a:srgbClr val="9933FF"/>
                </a:solidFill>
                <a:latin typeface="Arial Black" panose="020B0A04020102020204" pitchFamily="34" charset="0"/>
              </a:rPr>
              <a:t>The pink guest room, said to be haunted by a 'singing Blue Boy'</a:t>
            </a:r>
            <a:endParaRPr lang="ru-RU" sz="3200" dirty="0">
              <a:solidFill>
                <a:srgbClr val="9933FF"/>
              </a:solidFill>
              <a:latin typeface="Arial Black" panose="020B0A04020102020204" pitchFamily="34" charset="0"/>
            </a:endParaRPr>
          </a:p>
        </p:txBody>
      </p:sp>
    </p:spTree>
    <p:extLst>
      <p:ext uri="{BB962C8B-B14F-4D97-AF65-F5344CB8AC3E}">
        <p14:creationId xmlns:p14="http://schemas.microsoft.com/office/powerpoint/2010/main" val="38067079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194" name="Picture 2" descr="Sir Humphry uses the Long Gallery as his private off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5" y="1484784"/>
            <a:ext cx="7746529" cy="484782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755575" y="83139"/>
            <a:ext cx="8013724" cy="1323439"/>
          </a:xfrm>
          <a:prstGeom prst="rect">
            <a:avLst/>
          </a:prstGeom>
        </p:spPr>
        <p:txBody>
          <a:bodyPr wrap="square">
            <a:spAutoFit/>
          </a:bodyPr>
          <a:lstStyle/>
          <a:p>
            <a:r>
              <a:rPr lang="en-US" sz="4000" dirty="0">
                <a:solidFill>
                  <a:schemeClr val="tx2">
                    <a:lumMod val="50000"/>
                  </a:schemeClr>
                </a:solidFill>
                <a:latin typeface="Arial Black" panose="020B0A04020102020204" pitchFamily="34" charset="0"/>
              </a:rPr>
              <a:t>Sir </a:t>
            </a:r>
            <a:r>
              <a:rPr lang="en-US" sz="4000" dirty="0" err="1">
                <a:solidFill>
                  <a:schemeClr val="tx2">
                    <a:lumMod val="50000"/>
                  </a:schemeClr>
                </a:solidFill>
                <a:latin typeface="Arial Black" panose="020B0A04020102020204" pitchFamily="34" charset="0"/>
              </a:rPr>
              <a:t>Humphry</a:t>
            </a:r>
            <a:r>
              <a:rPr lang="en-US" sz="4000" dirty="0">
                <a:solidFill>
                  <a:schemeClr val="tx2">
                    <a:lumMod val="50000"/>
                  </a:schemeClr>
                </a:solidFill>
                <a:latin typeface="Arial Black" panose="020B0A04020102020204" pitchFamily="34" charset="0"/>
              </a:rPr>
              <a:t> uses the Long Gallery as his private office</a:t>
            </a:r>
            <a:endParaRPr lang="ru-RU" sz="4000" dirty="0">
              <a:solidFill>
                <a:schemeClr val="tx2">
                  <a:lumMod val="50000"/>
                </a:schemeClr>
              </a:solidFill>
              <a:latin typeface="Arial Black" panose="020B0A04020102020204" pitchFamily="34" charset="0"/>
            </a:endParaRPr>
          </a:p>
        </p:txBody>
      </p:sp>
    </p:spTree>
    <p:extLst>
      <p:ext uri="{BB962C8B-B14F-4D97-AF65-F5344CB8AC3E}">
        <p14:creationId xmlns:p14="http://schemas.microsoft.com/office/powerpoint/2010/main" val="29335329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The small informal dining-room is just off the kitchen and used by the family when they are not entertai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99942"/>
            <a:ext cx="7632848" cy="477668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07504" y="0"/>
            <a:ext cx="9036496" cy="1569660"/>
          </a:xfrm>
          <a:prstGeom prst="rect">
            <a:avLst/>
          </a:prstGeom>
        </p:spPr>
        <p:txBody>
          <a:bodyPr wrap="square">
            <a:spAutoFit/>
          </a:bodyPr>
          <a:lstStyle/>
          <a:p>
            <a:pPr algn="ctr"/>
            <a:r>
              <a:rPr lang="en-US" sz="3200" dirty="0">
                <a:solidFill>
                  <a:schemeClr val="accent2">
                    <a:lumMod val="60000"/>
                    <a:lumOff val="40000"/>
                  </a:schemeClr>
                </a:solidFill>
                <a:latin typeface="Arial Black" panose="020B0A04020102020204" pitchFamily="34" charset="0"/>
              </a:rPr>
              <a:t>The small informal dining-room is just off the kitchen and used by the family when they are not entertaining</a:t>
            </a:r>
            <a:endParaRPr lang="ru-RU" sz="3200" dirty="0">
              <a:solidFill>
                <a:schemeClr val="accent2">
                  <a:lumMod val="60000"/>
                  <a:lumOff val="40000"/>
                </a:schemeClr>
              </a:solidFill>
              <a:latin typeface="Arial Black" panose="020B0A04020102020204" pitchFamily="34" charset="0"/>
            </a:endParaRPr>
          </a:p>
        </p:txBody>
      </p:sp>
    </p:spTree>
    <p:extLst>
      <p:ext uri="{BB962C8B-B14F-4D97-AF65-F5344CB8AC3E}">
        <p14:creationId xmlns:p14="http://schemas.microsoft.com/office/powerpoint/2010/main" val="5256157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The King James I Room is hung with golden silk from a design woven for Chatsworth. The furnishings come from Sir Humphry's Stately &#10;Homes collection for Baker Furniture: replicas from the great houses of Britain, Ireland and Russ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36761"/>
            <a:ext cx="7848872" cy="491187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67544" y="2601"/>
            <a:ext cx="8208912" cy="1631216"/>
          </a:xfrm>
          <a:prstGeom prst="rect">
            <a:avLst/>
          </a:prstGeom>
        </p:spPr>
        <p:txBody>
          <a:bodyPr wrap="square">
            <a:spAutoFit/>
          </a:bodyPr>
          <a:lstStyle/>
          <a:p>
            <a:pPr algn="ctr"/>
            <a:r>
              <a:rPr lang="en-US" sz="2000" dirty="0">
                <a:solidFill>
                  <a:schemeClr val="tx1">
                    <a:lumMod val="65000"/>
                  </a:schemeClr>
                </a:solidFill>
                <a:latin typeface="Arial Black" panose="020B0A04020102020204" pitchFamily="34" charset="0"/>
              </a:rPr>
              <a:t>The King James I Room is hung with golden silk </a:t>
            </a:r>
            <a:endParaRPr lang="ru-RU" sz="2000" dirty="0" smtClean="0">
              <a:solidFill>
                <a:schemeClr val="tx1">
                  <a:lumMod val="65000"/>
                </a:schemeClr>
              </a:solidFill>
              <a:latin typeface="Arial Black" panose="020B0A04020102020204" pitchFamily="34" charset="0"/>
            </a:endParaRPr>
          </a:p>
          <a:p>
            <a:pPr algn="ctr"/>
            <a:r>
              <a:rPr lang="en-US" sz="2000" dirty="0" smtClean="0">
                <a:solidFill>
                  <a:schemeClr val="tx1">
                    <a:lumMod val="65000"/>
                  </a:schemeClr>
                </a:solidFill>
                <a:latin typeface="Arial Black" panose="020B0A04020102020204" pitchFamily="34" charset="0"/>
              </a:rPr>
              <a:t>from </a:t>
            </a:r>
            <a:r>
              <a:rPr lang="en-US" sz="2000" dirty="0">
                <a:solidFill>
                  <a:schemeClr val="tx1">
                    <a:lumMod val="65000"/>
                  </a:schemeClr>
                </a:solidFill>
                <a:latin typeface="Arial Black" panose="020B0A04020102020204" pitchFamily="34" charset="0"/>
              </a:rPr>
              <a:t>a design woven for Chatsworth. </a:t>
            </a:r>
            <a:endParaRPr lang="ru-RU" sz="2000" dirty="0" smtClean="0">
              <a:solidFill>
                <a:schemeClr val="tx1">
                  <a:lumMod val="65000"/>
                </a:schemeClr>
              </a:solidFill>
              <a:latin typeface="Arial Black" panose="020B0A04020102020204" pitchFamily="34" charset="0"/>
            </a:endParaRPr>
          </a:p>
          <a:p>
            <a:pPr algn="ctr"/>
            <a:r>
              <a:rPr lang="en-US" sz="2000" dirty="0" smtClean="0">
                <a:solidFill>
                  <a:schemeClr val="tx1">
                    <a:lumMod val="65000"/>
                  </a:schemeClr>
                </a:solidFill>
                <a:latin typeface="Arial Black" panose="020B0A04020102020204" pitchFamily="34" charset="0"/>
              </a:rPr>
              <a:t>The </a:t>
            </a:r>
            <a:r>
              <a:rPr lang="en-US" sz="2000" dirty="0">
                <a:solidFill>
                  <a:schemeClr val="tx1">
                    <a:lumMod val="65000"/>
                  </a:schemeClr>
                </a:solidFill>
                <a:latin typeface="Arial Black" panose="020B0A04020102020204" pitchFamily="34" charset="0"/>
              </a:rPr>
              <a:t>furnishings come from Sir </a:t>
            </a:r>
            <a:r>
              <a:rPr lang="en-US" sz="2000" dirty="0" err="1">
                <a:solidFill>
                  <a:schemeClr val="tx1">
                    <a:lumMod val="65000"/>
                  </a:schemeClr>
                </a:solidFill>
                <a:latin typeface="Arial Black" panose="020B0A04020102020204" pitchFamily="34" charset="0"/>
              </a:rPr>
              <a:t>Humphry's</a:t>
            </a:r>
            <a:r>
              <a:rPr lang="en-US" sz="2000" dirty="0">
                <a:solidFill>
                  <a:schemeClr val="tx1">
                    <a:lumMod val="65000"/>
                  </a:schemeClr>
                </a:solidFill>
                <a:latin typeface="Arial Black" panose="020B0A04020102020204" pitchFamily="34" charset="0"/>
              </a:rPr>
              <a:t> Stately Homes collection for Baker Furniture: replicas from the great houses of Britain, Ireland and Russia</a:t>
            </a:r>
            <a:endParaRPr lang="ru-RU" sz="2000" dirty="0">
              <a:solidFill>
                <a:schemeClr val="tx1">
                  <a:lumMod val="65000"/>
                </a:schemeClr>
              </a:solidFill>
              <a:latin typeface="Arial Black" panose="020B0A04020102020204" pitchFamily="34" charset="0"/>
            </a:endParaRPr>
          </a:p>
        </p:txBody>
      </p:sp>
    </p:spTree>
    <p:extLst>
      <p:ext uri="{BB962C8B-B14F-4D97-AF65-F5344CB8AC3E}">
        <p14:creationId xmlns:p14="http://schemas.microsoft.com/office/powerpoint/2010/main" val="31902963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The complex 16th-century ceilings in the King James I room were determinedly restored by Sir Humphry; the candlelit dining-room has gilt-embroidered scarlet velvet curtains and stone wa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45006"/>
            <a:ext cx="7560840" cy="473162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827584" y="188640"/>
            <a:ext cx="7560840" cy="1323439"/>
          </a:xfrm>
          <a:prstGeom prst="rect">
            <a:avLst/>
          </a:prstGeom>
        </p:spPr>
        <p:txBody>
          <a:bodyPr wrap="square">
            <a:spAutoFit/>
          </a:bodyPr>
          <a:lstStyle/>
          <a:p>
            <a:r>
              <a:rPr lang="en-US" sz="2000" dirty="0">
                <a:solidFill>
                  <a:schemeClr val="tx2"/>
                </a:solidFill>
                <a:latin typeface="Arial Black" panose="020B0A04020102020204" pitchFamily="34" charset="0"/>
              </a:rPr>
              <a:t>The complex 16th-century ceilings in the King James I room were determinedly restored by Sir </a:t>
            </a:r>
            <a:r>
              <a:rPr lang="en-US" sz="2000" dirty="0" err="1">
                <a:solidFill>
                  <a:schemeClr val="tx2"/>
                </a:solidFill>
                <a:latin typeface="Arial Black" panose="020B0A04020102020204" pitchFamily="34" charset="0"/>
              </a:rPr>
              <a:t>Humphry</a:t>
            </a:r>
            <a:r>
              <a:rPr lang="en-US" sz="2000" dirty="0">
                <a:solidFill>
                  <a:schemeClr val="tx2"/>
                </a:solidFill>
                <a:latin typeface="Arial Black" panose="020B0A04020102020204" pitchFamily="34" charset="0"/>
              </a:rPr>
              <a:t>; the candlelit dining-room has gilt-embroidered scarlet velvet curtains and stone walls</a:t>
            </a:r>
            <a:endParaRPr lang="ru-RU" sz="2000"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36282950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A section of the drawing-room's chimney piece, which Sir Humphry created with fragments of blue and white china he has gathered worldwide. Far right the kitchen wall, plastered with friends’ postcards surrounding a clock 'with many chi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6" y="2132856"/>
            <a:ext cx="7056143" cy="441578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07504" y="188640"/>
            <a:ext cx="8856984" cy="1938992"/>
          </a:xfrm>
          <a:prstGeom prst="rect">
            <a:avLst/>
          </a:prstGeom>
        </p:spPr>
        <p:txBody>
          <a:bodyPr wrap="square">
            <a:spAutoFit/>
          </a:bodyPr>
          <a:lstStyle/>
          <a:p>
            <a:pPr algn="ctr"/>
            <a:r>
              <a:rPr lang="en-US" sz="2400" dirty="0">
                <a:solidFill>
                  <a:srgbClr val="00FFFF"/>
                </a:solidFill>
                <a:latin typeface="Arial Black" panose="020B0A04020102020204" pitchFamily="34" charset="0"/>
              </a:rPr>
              <a:t>A section of the drawing-room's chimney piece, which Sir </a:t>
            </a:r>
            <a:r>
              <a:rPr lang="en-US" sz="2400" dirty="0" err="1">
                <a:solidFill>
                  <a:srgbClr val="00FFFF"/>
                </a:solidFill>
                <a:latin typeface="Arial Black" panose="020B0A04020102020204" pitchFamily="34" charset="0"/>
              </a:rPr>
              <a:t>Humphry</a:t>
            </a:r>
            <a:r>
              <a:rPr lang="en-US" sz="2400" dirty="0">
                <a:solidFill>
                  <a:srgbClr val="00FFFF"/>
                </a:solidFill>
                <a:latin typeface="Arial Black" panose="020B0A04020102020204" pitchFamily="34" charset="0"/>
              </a:rPr>
              <a:t> created with fragments of blue and white china he has gathered worldwide. </a:t>
            </a:r>
            <a:endParaRPr lang="ru-RU" sz="2400" dirty="0" smtClean="0">
              <a:solidFill>
                <a:srgbClr val="00FFFF"/>
              </a:solidFill>
              <a:latin typeface="Arial Black" panose="020B0A04020102020204" pitchFamily="34" charset="0"/>
            </a:endParaRPr>
          </a:p>
          <a:p>
            <a:pPr algn="ctr"/>
            <a:r>
              <a:rPr lang="en-US" sz="2400" dirty="0" smtClean="0">
                <a:solidFill>
                  <a:srgbClr val="00FFFF"/>
                </a:solidFill>
                <a:latin typeface="Arial Black" panose="020B0A04020102020204" pitchFamily="34" charset="0"/>
              </a:rPr>
              <a:t>Far </a:t>
            </a:r>
            <a:r>
              <a:rPr lang="en-US" sz="2400" dirty="0">
                <a:solidFill>
                  <a:srgbClr val="00FFFF"/>
                </a:solidFill>
                <a:latin typeface="Arial Black" panose="020B0A04020102020204" pitchFamily="34" charset="0"/>
              </a:rPr>
              <a:t>right the kitchen wall, plastered with friends’ postcards surrounding a clock 'with many chimes'</a:t>
            </a:r>
            <a:endParaRPr lang="ru-RU" sz="2400" dirty="0">
              <a:solidFill>
                <a:srgbClr val="00FFFF"/>
              </a:solidFill>
              <a:latin typeface="Arial Black" panose="020B0A04020102020204" pitchFamily="34" charset="0"/>
            </a:endParaRPr>
          </a:p>
        </p:txBody>
      </p:sp>
    </p:spTree>
    <p:extLst>
      <p:ext uri="{BB962C8B-B14F-4D97-AF65-F5344CB8AC3E}">
        <p14:creationId xmlns:p14="http://schemas.microsoft.com/office/powerpoint/2010/main" val="39245808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aunted, haunted house, ghost, ghosts, haunting, paranormal, chillingham castle, northumberland, halloween, ghost story, spoo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89414"/>
            <a:ext cx="3999900" cy="581680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02003" y="620688"/>
            <a:ext cx="2736304" cy="5447645"/>
          </a:xfrm>
          <a:prstGeom prst="rect">
            <a:avLst/>
          </a:prstGeom>
        </p:spPr>
        <p:txBody>
          <a:bodyPr wrap="square">
            <a:spAutoFit/>
          </a:bodyPr>
          <a:lstStyle/>
          <a:p>
            <a:r>
              <a:rPr lang="en-US" sz="3600" dirty="0">
                <a:solidFill>
                  <a:srgbClr val="00FFFF"/>
                </a:solidFill>
                <a:latin typeface="Arial Black" panose="020B0A04020102020204" pitchFamily="34" charset="0"/>
              </a:rPr>
              <a:t>The </a:t>
            </a:r>
            <a:endParaRPr lang="ru-RU" sz="3600" dirty="0" smtClean="0">
              <a:solidFill>
                <a:srgbClr val="00FFFF"/>
              </a:solidFill>
              <a:latin typeface="Arial Black" panose="020B0A04020102020204" pitchFamily="34" charset="0"/>
            </a:endParaRPr>
          </a:p>
          <a:p>
            <a:endParaRPr lang="ru-RU" sz="2400" dirty="0">
              <a:solidFill>
                <a:srgbClr val="00FFFF"/>
              </a:solidFill>
              <a:latin typeface="Arial Black" panose="020B0A04020102020204" pitchFamily="34" charset="0"/>
            </a:endParaRPr>
          </a:p>
          <a:p>
            <a:r>
              <a:rPr lang="en-US" sz="3600" dirty="0" smtClean="0">
                <a:solidFill>
                  <a:srgbClr val="00FFFF"/>
                </a:solidFill>
                <a:latin typeface="Arial Black" panose="020B0A04020102020204" pitchFamily="34" charset="0"/>
              </a:rPr>
              <a:t>castle's</a:t>
            </a:r>
            <a:endParaRPr lang="ru-RU" sz="3600" dirty="0" smtClean="0">
              <a:solidFill>
                <a:srgbClr val="00FFFF"/>
              </a:solidFill>
              <a:latin typeface="Arial Black" panose="020B0A04020102020204" pitchFamily="34" charset="0"/>
            </a:endParaRPr>
          </a:p>
          <a:p>
            <a:endParaRPr lang="ru-RU" sz="2400" dirty="0">
              <a:solidFill>
                <a:srgbClr val="00FFFF"/>
              </a:solidFill>
              <a:latin typeface="Arial Black" panose="020B0A04020102020204" pitchFamily="34" charset="0"/>
            </a:endParaRPr>
          </a:p>
          <a:p>
            <a:r>
              <a:rPr lang="en-US" sz="3600" dirty="0" smtClean="0">
                <a:solidFill>
                  <a:srgbClr val="00FFFF"/>
                </a:solidFill>
                <a:latin typeface="Arial Black" panose="020B0A04020102020204" pitchFamily="34" charset="0"/>
              </a:rPr>
              <a:t>Inner</a:t>
            </a:r>
            <a:endParaRPr lang="ru-RU" sz="3600" dirty="0" smtClean="0">
              <a:solidFill>
                <a:srgbClr val="00FFFF"/>
              </a:solidFill>
              <a:latin typeface="Arial Black" panose="020B0A04020102020204" pitchFamily="34" charset="0"/>
            </a:endParaRPr>
          </a:p>
          <a:p>
            <a:r>
              <a:rPr lang="en-US" sz="3600" dirty="0" smtClean="0">
                <a:solidFill>
                  <a:srgbClr val="00FFFF"/>
                </a:solidFill>
                <a:latin typeface="Arial Black" panose="020B0A04020102020204" pitchFamily="34" charset="0"/>
              </a:rPr>
              <a:t> </a:t>
            </a:r>
            <a:endParaRPr lang="ru-RU" sz="3600" dirty="0" smtClean="0">
              <a:solidFill>
                <a:srgbClr val="00FFFF"/>
              </a:solidFill>
              <a:latin typeface="Arial Black" panose="020B0A04020102020204" pitchFamily="34" charset="0"/>
            </a:endParaRPr>
          </a:p>
          <a:p>
            <a:r>
              <a:rPr lang="en-US" sz="3600" dirty="0" smtClean="0">
                <a:solidFill>
                  <a:srgbClr val="00FFFF"/>
                </a:solidFill>
                <a:latin typeface="Arial Black" panose="020B0A04020102020204" pitchFamily="34" charset="0"/>
              </a:rPr>
              <a:t>Courtyard</a:t>
            </a:r>
            <a:endParaRPr lang="ru-RU" sz="3600" dirty="0" smtClean="0">
              <a:solidFill>
                <a:srgbClr val="00FFFF"/>
              </a:solidFill>
              <a:latin typeface="Arial Black" panose="020B0A04020102020204" pitchFamily="34" charset="0"/>
            </a:endParaRPr>
          </a:p>
          <a:p>
            <a:endParaRPr lang="ru-RU" sz="2400" dirty="0" smtClean="0">
              <a:solidFill>
                <a:srgbClr val="00FFFF"/>
              </a:solidFill>
              <a:latin typeface="Arial Black" panose="020B0A04020102020204" pitchFamily="34" charset="0"/>
            </a:endParaRPr>
          </a:p>
          <a:p>
            <a:r>
              <a:rPr lang="en-US" sz="3600" dirty="0" smtClean="0">
                <a:solidFill>
                  <a:srgbClr val="00FFFF"/>
                </a:solidFill>
                <a:latin typeface="Arial Black" panose="020B0A04020102020204" pitchFamily="34" charset="0"/>
              </a:rPr>
              <a:t>at </a:t>
            </a:r>
            <a:endParaRPr lang="ru-RU" sz="3600" dirty="0" smtClean="0">
              <a:solidFill>
                <a:srgbClr val="00FFFF"/>
              </a:solidFill>
              <a:latin typeface="Arial Black" panose="020B0A04020102020204" pitchFamily="34" charset="0"/>
            </a:endParaRPr>
          </a:p>
          <a:p>
            <a:endParaRPr lang="ru-RU" sz="2400" dirty="0" smtClean="0">
              <a:solidFill>
                <a:srgbClr val="00FFFF"/>
              </a:solidFill>
              <a:latin typeface="Arial Black" panose="020B0A04020102020204" pitchFamily="34" charset="0"/>
            </a:endParaRPr>
          </a:p>
          <a:p>
            <a:r>
              <a:rPr lang="en-US" sz="3600" dirty="0" smtClean="0">
                <a:solidFill>
                  <a:srgbClr val="00FFFF"/>
                </a:solidFill>
                <a:latin typeface="Arial Black" panose="020B0A04020102020204" pitchFamily="34" charset="0"/>
              </a:rPr>
              <a:t>twilight</a:t>
            </a:r>
            <a:endParaRPr lang="ru-RU" sz="3600" dirty="0">
              <a:solidFill>
                <a:srgbClr val="00FFFF"/>
              </a:solidFill>
              <a:latin typeface="Arial Black" panose="020B0A04020102020204" pitchFamily="34" charset="0"/>
            </a:endParaRPr>
          </a:p>
        </p:txBody>
      </p:sp>
    </p:spTree>
    <p:extLst>
      <p:ext uri="{BB962C8B-B14F-4D97-AF65-F5344CB8AC3E}">
        <p14:creationId xmlns:p14="http://schemas.microsoft.com/office/powerpoint/2010/main" val="10415685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http://www.chillingham-castle.com/photos/fil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018" y="1700808"/>
            <a:ext cx="6898366" cy="492740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50126"/>
            <a:ext cx="9144000" cy="1569660"/>
          </a:xfrm>
          <a:prstGeom prst="rect">
            <a:avLst/>
          </a:prstGeom>
        </p:spPr>
        <p:txBody>
          <a:bodyPr wrap="square">
            <a:spAutoFit/>
          </a:bodyPr>
          <a:lstStyle/>
          <a:p>
            <a:pPr algn="ctr"/>
            <a:r>
              <a:rPr lang="en-US" sz="2400" dirty="0">
                <a:solidFill>
                  <a:srgbClr val="00FF00"/>
                </a:solidFill>
                <a:latin typeface="Arial Black" panose="020B0A04020102020204" pitchFamily="34" charset="0"/>
              </a:rPr>
              <a:t>The famous film </a:t>
            </a:r>
            <a:r>
              <a:rPr lang="en-US" sz="2400" b="1" dirty="0">
                <a:solidFill>
                  <a:srgbClr val="00FF00"/>
                </a:solidFill>
                <a:latin typeface="Arial Black" panose="020B0A04020102020204" pitchFamily="34" charset="0"/>
              </a:rPr>
              <a:t>"</a:t>
            </a:r>
            <a:r>
              <a:rPr lang="en-US" sz="2400" b="1" dirty="0">
                <a:solidFill>
                  <a:srgbClr val="FFFF00"/>
                </a:solidFill>
                <a:latin typeface="Arial Black" panose="020B0A04020102020204" pitchFamily="34" charset="0"/>
              </a:rPr>
              <a:t>Elizabeth</a:t>
            </a:r>
            <a:r>
              <a:rPr lang="en-US" sz="2400" b="1" dirty="0">
                <a:solidFill>
                  <a:srgbClr val="00FF00"/>
                </a:solidFill>
                <a:latin typeface="Arial Black" panose="020B0A04020102020204" pitchFamily="34" charset="0"/>
              </a:rPr>
              <a:t>"</a:t>
            </a:r>
            <a:r>
              <a:rPr lang="en-US" sz="2400" dirty="0">
                <a:solidFill>
                  <a:srgbClr val="00FF00"/>
                </a:solidFill>
                <a:latin typeface="Arial Black" panose="020B0A04020102020204" pitchFamily="34" charset="0"/>
              </a:rPr>
              <a:t> staged </a:t>
            </a:r>
            <a:endParaRPr lang="en-US" sz="2400" dirty="0" smtClean="0">
              <a:solidFill>
                <a:srgbClr val="00FF00"/>
              </a:solidFill>
              <a:latin typeface="Arial Black" panose="020B0A04020102020204" pitchFamily="34" charset="0"/>
            </a:endParaRPr>
          </a:p>
          <a:p>
            <a:pPr algn="ctr"/>
            <a:r>
              <a:rPr lang="en-US" sz="2400" dirty="0" smtClean="0">
                <a:solidFill>
                  <a:srgbClr val="00FF00"/>
                </a:solidFill>
                <a:latin typeface="Arial Black" panose="020B0A04020102020204" pitchFamily="34" charset="0"/>
              </a:rPr>
              <a:t>many </a:t>
            </a:r>
            <a:r>
              <a:rPr lang="en-US" sz="2400" dirty="0">
                <a:solidFill>
                  <a:srgbClr val="00FF00"/>
                </a:solidFill>
                <a:latin typeface="Arial Black" panose="020B0A04020102020204" pitchFamily="34" charset="0"/>
              </a:rPr>
              <a:t>historic scenes here. </a:t>
            </a:r>
          </a:p>
          <a:p>
            <a:pPr algn="ctr"/>
            <a:r>
              <a:rPr lang="en-US" sz="2400" b="1" dirty="0">
                <a:solidFill>
                  <a:srgbClr val="FF33CC"/>
                </a:solidFill>
                <a:latin typeface="Arial Black" panose="020B0A04020102020204" pitchFamily="34" charset="0"/>
              </a:rPr>
              <a:t>"</a:t>
            </a:r>
            <a:r>
              <a:rPr lang="en-US" sz="2400" b="1" dirty="0">
                <a:solidFill>
                  <a:srgbClr val="FFFF00"/>
                </a:solidFill>
                <a:latin typeface="Arial Black" panose="020B0A04020102020204" pitchFamily="34" charset="0"/>
              </a:rPr>
              <a:t>The Making of Harry Potter</a:t>
            </a:r>
            <a:r>
              <a:rPr lang="en-US" sz="2400" b="1" dirty="0">
                <a:solidFill>
                  <a:srgbClr val="FF33CC"/>
                </a:solidFill>
                <a:latin typeface="Arial Black" panose="020B0A04020102020204" pitchFamily="34" charset="0"/>
              </a:rPr>
              <a:t>"</a:t>
            </a:r>
            <a:r>
              <a:rPr lang="en-US" sz="2400" dirty="0">
                <a:solidFill>
                  <a:srgbClr val="FF33CC"/>
                </a:solidFill>
                <a:latin typeface="Arial Black" panose="020B0A04020102020204" pitchFamily="34" charset="0"/>
              </a:rPr>
              <a:t> was based </a:t>
            </a:r>
            <a:endParaRPr lang="en-US" sz="2400" dirty="0" smtClean="0">
              <a:solidFill>
                <a:srgbClr val="FF33CC"/>
              </a:solidFill>
              <a:latin typeface="Arial Black" panose="020B0A04020102020204" pitchFamily="34" charset="0"/>
            </a:endParaRPr>
          </a:p>
          <a:p>
            <a:pPr algn="ctr"/>
            <a:r>
              <a:rPr lang="en-US" sz="2400" dirty="0" smtClean="0">
                <a:solidFill>
                  <a:srgbClr val="FF33CC"/>
                </a:solidFill>
                <a:latin typeface="Arial Black" panose="020B0A04020102020204" pitchFamily="34" charset="0"/>
              </a:rPr>
              <a:t>at </a:t>
            </a:r>
            <a:r>
              <a:rPr lang="en-US" sz="2400" dirty="0" err="1">
                <a:solidFill>
                  <a:srgbClr val="FF33CC"/>
                </a:solidFill>
                <a:latin typeface="Arial Black" panose="020B0A04020102020204" pitchFamily="34" charset="0"/>
              </a:rPr>
              <a:t>Chillingham</a:t>
            </a:r>
            <a:r>
              <a:rPr lang="en-US" sz="2400" dirty="0">
                <a:solidFill>
                  <a:srgbClr val="FF33CC"/>
                </a:solidFill>
                <a:latin typeface="Arial Black" panose="020B0A04020102020204" pitchFamily="34" charset="0"/>
              </a:rPr>
              <a:t>..</a:t>
            </a:r>
            <a:endParaRPr lang="en-US" sz="2400" b="0" i="0" dirty="0">
              <a:solidFill>
                <a:srgbClr val="FF33CC"/>
              </a:solidFill>
              <a:effectLst/>
              <a:latin typeface="Arial Black" panose="020B0A04020102020204" pitchFamily="34" charset="0"/>
            </a:endParaRPr>
          </a:p>
        </p:txBody>
      </p:sp>
    </p:spTree>
    <p:extLst>
      <p:ext uri="{BB962C8B-B14F-4D97-AF65-F5344CB8AC3E}">
        <p14:creationId xmlns:p14="http://schemas.microsoft.com/office/powerpoint/2010/main" val="9403040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masonstudio.co.uk/wch1/wchillc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80728"/>
            <a:ext cx="8327266" cy="5551513"/>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79512" y="63169"/>
            <a:ext cx="8712968" cy="954107"/>
          </a:xfrm>
          <a:prstGeom prst="rect">
            <a:avLst/>
          </a:prstGeom>
        </p:spPr>
        <p:txBody>
          <a:bodyPr wrap="square">
            <a:spAutoFit/>
          </a:bodyPr>
          <a:lstStyle/>
          <a:p>
            <a:pPr algn="ctr"/>
            <a:r>
              <a:rPr lang="en-US" sz="2800" dirty="0">
                <a:solidFill>
                  <a:srgbClr val="FFFF00"/>
                </a:solidFill>
                <a:latin typeface="Arial Black" panose="020B0A04020102020204" pitchFamily="34" charset="0"/>
              </a:rPr>
              <a:t>The carriage bearing a bride and </a:t>
            </a:r>
            <a:r>
              <a:rPr lang="en-US" sz="2800" dirty="0" smtClean="0">
                <a:solidFill>
                  <a:srgbClr val="FFFF00"/>
                </a:solidFill>
                <a:latin typeface="Arial Black" panose="020B0A04020102020204" pitchFamily="34" charset="0"/>
              </a:rPr>
              <a:t>groom </a:t>
            </a:r>
          </a:p>
          <a:p>
            <a:pPr algn="ctr"/>
            <a:r>
              <a:rPr lang="en-US" sz="2800" dirty="0" smtClean="0">
                <a:solidFill>
                  <a:srgbClr val="FFFF00"/>
                </a:solidFill>
                <a:latin typeface="Arial Black" panose="020B0A04020102020204" pitchFamily="34" charset="0"/>
              </a:rPr>
              <a:t>enters </a:t>
            </a:r>
            <a:r>
              <a:rPr lang="en-US" sz="2800" dirty="0">
                <a:solidFill>
                  <a:srgbClr val="FFFF00"/>
                </a:solidFill>
                <a:latin typeface="Arial Black" panose="020B0A04020102020204" pitchFamily="34" charset="0"/>
              </a:rPr>
              <a:t>the gates of </a:t>
            </a:r>
            <a:r>
              <a:rPr lang="en-US" sz="2800" dirty="0" err="1">
                <a:solidFill>
                  <a:srgbClr val="FFFF00"/>
                </a:solidFill>
                <a:latin typeface="Arial Black" panose="020B0A04020102020204" pitchFamily="34" charset="0"/>
              </a:rPr>
              <a:t>Chillingham</a:t>
            </a:r>
            <a:r>
              <a:rPr lang="en-US" sz="2800" dirty="0">
                <a:solidFill>
                  <a:srgbClr val="FFFF00"/>
                </a:solidFill>
                <a:latin typeface="Arial Black" panose="020B0A04020102020204" pitchFamily="34" charset="0"/>
              </a:rPr>
              <a:t> Castle.</a:t>
            </a:r>
            <a:endParaRPr lang="ru-RU" sz="280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33701696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media-cdn.tripadvisor.com/media/photo-s/02/e2/c2/39/chillingham-cas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96752"/>
            <a:ext cx="7128792" cy="534011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0" y="50126"/>
            <a:ext cx="9144000" cy="1200329"/>
          </a:xfrm>
          <a:prstGeom prst="rect">
            <a:avLst/>
          </a:prstGeom>
        </p:spPr>
        <p:txBody>
          <a:bodyPr wrap="square">
            <a:spAutoFit/>
          </a:bodyPr>
          <a:lstStyle/>
          <a:p>
            <a:pPr algn="ctr"/>
            <a:r>
              <a:rPr lang="en-US" sz="3600" dirty="0" smtClean="0">
                <a:solidFill>
                  <a:srgbClr val="00FF00"/>
                </a:solidFill>
                <a:latin typeface="Arial Black" panose="020B0A04020102020204" pitchFamily="34" charset="0"/>
              </a:rPr>
              <a:t>The Beauty of </a:t>
            </a:r>
            <a:r>
              <a:rPr lang="en-US" sz="3600" dirty="0" err="1" smtClean="0">
                <a:solidFill>
                  <a:srgbClr val="00FF00"/>
                </a:solidFill>
                <a:latin typeface="Arial Black" panose="020B0A04020102020204" pitchFamily="34" charset="0"/>
              </a:rPr>
              <a:t>Chillingham</a:t>
            </a:r>
            <a:r>
              <a:rPr lang="en-US" sz="3600" dirty="0" smtClean="0">
                <a:solidFill>
                  <a:srgbClr val="FF33CC"/>
                </a:solidFill>
                <a:latin typeface="Arial Black" panose="020B0A04020102020204" pitchFamily="34" charset="0"/>
              </a:rPr>
              <a:t> </a:t>
            </a:r>
          </a:p>
          <a:p>
            <a:pPr algn="ctr"/>
            <a:r>
              <a:rPr lang="en-US" sz="3600" dirty="0" smtClean="0">
                <a:solidFill>
                  <a:srgbClr val="00FF00"/>
                </a:solidFill>
                <a:latin typeface="Arial Black" panose="020B0A04020102020204" pitchFamily="34" charset="0"/>
              </a:rPr>
              <a:t>attracts a lot of tourists</a:t>
            </a:r>
            <a:endParaRPr lang="en-US" sz="3600" b="0" i="0" dirty="0">
              <a:solidFill>
                <a:srgbClr val="FF33CC"/>
              </a:solidFill>
              <a:effectLst/>
              <a:latin typeface="Arial Black" panose="020B0A04020102020204" pitchFamily="34" charset="0"/>
            </a:endParaRPr>
          </a:p>
        </p:txBody>
      </p:sp>
    </p:spTree>
    <p:extLst>
      <p:ext uri="{BB962C8B-B14F-4D97-AF65-F5344CB8AC3E}">
        <p14:creationId xmlns:p14="http://schemas.microsoft.com/office/powerpoint/2010/main" val="29706549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hauntedamericatours.com/image/chillingham_cas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612" y="1700808"/>
            <a:ext cx="6840760" cy="489114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16347" y="188640"/>
            <a:ext cx="8784976" cy="132343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defRPr/>
            </a:pPr>
            <a:r>
              <a:rPr lang="en-US" sz="4000" b="1" spc="50" dirty="0" smtClean="0">
                <a:ln w="11430"/>
                <a:solidFill>
                  <a:srgbClr val="00B0F0"/>
                </a:solidFill>
                <a:effectLst>
                  <a:outerShdw blurRad="76200" dist="50800" dir="5400000" algn="tl" rotWithShape="0">
                    <a:srgbClr val="000000">
                      <a:alpha val="65000"/>
                    </a:srgbClr>
                  </a:outerShdw>
                </a:effectLst>
                <a:latin typeface="Arial Black" panose="020B0A04020102020204" pitchFamily="34" charset="0"/>
              </a:rPr>
              <a:t>Is it The </a:t>
            </a:r>
            <a:r>
              <a:rPr lang="en-US" sz="4000" b="1" spc="50" dirty="0">
                <a:ln w="11430"/>
                <a:solidFill>
                  <a:srgbClr val="00B0F0"/>
                </a:solidFill>
                <a:effectLst>
                  <a:outerShdw blurRad="76200" dist="50800" dir="5400000" algn="tl" rotWithShape="0">
                    <a:srgbClr val="000000">
                      <a:alpha val="65000"/>
                    </a:srgbClr>
                  </a:outerShdw>
                </a:effectLst>
                <a:latin typeface="Arial Black" panose="020B0A04020102020204" pitchFamily="34" charset="0"/>
              </a:rPr>
              <a:t>Most Haunted Castle </a:t>
            </a:r>
            <a:r>
              <a:rPr lang="en-US" sz="4000" b="1" spc="50" dirty="0" smtClean="0">
                <a:ln w="11430"/>
                <a:solidFill>
                  <a:srgbClr val="00B0F0"/>
                </a:solidFill>
                <a:effectLst>
                  <a:outerShdw blurRad="76200" dist="50800" dir="5400000" algn="tl" rotWithShape="0">
                    <a:srgbClr val="000000">
                      <a:alpha val="65000"/>
                    </a:srgbClr>
                  </a:outerShdw>
                </a:effectLst>
                <a:latin typeface="Arial Black" panose="020B0A04020102020204" pitchFamily="34" charset="0"/>
              </a:rPr>
              <a:t>in Britain?</a:t>
            </a:r>
            <a:endParaRPr lang="ru-RU" sz="4800" b="1" spc="50" dirty="0">
              <a:ln w="11430"/>
              <a:solidFill>
                <a:srgbClr val="00B0F0"/>
              </a:solidFill>
              <a:effectLst>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20545433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britainexpress.com/images/attractions/editor/Chillingham-Castle-00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872" y="1340768"/>
            <a:ext cx="8249682" cy="515605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08520" y="188640"/>
            <a:ext cx="9144000" cy="954107"/>
          </a:xfrm>
          <a:prstGeom prst="rect">
            <a:avLst/>
          </a:prstGeom>
        </p:spPr>
        <p:txBody>
          <a:bodyPr wrap="square">
            <a:spAutoFit/>
          </a:bodyPr>
          <a:lstStyle/>
          <a:p>
            <a:pPr algn="ctr"/>
            <a:r>
              <a:rPr lang="en-US" sz="2800" dirty="0" smtClean="0">
                <a:solidFill>
                  <a:srgbClr val="00FF00"/>
                </a:solidFill>
                <a:latin typeface="Arial Black" panose="020B0A04020102020204" pitchFamily="34" charset="0"/>
              </a:rPr>
              <a:t>It is difficult to think even that</a:t>
            </a:r>
          </a:p>
          <a:p>
            <a:pPr algn="ctr"/>
            <a:r>
              <a:rPr lang="en-US" sz="2800" dirty="0" smtClean="0">
                <a:solidFill>
                  <a:srgbClr val="00FF00"/>
                </a:solidFill>
                <a:latin typeface="Arial Black" panose="020B0A04020102020204" pitchFamily="34" charset="0"/>
              </a:rPr>
              <a:t> </a:t>
            </a:r>
            <a:r>
              <a:rPr lang="en-US" sz="2800" dirty="0" err="1" smtClean="0">
                <a:solidFill>
                  <a:srgbClr val="FF33CC"/>
                </a:solidFill>
                <a:latin typeface="Arial Black" panose="020B0A04020102020204" pitchFamily="34" charset="0"/>
              </a:rPr>
              <a:t>Chillingham</a:t>
            </a:r>
            <a:r>
              <a:rPr lang="en-US" sz="2800" dirty="0" smtClean="0">
                <a:solidFill>
                  <a:srgbClr val="FF33CC"/>
                </a:solidFill>
                <a:latin typeface="Arial Black" panose="020B0A04020102020204" pitchFamily="34" charset="0"/>
              </a:rPr>
              <a:t> is the most </a:t>
            </a:r>
            <a:r>
              <a:rPr lang="en-US" sz="2800" dirty="0" err="1" smtClean="0">
                <a:solidFill>
                  <a:srgbClr val="FF33CC"/>
                </a:solidFill>
                <a:latin typeface="Arial Black" panose="020B0A04020102020204" pitchFamily="34" charset="0"/>
              </a:rPr>
              <a:t>huuanted</a:t>
            </a:r>
            <a:r>
              <a:rPr lang="en-US" sz="2800" dirty="0" smtClean="0">
                <a:solidFill>
                  <a:srgbClr val="FF33CC"/>
                </a:solidFill>
                <a:latin typeface="Arial Black" panose="020B0A04020102020204" pitchFamily="34" charset="0"/>
              </a:rPr>
              <a:t>  Castle!</a:t>
            </a:r>
            <a:endParaRPr lang="en-US" sz="2800" b="0" i="0" dirty="0">
              <a:solidFill>
                <a:srgbClr val="FF33CC"/>
              </a:solidFill>
              <a:effectLst/>
              <a:latin typeface="Arial Black" panose="020B0A04020102020204" pitchFamily="34" charset="0"/>
            </a:endParaRPr>
          </a:p>
        </p:txBody>
      </p:sp>
    </p:spTree>
    <p:extLst>
      <p:ext uri="{BB962C8B-B14F-4D97-AF65-F5344CB8AC3E}">
        <p14:creationId xmlns:p14="http://schemas.microsoft.com/office/powerpoint/2010/main" val="22497185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jurnale.ro/img_1/poze_notite_8673.jpg"/>
          <p:cNvPicPr>
            <a:picLocks noChangeAspect="1" noChangeArrowheads="1"/>
          </p:cNvPicPr>
          <p:nvPr/>
        </p:nvPicPr>
        <p:blipFill rotWithShape="1">
          <a:blip r:embed="rId2">
            <a:extLst>
              <a:ext uri="{28A0092B-C50C-407E-A947-70E740481C1C}">
                <a14:useLocalDpi xmlns:a14="http://schemas.microsoft.com/office/drawing/2010/main" val="0"/>
              </a:ext>
            </a:extLst>
          </a:blip>
          <a:srcRect b="6279"/>
          <a:stretch/>
        </p:blipFill>
        <p:spPr bwMode="auto">
          <a:xfrm>
            <a:off x="3893" y="0"/>
            <a:ext cx="91467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3890" y="116631"/>
            <a:ext cx="8710110" cy="6463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Welcome  to </a:t>
            </a:r>
            <a:r>
              <a:rPr lang="en-US" sz="3600" b="1" spc="50" dirty="0" err="1" smtClean="0">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Chillingham</a:t>
            </a:r>
            <a:r>
              <a:rPr lang="en-US" sz="3600" b="1" spc="50" dirty="0" smtClean="0">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 Castle!</a:t>
            </a:r>
            <a:endParaRPr lang="ru-RU" sz="3600" b="1" spc="50" dirty="0">
              <a:ln w="11430"/>
              <a:solidFill>
                <a:srgbClr val="0000FF"/>
              </a:solidFill>
              <a:effectLst>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35959932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49351" y="1196752"/>
            <a:ext cx="8352928" cy="5078313"/>
          </a:xfrm>
          <a:prstGeom prst="rect">
            <a:avLst/>
          </a:prstGeom>
        </p:spPr>
        <p:txBody>
          <a:bodyPr wrap="square">
            <a:spAutoFit/>
          </a:bodyPr>
          <a:lstStyle/>
          <a:p>
            <a:r>
              <a:rPr lang="en-US" dirty="0">
                <a:hlinkClick r:id="rId2"/>
              </a:rPr>
              <a:t>http://</a:t>
            </a:r>
            <a:r>
              <a:rPr lang="en-US" dirty="0" smtClean="0">
                <a:hlinkClick r:id="rId2"/>
              </a:rPr>
              <a:t>www.hudsonsheritage.com/North-East/thedms.aspx?dms=3&amp;venue=8110619</a:t>
            </a:r>
            <a:endParaRPr lang="ru-RU" dirty="0" smtClean="0"/>
          </a:p>
          <a:p>
            <a:endParaRPr lang="ru-RU" dirty="0"/>
          </a:p>
          <a:p>
            <a:r>
              <a:rPr lang="en-US" dirty="0">
                <a:hlinkClick r:id="rId3"/>
              </a:rPr>
              <a:t>http://</a:t>
            </a:r>
            <a:r>
              <a:rPr lang="en-US" dirty="0" smtClean="0">
                <a:hlinkClick r:id="rId3"/>
              </a:rPr>
              <a:t>en.wikipedia.org/wiki/Humphry_Wakefield</a:t>
            </a:r>
            <a:endParaRPr lang="ru-RU" dirty="0" smtClean="0"/>
          </a:p>
          <a:p>
            <a:endParaRPr lang="ru-RU" dirty="0"/>
          </a:p>
          <a:p>
            <a:r>
              <a:rPr lang="en-US" dirty="0">
                <a:hlinkClick r:id="rId4"/>
              </a:rPr>
              <a:t>http://</a:t>
            </a:r>
            <a:r>
              <a:rPr lang="en-US" dirty="0" smtClean="0">
                <a:hlinkClick r:id="rId4"/>
              </a:rPr>
              <a:t>www.express.co.uk/news/weird/439810/Is-this-Britain-s-most-haunted-house</a:t>
            </a:r>
            <a:endParaRPr lang="ru-RU" dirty="0" smtClean="0"/>
          </a:p>
          <a:p>
            <a:endParaRPr lang="ru-RU" dirty="0"/>
          </a:p>
          <a:p>
            <a:r>
              <a:rPr lang="en-US" dirty="0">
                <a:hlinkClick r:id="rId5"/>
              </a:rPr>
              <a:t>http://</a:t>
            </a:r>
            <a:r>
              <a:rPr lang="en-US" dirty="0" smtClean="0">
                <a:hlinkClick r:id="rId5"/>
              </a:rPr>
              <a:t>www.bakerfurniture.com/baker/images/collections/sh_main_home.jpg</a:t>
            </a:r>
            <a:endParaRPr lang="en-US" dirty="0" smtClean="0"/>
          </a:p>
          <a:p>
            <a:endParaRPr lang="en-US" dirty="0"/>
          </a:p>
          <a:p>
            <a:r>
              <a:rPr lang="en-US" dirty="0">
                <a:hlinkClick r:id="rId6"/>
              </a:rPr>
              <a:t>http://</a:t>
            </a:r>
            <a:r>
              <a:rPr lang="en-US" dirty="0" smtClean="0">
                <a:hlinkClick r:id="rId6"/>
              </a:rPr>
              <a:t>www.britainexpress.com/attractions.htm?attraction=3044</a:t>
            </a:r>
            <a:endParaRPr lang="en-US" dirty="0" smtClean="0"/>
          </a:p>
          <a:p>
            <a:endParaRPr lang="en-US" dirty="0"/>
          </a:p>
          <a:p>
            <a:r>
              <a:rPr lang="en-US" dirty="0">
                <a:hlinkClick r:id="rId7"/>
              </a:rPr>
              <a:t>http://</a:t>
            </a:r>
            <a:r>
              <a:rPr lang="en-US" dirty="0" smtClean="0">
                <a:hlinkClick r:id="rId7"/>
              </a:rPr>
              <a:t>www.chillingham-castle.com/Film.asp?S=10&amp;V=1&amp;P=30</a:t>
            </a:r>
            <a:endParaRPr lang="en-US" dirty="0" smtClean="0"/>
          </a:p>
          <a:p>
            <a:endParaRPr lang="en-US" dirty="0" smtClean="0"/>
          </a:p>
          <a:p>
            <a:r>
              <a:rPr lang="en-US" dirty="0">
                <a:hlinkClick r:id="rId8"/>
              </a:rPr>
              <a:t>http://</a:t>
            </a:r>
            <a:r>
              <a:rPr lang="en-US" dirty="0" smtClean="0">
                <a:hlinkClick r:id="rId8"/>
              </a:rPr>
              <a:t>www.hauntedamericatours.com/image/chillingham_castle.jpg</a:t>
            </a:r>
            <a:endParaRPr lang="en-US" dirty="0" smtClean="0"/>
          </a:p>
          <a:p>
            <a:endParaRPr lang="en-US" dirty="0"/>
          </a:p>
          <a:p>
            <a:r>
              <a:rPr lang="en-US" dirty="0">
                <a:hlinkClick r:id="rId9"/>
              </a:rPr>
              <a:t>http://</a:t>
            </a:r>
            <a:r>
              <a:rPr lang="en-US" dirty="0" smtClean="0">
                <a:hlinkClick r:id="rId9"/>
              </a:rPr>
              <a:t>www.masonstudio.co.uk/wch1/wchillc17.jpg</a:t>
            </a:r>
            <a:endParaRPr lang="en-US" dirty="0" smtClean="0"/>
          </a:p>
          <a:p>
            <a:endParaRPr lang="en-US" dirty="0"/>
          </a:p>
          <a:p>
            <a:r>
              <a:rPr lang="en-US" dirty="0">
                <a:hlinkClick r:id="rId10"/>
              </a:rPr>
              <a:t>http://</a:t>
            </a:r>
            <a:r>
              <a:rPr lang="en-US" dirty="0" smtClean="0">
                <a:hlinkClick r:id="rId10"/>
              </a:rPr>
              <a:t>www.jurnale.ro/img_1/poze_notite_8673.jpg</a:t>
            </a:r>
            <a:endParaRPr lang="en-US" dirty="0" smtClean="0"/>
          </a:p>
          <a:p>
            <a:endParaRPr lang="ru-RU" dirty="0"/>
          </a:p>
        </p:txBody>
      </p:sp>
      <p:sp>
        <p:nvSpPr>
          <p:cNvPr id="5" name="TextBox 4"/>
          <p:cNvSpPr txBox="1"/>
          <p:nvPr/>
        </p:nvSpPr>
        <p:spPr>
          <a:xfrm>
            <a:off x="476915" y="159471"/>
            <a:ext cx="2613216" cy="923330"/>
          </a:xfrm>
          <a:prstGeom prst="rect">
            <a:avLst/>
          </a:prstGeom>
          <a:noFill/>
        </p:spPr>
        <p:txBody>
          <a:bodyPr wrap="none" rtlCol="0">
            <a:spAutoFit/>
          </a:bodyPr>
          <a:lstStyle/>
          <a:p>
            <a:r>
              <a:rPr lang="en-US" sz="5400" b="1" dirty="0" smtClean="0"/>
              <a:t>Sources:</a:t>
            </a:r>
            <a:endParaRPr lang="ru-RU" sz="5400" b="1" dirty="0"/>
          </a:p>
        </p:txBody>
      </p:sp>
    </p:spTree>
    <p:extLst>
      <p:ext uri="{BB962C8B-B14F-4D97-AF65-F5344CB8AC3E}">
        <p14:creationId xmlns:p14="http://schemas.microsoft.com/office/powerpoint/2010/main" val="20187356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72816"/>
            <a:ext cx="7594246"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51520" y="188640"/>
            <a:ext cx="8568952" cy="1569660"/>
          </a:xfrm>
          <a:prstGeom prst="rect">
            <a:avLst/>
          </a:prstGeom>
        </p:spPr>
        <p:txBody>
          <a:bodyPr wrap="square">
            <a:spAutoFit/>
          </a:bodyPr>
          <a:lstStyle/>
          <a:p>
            <a:pPr algn="ctr"/>
            <a:r>
              <a:rPr lang="en-US" sz="2400" dirty="0">
                <a:solidFill>
                  <a:srgbClr val="FFFF00"/>
                </a:solidFill>
                <a:latin typeface="Arial Black" panose="020B0A04020102020204" pitchFamily="34" charset="0"/>
              </a:rPr>
              <a:t>A crumbling northern castle with a proud history has been rescued by an English eccentric, </a:t>
            </a:r>
            <a:endParaRPr lang="ru-RU" sz="2400" dirty="0" smtClean="0">
              <a:solidFill>
                <a:srgbClr val="FFFF00"/>
              </a:solidFill>
              <a:latin typeface="Arial Black" panose="020B0A04020102020204" pitchFamily="34" charset="0"/>
            </a:endParaRPr>
          </a:p>
          <a:p>
            <a:pPr algn="ctr"/>
            <a:r>
              <a:rPr lang="en-US" sz="2400" dirty="0" smtClean="0">
                <a:solidFill>
                  <a:srgbClr val="FFFF00"/>
                </a:solidFill>
                <a:latin typeface="Arial Black" panose="020B0A04020102020204" pitchFamily="34" charset="0"/>
              </a:rPr>
              <a:t>whose </a:t>
            </a:r>
            <a:r>
              <a:rPr lang="en-US" sz="2400" dirty="0">
                <a:solidFill>
                  <a:srgbClr val="FFFF00"/>
                </a:solidFill>
                <a:latin typeface="Arial Black" panose="020B0A04020102020204" pitchFamily="34" charset="0"/>
              </a:rPr>
              <a:t>whimsical collections have </a:t>
            </a:r>
            <a:r>
              <a:rPr lang="en-US" sz="2400" dirty="0" smtClean="0">
                <a:solidFill>
                  <a:srgbClr val="FFFF00"/>
                </a:solidFill>
                <a:latin typeface="Arial Black" panose="020B0A04020102020204" pitchFamily="34" charset="0"/>
              </a:rPr>
              <a:t>breathed</a:t>
            </a:r>
            <a:endParaRPr lang="ru-RU" sz="2400" dirty="0" smtClean="0">
              <a:solidFill>
                <a:srgbClr val="FFFF00"/>
              </a:solidFill>
              <a:latin typeface="Arial Black" panose="020B0A04020102020204" pitchFamily="34" charset="0"/>
            </a:endParaRPr>
          </a:p>
          <a:p>
            <a:pPr algn="ctr"/>
            <a:r>
              <a:rPr lang="en-US" sz="2400" dirty="0" smtClean="0">
                <a:solidFill>
                  <a:srgbClr val="FFFF00"/>
                </a:solidFill>
                <a:latin typeface="Arial Black" panose="020B0A04020102020204" pitchFamily="34" charset="0"/>
              </a:rPr>
              <a:t> </a:t>
            </a:r>
            <a:r>
              <a:rPr lang="en-US" sz="2400" dirty="0">
                <a:solidFill>
                  <a:srgbClr val="FFFF00"/>
                </a:solidFill>
                <a:latin typeface="Arial Black" panose="020B0A04020102020204" pitchFamily="34" charset="0"/>
              </a:rPr>
              <a:t>new life into the building</a:t>
            </a:r>
            <a:endParaRPr lang="en-US" sz="2400" b="0" i="0" dirty="0">
              <a:solidFill>
                <a:srgbClr val="FFFF00"/>
              </a:solidFill>
              <a:effectLst/>
              <a:latin typeface="Arial Black" panose="020B0A04020102020204" pitchFamily="34" charset="0"/>
            </a:endParaRPr>
          </a:p>
        </p:txBody>
      </p:sp>
    </p:spTree>
    <p:extLst>
      <p:ext uri="{BB962C8B-B14F-4D97-AF65-F5344CB8AC3E}">
        <p14:creationId xmlns:p14="http://schemas.microsoft.com/office/powerpoint/2010/main" val="39120185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49" y="1052736"/>
            <a:ext cx="8291513" cy="555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3528" y="0"/>
            <a:ext cx="8496944" cy="923330"/>
          </a:xfrm>
          <a:prstGeom prst="rect">
            <a:avLst/>
          </a:prstGeom>
        </p:spPr>
        <p:txBody>
          <a:bodyPr wrap="square">
            <a:spAutoFit/>
          </a:bodyPr>
          <a:lstStyle/>
          <a:p>
            <a:pPr algn="ctr"/>
            <a:r>
              <a:rPr lang="en-US" b="1" dirty="0">
                <a:solidFill>
                  <a:srgbClr val="FFFF00"/>
                </a:solidFill>
                <a:latin typeface="Lucida Grande"/>
              </a:rPr>
              <a:t>A superb medieval fortress, rich in historical interest, </a:t>
            </a:r>
            <a:r>
              <a:rPr lang="en-US" b="1" dirty="0" err="1">
                <a:solidFill>
                  <a:srgbClr val="FFFF00"/>
                </a:solidFill>
                <a:latin typeface="Lucida Grande"/>
              </a:rPr>
              <a:t>Chillingham</a:t>
            </a:r>
            <a:r>
              <a:rPr lang="en-US" b="1" dirty="0">
                <a:solidFill>
                  <a:srgbClr val="FFFF00"/>
                </a:solidFill>
                <a:latin typeface="Lucida Grande"/>
              </a:rPr>
              <a:t> Castle was built in the 13th century as a monastery. </a:t>
            </a:r>
            <a:r>
              <a:rPr lang="en-US" b="1" dirty="0" err="1">
                <a:solidFill>
                  <a:srgbClr val="FFFF00"/>
                </a:solidFill>
                <a:latin typeface="Lucida Grande"/>
              </a:rPr>
              <a:t>Chillingham</a:t>
            </a:r>
            <a:r>
              <a:rPr lang="en-US" b="1" dirty="0">
                <a:solidFill>
                  <a:srgbClr val="FFFF00"/>
                </a:solidFill>
                <a:latin typeface="Lucida Grande"/>
              </a:rPr>
              <a:t> has been in the hands of the Grey family and their descendants since the year 1246. </a:t>
            </a:r>
            <a:endParaRPr lang="ru-RU" b="1" dirty="0">
              <a:solidFill>
                <a:srgbClr val="FFFF00"/>
              </a:solidFill>
            </a:endParaRPr>
          </a:p>
        </p:txBody>
      </p:sp>
    </p:spTree>
    <p:extLst>
      <p:ext uri="{BB962C8B-B14F-4D97-AF65-F5344CB8AC3E}">
        <p14:creationId xmlns:p14="http://schemas.microsoft.com/office/powerpoint/2010/main" val="2780249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hillingham Castle is now owned by Sir Humphry Wakefie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6" y="1484784"/>
            <a:ext cx="8573067" cy="508571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3525" y="260648"/>
            <a:ext cx="8573067" cy="1077218"/>
          </a:xfrm>
          <a:prstGeom prst="rect">
            <a:avLst/>
          </a:prstGeom>
        </p:spPr>
        <p:txBody>
          <a:bodyPr wrap="square">
            <a:spAutoFit/>
          </a:bodyPr>
          <a:lstStyle/>
          <a:p>
            <a:pPr algn="ctr"/>
            <a:r>
              <a:rPr lang="en-US" sz="3200" dirty="0" err="1">
                <a:latin typeface="Arial Black" panose="020B0A04020102020204" pitchFamily="34" charset="0"/>
              </a:rPr>
              <a:t>Chillingham</a:t>
            </a:r>
            <a:r>
              <a:rPr lang="en-US" sz="3200" dirty="0">
                <a:latin typeface="Arial Black" panose="020B0A04020102020204" pitchFamily="34" charset="0"/>
              </a:rPr>
              <a:t> Castle is now owned by Sir </a:t>
            </a:r>
            <a:r>
              <a:rPr lang="en-US" sz="3200" dirty="0" err="1">
                <a:latin typeface="Arial Black" panose="020B0A04020102020204" pitchFamily="34" charset="0"/>
              </a:rPr>
              <a:t>Humphry</a:t>
            </a:r>
            <a:r>
              <a:rPr lang="en-US" sz="3200" dirty="0">
                <a:latin typeface="Arial Black" panose="020B0A04020102020204" pitchFamily="34" charset="0"/>
              </a:rPr>
              <a:t> Wakefield</a:t>
            </a:r>
            <a:endParaRPr lang="ru-RU" sz="3200" dirty="0">
              <a:latin typeface="Arial Black" panose="020B0A04020102020204" pitchFamily="34" charset="0"/>
            </a:endParaRPr>
          </a:p>
        </p:txBody>
      </p:sp>
    </p:spTree>
    <p:extLst>
      <p:ext uri="{BB962C8B-B14F-4D97-AF65-F5344CB8AC3E}">
        <p14:creationId xmlns:p14="http://schemas.microsoft.com/office/powerpoint/2010/main" val="37186400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7544" y="188640"/>
            <a:ext cx="8136904" cy="2246769"/>
          </a:xfrm>
          <a:prstGeom prst="rect">
            <a:avLst/>
          </a:prstGeom>
        </p:spPr>
        <p:txBody>
          <a:bodyPr wrap="square">
            <a:spAutoFit/>
          </a:bodyPr>
          <a:lstStyle/>
          <a:p>
            <a:pPr algn="ctr"/>
            <a:r>
              <a:rPr lang="en-US" sz="2800" b="1" dirty="0">
                <a:solidFill>
                  <a:srgbClr val="FF33CC"/>
                </a:solidFill>
                <a:latin typeface="Arial Black" panose="020B0A04020102020204" pitchFamily="34" charset="0"/>
              </a:rPr>
              <a:t>Sir </a:t>
            </a:r>
            <a:r>
              <a:rPr lang="en-US" sz="2800" b="1" dirty="0" err="1">
                <a:solidFill>
                  <a:srgbClr val="FF33CC"/>
                </a:solidFill>
                <a:latin typeface="Arial Black" panose="020B0A04020102020204" pitchFamily="34" charset="0"/>
              </a:rPr>
              <a:t>Humphry</a:t>
            </a:r>
            <a:r>
              <a:rPr lang="en-US" sz="2800" b="1" dirty="0">
                <a:solidFill>
                  <a:srgbClr val="FF33CC"/>
                </a:solidFill>
                <a:latin typeface="Arial Black" panose="020B0A04020102020204" pitchFamily="34" charset="0"/>
              </a:rPr>
              <a:t> </a:t>
            </a:r>
            <a:r>
              <a:rPr lang="en-US" sz="2800" b="1" dirty="0" smtClean="0">
                <a:solidFill>
                  <a:srgbClr val="FF33CC"/>
                </a:solidFill>
                <a:latin typeface="Arial Black" panose="020B0A04020102020204" pitchFamily="34" charset="0"/>
              </a:rPr>
              <a:t>Wakefield</a:t>
            </a:r>
          </a:p>
          <a:p>
            <a:pPr algn="ctr"/>
            <a:r>
              <a:rPr lang="en-US" sz="2800" dirty="0">
                <a:solidFill>
                  <a:srgbClr val="FF33CC"/>
                </a:solidFill>
                <a:latin typeface="Arial Black" panose="020B0A04020102020204" pitchFamily="34" charset="0"/>
              </a:rPr>
              <a:t> (born 11 July 1936</a:t>
            </a:r>
            <a:r>
              <a:rPr lang="en-US" sz="2800" dirty="0" smtClean="0">
                <a:solidFill>
                  <a:srgbClr val="FF33CC"/>
                </a:solidFill>
                <a:latin typeface="Arial Black" panose="020B0A04020102020204" pitchFamily="34" charset="0"/>
              </a:rPr>
              <a:t>)</a:t>
            </a:r>
          </a:p>
          <a:p>
            <a:pPr algn="ctr"/>
            <a:r>
              <a:rPr lang="en-US" sz="2800" dirty="0" smtClean="0">
                <a:solidFill>
                  <a:srgbClr val="FF33CC"/>
                </a:solidFill>
                <a:latin typeface="Arial Black" panose="020B0A04020102020204" pitchFamily="34" charset="0"/>
              </a:rPr>
              <a:t> </a:t>
            </a:r>
            <a:r>
              <a:rPr lang="en-US" sz="2800" dirty="0">
                <a:solidFill>
                  <a:srgbClr val="FF33CC"/>
                </a:solidFill>
                <a:latin typeface="Arial Black" panose="020B0A04020102020204" pitchFamily="34" charset="0"/>
              </a:rPr>
              <a:t>is an English baronet who succeeded his father, </a:t>
            </a:r>
            <a:r>
              <a:rPr lang="en-US" sz="2800" dirty="0" smtClean="0">
                <a:solidFill>
                  <a:srgbClr val="FF33CC"/>
                </a:solidFill>
                <a:latin typeface="Arial Black" panose="020B0A04020102020204" pitchFamily="34" charset="0"/>
              </a:rPr>
              <a:t>Sir Edward </a:t>
            </a:r>
            <a:r>
              <a:rPr lang="en-US" sz="2800" dirty="0" err="1" smtClean="0">
                <a:solidFill>
                  <a:srgbClr val="FF33CC"/>
                </a:solidFill>
                <a:latin typeface="Arial Black" panose="020B0A04020102020204" pitchFamily="34" charset="0"/>
              </a:rPr>
              <a:t>Birkbeck</a:t>
            </a:r>
            <a:r>
              <a:rPr lang="en-US" sz="2800" dirty="0" smtClean="0">
                <a:solidFill>
                  <a:srgbClr val="FF33CC"/>
                </a:solidFill>
                <a:latin typeface="Arial Black" panose="020B0A04020102020204" pitchFamily="34" charset="0"/>
              </a:rPr>
              <a:t> Wakefield in </a:t>
            </a:r>
            <a:r>
              <a:rPr lang="en-US" sz="2800" dirty="0">
                <a:solidFill>
                  <a:srgbClr val="FF33CC"/>
                </a:solidFill>
                <a:latin typeface="Arial Black" panose="020B0A04020102020204" pitchFamily="34" charset="0"/>
              </a:rPr>
              <a:t>the baronetcy in 1969.</a:t>
            </a:r>
            <a:endParaRPr lang="ru-RU" sz="2800" dirty="0">
              <a:solidFill>
                <a:srgbClr val="FF33CC"/>
              </a:solidFill>
              <a:latin typeface="Arial Black" panose="020B0A04020102020204" pitchFamily="34" charset="0"/>
            </a:endParaRPr>
          </a:p>
        </p:txBody>
      </p:sp>
      <p:pic>
        <p:nvPicPr>
          <p:cNvPr id="13314" name="Picture 2" descr="http://www.bakerfurniture.com/baker/images/collections/sh_main_h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564904"/>
            <a:ext cx="7929510" cy="385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6593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86000" y="2967335"/>
            <a:ext cx="4572000" cy="923330"/>
          </a:xfrm>
          <a:prstGeom prst="rect">
            <a:avLst/>
          </a:prstGeom>
        </p:spPr>
        <p:txBody>
          <a:bodyPr>
            <a:spAutoFit/>
          </a:bodyPr>
          <a:lstStyle/>
          <a:p>
            <a:r>
              <a:rPr lang="en-US" dirty="0">
                <a:solidFill>
                  <a:srgbClr val="282828"/>
                </a:solidFill>
                <a:latin typeface="arial"/>
              </a:rPr>
              <a:t>For 30 years it has been home to Sir </a:t>
            </a:r>
            <a:r>
              <a:rPr lang="en-US" dirty="0" err="1">
                <a:solidFill>
                  <a:srgbClr val="282828"/>
                </a:solidFill>
                <a:latin typeface="arial"/>
              </a:rPr>
              <a:t>Humphry</a:t>
            </a:r>
            <a:r>
              <a:rPr lang="en-US" dirty="0">
                <a:solidFill>
                  <a:srgbClr val="282828"/>
                </a:solidFill>
                <a:latin typeface="arial"/>
              </a:rPr>
              <a:t> Wakefield and his wife, Katharine.</a:t>
            </a:r>
            <a:endParaRPr lang="ru-RU" dirty="0"/>
          </a:p>
        </p:txBody>
      </p:sp>
      <p:pic>
        <p:nvPicPr>
          <p:cNvPr id="10241" name="Picture 1" descr="Sir Humphry Wakefield lives out the idyll he has created from ruin and jungle; Sir Humphry says he would like to add to the cannon in the grou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64753"/>
            <a:ext cx="7848872" cy="491187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39552" y="116632"/>
            <a:ext cx="7992888" cy="1477328"/>
          </a:xfrm>
          <a:prstGeom prst="rect">
            <a:avLst/>
          </a:prstGeom>
        </p:spPr>
        <p:txBody>
          <a:bodyPr wrap="square">
            <a:spAutoFit/>
          </a:bodyPr>
          <a:lstStyle/>
          <a:p>
            <a:pPr algn="ctr"/>
            <a:r>
              <a:rPr lang="en-US" b="1" dirty="0">
                <a:solidFill>
                  <a:srgbClr val="00FFFF"/>
                </a:solidFill>
                <a:latin typeface="Arial"/>
              </a:rPr>
              <a:t>In 1982 he </a:t>
            </a:r>
            <a:r>
              <a:rPr lang="en-US" b="1" dirty="0" smtClean="0">
                <a:solidFill>
                  <a:srgbClr val="00FFFF"/>
                </a:solidFill>
                <a:latin typeface="Arial"/>
              </a:rPr>
              <a:t>bought</a:t>
            </a:r>
            <a:r>
              <a:rPr lang="ru-RU" b="1" dirty="0" smtClean="0">
                <a:solidFill>
                  <a:srgbClr val="00FFFF"/>
                </a:solidFill>
                <a:latin typeface="Arial"/>
              </a:rPr>
              <a:t> </a:t>
            </a:r>
            <a:r>
              <a:rPr lang="en-US" b="1" dirty="0" err="1" smtClean="0">
                <a:solidFill>
                  <a:srgbClr val="00FFFF"/>
                </a:solidFill>
                <a:latin typeface="Arial"/>
              </a:rPr>
              <a:t>Chillinghham</a:t>
            </a:r>
            <a:r>
              <a:rPr lang="en-US" b="1" dirty="0" smtClean="0">
                <a:solidFill>
                  <a:srgbClr val="00FFFF"/>
                </a:solidFill>
                <a:latin typeface="Arial"/>
              </a:rPr>
              <a:t> Castle, </a:t>
            </a:r>
            <a:r>
              <a:rPr lang="en-US" b="1" dirty="0" err="1" smtClean="0">
                <a:solidFill>
                  <a:srgbClr val="00FFFF"/>
                </a:solidFill>
                <a:latin typeface="Arial"/>
              </a:rPr>
              <a:t>Northhumberland</a:t>
            </a:r>
            <a:r>
              <a:rPr lang="en-US" b="1" dirty="0" smtClean="0">
                <a:solidFill>
                  <a:srgbClr val="00FFFF"/>
                </a:solidFill>
                <a:latin typeface="Arial"/>
              </a:rPr>
              <a:t>,</a:t>
            </a:r>
            <a:r>
              <a:rPr lang="en-US" b="1" dirty="0">
                <a:solidFill>
                  <a:srgbClr val="00FFFF"/>
                </a:solidFill>
                <a:latin typeface="Arial"/>
              </a:rPr>
              <a:t> </a:t>
            </a:r>
            <a:r>
              <a:rPr lang="ru-RU" b="1" dirty="0" smtClean="0">
                <a:solidFill>
                  <a:srgbClr val="00FFFF"/>
                </a:solidFill>
                <a:latin typeface="Arial"/>
              </a:rPr>
              <a:t> </a:t>
            </a:r>
            <a:r>
              <a:rPr lang="en-US" b="1" dirty="0" smtClean="0">
                <a:solidFill>
                  <a:srgbClr val="00FFFF"/>
                </a:solidFill>
                <a:latin typeface="Arial"/>
              </a:rPr>
              <a:t>from </a:t>
            </a:r>
            <a:r>
              <a:rPr lang="en-US" b="1" dirty="0">
                <a:solidFill>
                  <a:srgbClr val="00FFFF"/>
                </a:solidFill>
                <a:latin typeface="Arial"/>
              </a:rPr>
              <a:t>the Grey family, of Northumberland, the family of his third wife Catherine, daughter of Lady Mary Grey. He has since restored the ruined castle to a habitable state to house his wide collection of antiquities</a:t>
            </a:r>
            <a:r>
              <a:rPr lang="en-US" b="1" dirty="0" smtClean="0">
                <a:solidFill>
                  <a:srgbClr val="00FFFF"/>
                </a:solidFill>
                <a:latin typeface="Arial"/>
              </a:rPr>
              <a:t>,</a:t>
            </a:r>
          </a:p>
          <a:p>
            <a:pPr algn="ctr"/>
            <a:r>
              <a:rPr lang="en-US" b="1" dirty="0" smtClean="0">
                <a:solidFill>
                  <a:srgbClr val="00FFFF"/>
                </a:solidFill>
                <a:latin typeface="Arial"/>
              </a:rPr>
              <a:t> </a:t>
            </a:r>
            <a:r>
              <a:rPr lang="en-US" b="1" dirty="0">
                <a:solidFill>
                  <a:srgbClr val="00FFFF"/>
                </a:solidFill>
                <a:latin typeface="Arial"/>
              </a:rPr>
              <a:t>from his own collection and those of his relations.</a:t>
            </a:r>
            <a:endParaRPr lang="ru-RU" b="1" dirty="0">
              <a:solidFill>
                <a:srgbClr val="00FFFF"/>
              </a:solidFill>
            </a:endParaRPr>
          </a:p>
        </p:txBody>
      </p:sp>
    </p:spTree>
    <p:extLst>
      <p:ext uri="{BB962C8B-B14F-4D97-AF65-F5344CB8AC3E}">
        <p14:creationId xmlns:p14="http://schemas.microsoft.com/office/powerpoint/2010/main" val="22814614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illingham Castle Gard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844824"/>
            <a:ext cx="6542484" cy="490686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979712" y="260648"/>
            <a:ext cx="7164287" cy="1569660"/>
          </a:xfrm>
          <a:prstGeom prst="rect">
            <a:avLst/>
          </a:prstGeom>
        </p:spPr>
        <p:txBody>
          <a:bodyPr wrap="square">
            <a:spAutoFit/>
          </a:bodyPr>
          <a:lstStyle/>
          <a:p>
            <a:pPr algn="ctr"/>
            <a:r>
              <a:rPr lang="en-US" sz="4800" dirty="0" err="1">
                <a:solidFill>
                  <a:srgbClr val="00FF00"/>
                </a:solidFill>
                <a:latin typeface="Arial Black" panose="020B0A04020102020204" pitchFamily="34" charset="0"/>
              </a:rPr>
              <a:t>Chillingham</a:t>
            </a:r>
            <a:r>
              <a:rPr lang="en-US" sz="4800" dirty="0">
                <a:solidFill>
                  <a:srgbClr val="00FF00"/>
                </a:solidFill>
                <a:latin typeface="Arial Black" panose="020B0A04020102020204" pitchFamily="34" charset="0"/>
              </a:rPr>
              <a:t> Castle </a:t>
            </a:r>
            <a:endParaRPr lang="ru-RU" sz="4800" dirty="0" smtClean="0">
              <a:solidFill>
                <a:srgbClr val="00FF00"/>
              </a:solidFill>
              <a:latin typeface="Arial Black" panose="020B0A04020102020204" pitchFamily="34" charset="0"/>
            </a:endParaRPr>
          </a:p>
          <a:p>
            <a:pPr algn="ctr"/>
            <a:r>
              <a:rPr lang="en-US" sz="4800" dirty="0" smtClean="0">
                <a:solidFill>
                  <a:srgbClr val="00FF00"/>
                </a:solidFill>
                <a:latin typeface="Arial Black" panose="020B0A04020102020204" pitchFamily="34" charset="0"/>
              </a:rPr>
              <a:t>Gardens</a:t>
            </a:r>
            <a:endParaRPr lang="ru-RU" sz="4800" dirty="0">
              <a:solidFill>
                <a:srgbClr val="00FF00"/>
              </a:solidFill>
              <a:latin typeface="Arial Black" panose="020B0A04020102020204" pitchFamily="34" charset="0"/>
            </a:endParaRPr>
          </a:p>
        </p:txBody>
      </p:sp>
      <p:sp>
        <p:nvSpPr>
          <p:cNvPr id="5" name="Прямоугольник 4"/>
          <p:cNvSpPr/>
          <p:nvPr/>
        </p:nvSpPr>
        <p:spPr>
          <a:xfrm>
            <a:off x="77352" y="280298"/>
            <a:ext cx="2406416" cy="6463308"/>
          </a:xfrm>
          <a:prstGeom prst="rect">
            <a:avLst/>
          </a:prstGeom>
        </p:spPr>
        <p:txBody>
          <a:bodyPr wrap="square">
            <a:spAutoFit/>
          </a:bodyPr>
          <a:lstStyle/>
          <a:p>
            <a:r>
              <a:rPr lang="en-US" b="1" dirty="0">
                <a:solidFill>
                  <a:srgbClr val="FFFF00"/>
                </a:solidFill>
                <a:latin typeface="Verdana"/>
              </a:rPr>
              <a:t>With romantic grounds, the castle commands breathtaking views of the surrounding countryside. As you walk to the lake you will see, according to season, drifts of snowdrops, daffodils or bluebells and an astonishing display of rhododendrons. </a:t>
            </a:r>
            <a:r>
              <a:rPr lang="en-US" b="1" dirty="0" smtClean="0">
                <a:solidFill>
                  <a:srgbClr val="FFFF00"/>
                </a:solidFill>
                <a:latin typeface="Verdana"/>
              </a:rPr>
              <a:t>Lawns</a:t>
            </a:r>
            <a:r>
              <a:rPr lang="en-US" b="1" dirty="0">
                <a:solidFill>
                  <a:srgbClr val="FFFF00"/>
                </a:solidFill>
                <a:latin typeface="Verdana"/>
              </a:rPr>
              <a:t>, the formal gardens and woodland walks are all fully open to the public.</a:t>
            </a:r>
            <a:endParaRPr lang="ru-RU" b="1" dirty="0">
              <a:solidFill>
                <a:srgbClr val="FFFF00"/>
              </a:solidFill>
            </a:endParaRPr>
          </a:p>
        </p:txBody>
      </p:sp>
    </p:spTree>
    <p:extLst>
      <p:ext uri="{BB962C8B-B14F-4D97-AF65-F5344CB8AC3E}">
        <p14:creationId xmlns:p14="http://schemas.microsoft.com/office/powerpoint/2010/main" val="36364705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illingham Castle exteri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24744"/>
            <a:ext cx="7056784" cy="529258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55126" y="188640"/>
            <a:ext cx="7833748" cy="707886"/>
          </a:xfrm>
          <a:prstGeom prst="rect">
            <a:avLst/>
          </a:prstGeom>
        </p:spPr>
        <p:txBody>
          <a:bodyPr wrap="none">
            <a:spAutoFit/>
          </a:bodyPr>
          <a:lstStyle/>
          <a:p>
            <a:r>
              <a:rPr lang="en-US" sz="4000" dirty="0" err="1">
                <a:solidFill>
                  <a:srgbClr val="FF33CC"/>
                </a:solidFill>
                <a:latin typeface="Arial Black" panose="020B0A04020102020204" pitchFamily="34" charset="0"/>
              </a:rPr>
              <a:t>Chillingham</a:t>
            </a:r>
            <a:r>
              <a:rPr lang="en-US" sz="4000" dirty="0">
                <a:solidFill>
                  <a:srgbClr val="FF33CC"/>
                </a:solidFill>
                <a:latin typeface="Arial Black" panose="020B0A04020102020204" pitchFamily="34" charset="0"/>
              </a:rPr>
              <a:t> Castle exterior</a:t>
            </a:r>
            <a:endParaRPr lang="ru-RU" sz="4000" dirty="0">
              <a:solidFill>
                <a:srgbClr val="FF33CC"/>
              </a:solidFill>
              <a:latin typeface="Arial Black" panose="020B0A04020102020204" pitchFamily="34" charset="0"/>
            </a:endParaRPr>
          </a:p>
        </p:txBody>
      </p:sp>
    </p:spTree>
    <p:extLst>
      <p:ext uri="{BB962C8B-B14F-4D97-AF65-F5344CB8AC3E}">
        <p14:creationId xmlns:p14="http://schemas.microsoft.com/office/powerpoint/2010/main" val="22933196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TotalTime>
  <Words>438</Words>
  <Application>Microsoft Office PowerPoint</Application>
  <PresentationFormat>Экран (4:3)</PresentationFormat>
  <Paragraphs>74</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Горизонт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17</cp:revision>
  <dcterms:created xsi:type="dcterms:W3CDTF">2014-08-06T07:11:48Z</dcterms:created>
  <dcterms:modified xsi:type="dcterms:W3CDTF">2014-08-06T09:04:03Z</dcterms:modified>
</cp:coreProperties>
</file>