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45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9E76-C2F3-4520-941D-7033C4C245C4}" type="datetimeFigureOut">
              <a:rPr lang="ru-RU" smtClean="0"/>
              <a:t>09.08.2014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889E-FEE7-4489-AA55-33F4438B3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856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9E76-C2F3-4520-941D-7033C4C245C4}" type="datetimeFigureOut">
              <a:rPr lang="ru-RU" smtClean="0"/>
              <a:t>09.08.2014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889E-FEE7-4489-AA55-33F4438B3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002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9E76-C2F3-4520-941D-7033C4C245C4}" type="datetimeFigureOut">
              <a:rPr lang="ru-RU" smtClean="0"/>
              <a:t>09.08.2014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889E-FEE7-4489-AA55-33F4438B3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362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9E76-C2F3-4520-941D-7033C4C245C4}" type="datetimeFigureOut">
              <a:rPr lang="ru-RU" smtClean="0"/>
              <a:t>09.08.2014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889E-FEE7-4489-AA55-33F4438B3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310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9E76-C2F3-4520-941D-7033C4C245C4}" type="datetimeFigureOut">
              <a:rPr lang="ru-RU" smtClean="0"/>
              <a:t>09.08.2014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889E-FEE7-4489-AA55-33F4438B3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822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9E76-C2F3-4520-941D-7033C4C245C4}" type="datetimeFigureOut">
              <a:rPr lang="ru-RU" smtClean="0"/>
              <a:t>09.08.2014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889E-FEE7-4489-AA55-33F4438B3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600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9E76-C2F3-4520-941D-7033C4C245C4}" type="datetimeFigureOut">
              <a:rPr lang="ru-RU" smtClean="0"/>
              <a:t>09.08.2014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889E-FEE7-4489-AA55-33F4438B3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989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9E76-C2F3-4520-941D-7033C4C245C4}" type="datetimeFigureOut">
              <a:rPr lang="ru-RU" smtClean="0"/>
              <a:t>09.08.2014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889E-FEE7-4489-AA55-33F4438B3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746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9E76-C2F3-4520-941D-7033C4C245C4}" type="datetimeFigureOut">
              <a:rPr lang="ru-RU" smtClean="0"/>
              <a:t>09.08.2014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889E-FEE7-4489-AA55-33F4438B3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963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9E76-C2F3-4520-941D-7033C4C245C4}" type="datetimeFigureOut">
              <a:rPr lang="ru-RU" smtClean="0"/>
              <a:t>09.08.2014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889E-FEE7-4489-AA55-33F4438B3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70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9E76-C2F3-4520-941D-7033C4C245C4}" type="datetimeFigureOut">
              <a:rPr lang="ru-RU" smtClean="0"/>
              <a:t>09.08.2014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889E-FEE7-4489-AA55-33F4438B3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616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49E76-C2F3-4520-941D-7033C4C245C4}" type="datetimeFigureOut">
              <a:rPr lang="ru-RU" smtClean="0"/>
              <a:t>09.08.2014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D889E-FEE7-4489-AA55-33F4438B3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780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8280920" cy="3051771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Окружающий мир</a:t>
            </a:r>
            <a:br>
              <a:rPr lang="ru-RU" sz="31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</a:br>
            <a:r>
              <a:rPr lang="ru-RU" sz="31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УМК «Школа России»</a:t>
            </a:r>
            <a:br>
              <a:rPr lang="ru-RU" sz="31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</a:br>
            <a:r>
              <a:rPr lang="ru-RU" sz="31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4 </a:t>
            </a:r>
            <a:r>
              <a:rPr lang="ru-RU" sz="31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класс</a:t>
            </a:r>
            <a:br>
              <a:rPr lang="ru-RU" sz="31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</a:br>
            <a:r>
              <a:rPr lang="ru-RU" sz="31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/>
            </a:r>
            <a:br>
              <a:rPr lang="ru-RU" sz="31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</a:br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Тест </a:t>
            </a:r>
            <a:b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</a:br>
            <a:r>
              <a:rPr lang="ru-RU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«</a:t>
            </a:r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Незаметные защитники урожая</a:t>
            </a:r>
            <a:r>
              <a:rPr lang="ru-RU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»</a:t>
            </a:r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/>
            </a:r>
            <a:b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</a:br>
            <a:endParaRPr lang="ru-RU" b="1" dirty="0">
              <a:solidFill>
                <a:schemeClr val="accent3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51520" y="5373216"/>
            <a:ext cx="5760640" cy="1224136"/>
          </a:xfrm>
        </p:spPr>
        <p:txBody>
          <a:bodyPr>
            <a:normAutofit/>
          </a:bodyPr>
          <a:lstStyle/>
          <a:p>
            <a:pPr algn="l"/>
            <a:r>
              <a:rPr lang="ru-RU" sz="1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Выполнила: Шабанова Марина Геннадьевна,</a:t>
            </a:r>
            <a:br>
              <a:rPr lang="ru-RU" sz="1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1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учитель начальных классов МБОУ </a:t>
            </a:r>
            <a:r>
              <a:rPr lang="ru-RU" sz="18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Сарасинская</a:t>
            </a:r>
            <a:r>
              <a:rPr lang="ru-RU" sz="1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СОШ, </a:t>
            </a:r>
            <a:br>
              <a:rPr lang="ru-RU" sz="1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1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с.Сараса</a:t>
            </a:r>
            <a:r>
              <a:rPr lang="ru-RU" sz="1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Алтайского района Алтайского края</a:t>
            </a:r>
            <a:br>
              <a:rPr lang="ru-RU" sz="1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1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2014</a:t>
            </a:r>
          </a:p>
          <a:p>
            <a:pPr algn="l"/>
            <a:endParaRPr lang="ru-RU" sz="18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625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Autofit/>
          </a:bodyPr>
          <a:lstStyle/>
          <a:p>
            <a:r>
              <a:rPr lang="ru-RU" sz="60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Самооценка</a:t>
            </a:r>
            <a:br>
              <a:rPr lang="ru-RU" sz="60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endParaRPr lang="ru-RU" sz="6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ru-RU" sz="3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Задания уровня А оцениваются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   1 баллом.</a:t>
            </a:r>
          </a:p>
          <a:p>
            <a:pPr>
              <a:buFont typeface="Arial" charset="0"/>
              <a:buChar char="•"/>
              <a:defRPr/>
            </a:pPr>
            <a:r>
              <a:rPr lang="ru-RU" sz="3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Задания уровня В – 2 баллами,</a:t>
            </a:r>
          </a:p>
          <a:p>
            <a:pPr>
              <a:buFont typeface="Arial" charset="0"/>
              <a:buChar char="•"/>
              <a:defRPr/>
            </a:pPr>
            <a:r>
              <a:rPr lang="ru-RU" sz="3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Задания уровня С - 3 баллами (может быть как один, так и несколько ответов).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655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764704"/>
            <a:ext cx="7560840" cy="388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4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80-100% от максимальной суммы баллов – оценка </a:t>
            </a:r>
            <a:r>
              <a:rPr lang="ru-RU" sz="4400" b="1" dirty="0">
                <a:solidFill>
                  <a:srgbClr val="FF0000"/>
                </a:solidFill>
              </a:rPr>
              <a:t>«5»,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4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60-80% - оценка </a:t>
            </a:r>
            <a:r>
              <a:rPr lang="ru-RU" sz="4400" b="1" dirty="0">
                <a:solidFill>
                  <a:srgbClr val="FF0000"/>
                </a:solidFill>
              </a:rPr>
              <a:t>«4»,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4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40-60% - оценка </a:t>
            </a:r>
            <a:r>
              <a:rPr lang="ru-RU" sz="4400" b="1" dirty="0">
                <a:solidFill>
                  <a:srgbClr val="FF0000"/>
                </a:solidFill>
              </a:rPr>
              <a:t>«3»,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4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0-40% - оценка </a:t>
            </a:r>
            <a:r>
              <a:rPr lang="ru-RU" sz="4400" b="1" dirty="0">
                <a:solidFill>
                  <a:srgbClr val="FF0000"/>
                </a:solidFill>
              </a:rPr>
              <a:t>«2».</a:t>
            </a:r>
          </a:p>
        </p:txBody>
      </p:sp>
    </p:spTree>
    <p:extLst>
      <p:ext uri="{BB962C8B-B14F-4D97-AF65-F5344CB8AC3E}">
        <p14:creationId xmlns:p14="http://schemas.microsoft.com/office/powerpoint/2010/main" val="196475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Autofit/>
          </a:bodyPr>
          <a:lstStyle/>
          <a:p>
            <a:r>
              <a:rPr lang="ru-RU" b="1" i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Используемые источники:</a:t>
            </a:r>
            <a:br>
              <a:rPr lang="ru-RU" b="1" i="1" dirty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endParaRPr lang="ru-RU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Bef>
                <a:spcPct val="0"/>
              </a:spcBef>
              <a:buNone/>
            </a:pPr>
            <a:r>
              <a:rPr lang="ru-RU" sz="30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- «Окружающий мир», 4 класс, КИМ, Москва, «ВАКО», 2014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ru-RU" sz="30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- «Окружающий мир. </a:t>
            </a:r>
            <a:r>
              <a:rPr lang="ru-RU" sz="3000" b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Разноуровневые</a:t>
            </a:r>
            <a:r>
              <a:rPr lang="ru-RU" sz="30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задания», 4 класс, Москва, «ВАКО», 2014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ru-RU" sz="30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- Максимова Т.Н. «Поурочные разработки по курсу окружающий мир» к УМК </a:t>
            </a:r>
            <a:r>
              <a:rPr lang="ru-RU" sz="3000" b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А.А.Плешакова</a:t>
            </a:r>
            <a:r>
              <a:rPr lang="ru-RU" sz="30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(«Школа России»), Москва, «ВАКО», 2014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ru-RU" sz="30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- Плешаков А.А., </a:t>
            </a:r>
            <a:r>
              <a:rPr lang="ru-RU" sz="3000" b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Крючкова</a:t>
            </a:r>
            <a:r>
              <a:rPr lang="ru-RU" sz="30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Е.А. «Окружающий мир» 4 класс, ч.1, Москва «Просвещение»</a:t>
            </a:r>
          </a:p>
          <a:p>
            <a:pPr marL="0" indent="0">
              <a:spcBef>
                <a:spcPct val="0"/>
              </a:spcBef>
              <a:buNone/>
            </a:pPr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- Шаблон </a:t>
            </a:r>
            <a:r>
              <a:rPr lang="ru-RU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-</a:t>
            </a:r>
            <a:r>
              <a:rPr lang="arn-CL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http://nachalkanosova.ucoz.ru/load/shablony_dlja_prezentacij/obuchenie_gramote_2/10-1-0-104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251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8435280" cy="1152128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А1. Кто вредит выращиванию картофеля?</a:t>
            </a:r>
            <a:b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endParaRPr lang="ru-RU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979712" y="2204864"/>
            <a:ext cx="6707088" cy="3921299"/>
          </a:xfrm>
        </p:spPr>
        <p:txBody>
          <a:bodyPr/>
          <a:lstStyle/>
          <a:p>
            <a:pPr marL="742950" lvl="0" indent="-742950">
              <a:buAutoNum type="arabicPeriod"/>
            </a:pPr>
            <a:r>
              <a:rPr lang="ru-RU" sz="3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т</a:t>
            </a:r>
            <a:r>
              <a:rPr lang="ru-RU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ля</a:t>
            </a:r>
          </a:p>
          <a:p>
            <a:pPr marL="742950" lvl="0" indent="-742950">
              <a:buAutoNum type="arabicPeriod"/>
            </a:pPr>
            <a:r>
              <a:rPr lang="ru-RU" sz="3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ж</a:t>
            </a:r>
            <a:r>
              <a:rPr lang="ru-RU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ужелица</a:t>
            </a:r>
          </a:p>
          <a:p>
            <a:pPr marL="742950" lvl="0" indent="-742950">
              <a:buAutoNum type="arabicPeriod"/>
            </a:pPr>
            <a:r>
              <a:rPr lang="ru-RU" sz="3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к</a:t>
            </a:r>
            <a:r>
              <a:rPr lang="ru-RU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олорадский жук</a:t>
            </a:r>
          </a:p>
          <a:p>
            <a:pPr marL="742950" lvl="0" indent="-742950">
              <a:buAutoNum type="arabicPeriod"/>
            </a:pPr>
            <a:r>
              <a:rPr lang="ru-RU" sz="3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ц</a:t>
            </a:r>
            <a:r>
              <a:rPr lang="ru-RU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веточная </a:t>
            </a:r>
            <a:r>
              <a:rPr lang="ru-RU" sz="3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муха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7981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908720"/>
            <a:ext cx="8363272" cy="1296144"/>
          </a:xfrm>
        </p:spPr>
        <p:txBody>
          <a:bodyPr>
            <a:normAutofit fontScale="90000"/>
          </a:bodyPr>
          <a:lstStyle/>
          <a:p>
            <a:r>
              <a:rPr lang="ru-RU" sz="49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А2. Как называется насекомое, которое поражает плоды яблони?</a:t>
            </a:r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/>
            </a:r>
            <a:b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051720" y="2204864"/>
            <a:ext cx="8229600" cy="3777283"/>
          </a:xfrm>
        </p:spPr>
        <p:txBody>
          <a:bodyPr/>
          <a:lstStyle/>
          <a:p>
            <a:pPr marL="514350" lvl="0" indent="-514350">
              <a:buAutoNum type="arabicPeriod"/>
            </a:pPr>
            <a:r>
              <a:rPr lang="ru-RU" sz="3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я</a:t>
            </a:r>
            <a:r>
              <a:rPr lang="ru-RU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блонная </a:t>
            </a:r>
            <a:r>
              <a:rPr lang="ru-RU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тля</a:t>
            </a:r>
          </a:p>
          <a:p>
            <a:pPr marL="514350" lvl="0" indent="-514350">
              <a:buAutoNum type="arabicPeriod"/>
            </a:pPr>
            <a:r>
              <a:rPr lang="ru-RU" sz="3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я</a:t>
            </a:r>
            <a:r>
              <a:rPr lang="ru-RU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блонная </a:t>
            </a:r>
            <a:r>
              <a:rPr lang="ru-RU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плодожорка</a:t>
            </a:r>
          </a:p>
          <a:p>
            <a:pPr marL="514350" lvl="0" indent="-514350">
              <a:buAutoNum type="arabicPeriod"/>
            </a:pPr>
            <a:r>
              <a:rPr lang="ru-RU" sz="3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я</a:t>
            </a:r>
            <a:r>
              <a:rPr lang="ru-RU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блочная </a:t>
            </a:r>
            <a:r>
              <a:rPr lang="ru-RU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плодожорка</a:t>
            </a:r>
          </a:p>
          <a:p>
            <a:pPr marL="514350" lvl="0" indent="-514350">
              <a:buAutoNum type="arabicPeriod"/>
            </a:pPr>
            <a:r>
              <a:rPr lang="ru-RU" sz="3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я</a:t>
            </a:r>
            <a:r>
              <a:rPr lang="ru-RU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блоневая </a:t>
            </a:r>
            <a:r>
              <a:rPr lang="ru-RU" sz="3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плодожорка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4120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584176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А3. Какое насекомое поражает листья плодовых растений?</a:t>
            </a:r>
            <a:b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7744" y="2060848"/>
            <a:ext cx="6419056" cy="4065315"/>
          </a:xfrm>
        </p:spPr>
        <p:txBody>
          <a:bodyPr/>
          <a:lstStyle/>
          <a:p>
            <a:pPr marL="514350" lvl="0" indent="-514350">
              <a:buAutoNum type="arabicPeriod"/>
            </a:pPr>
            <a:r>
              <a:rPr lang="ru-RU" sz="3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т</a:t>
            </a:r>
            <a:r>
              <a:rPr lang="ru-RU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ля</a:t>
            </a:r>
            <a:endParaRPr lang="ru-RU" sz="3600" b="1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marL="514350" lvl="0" indent="-514350">
              <a:buAutoNum type="arabicPeriod"/>
            </a:pPr>
            <a:r>
              <a:rPr lang="ru-RU" sz="3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з</a:t>
            </a:r>
            <a:r>
              <a:rPr lang="ru-RU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латоглазка</a:t>
            </a:r>
            <a:endParaRPr lang="ru-RU" sz="3600" b="1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marL="514350" lvl="0" indent="-514350">
              <a:buAutoNum type="arabicPeriod"/>
            </a:pPr>
            <a:r>
              <a:rPr lang="ru-RU" sz="3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ж</a:t>
            </a:r>
            <a:r>
              <a:rPr lang="ru-RU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ужелица</a:t>
            </a:r>
            <a:endParaRPr lang="ru-RU" sz="3600" b="1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marL="514350" lvl="0" indent="-514350">
              <a:buAutoNum type="arabicPeriod"/>
            </a:pPr>
            <a:r>
              <a:rPr lang="ru-RU" sz="3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к</a:t>
            </a:r>
            <a:r>
              <a:rPr lang="ru-RU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олорадский </a:t>
            </a:r>
            <a:r>
              <a:rPr lang="ru-RU" sz="3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жук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0708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368152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А4. Какое насекомое не является помощником сада?</a:t>
            </a:r>
            <a:b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5776" y="2276872"/>
            <a:ext cx="6131024" cy="3849291"/>
          </a:xfrm>
        </p:spPr>
        <p:txBody>
          <a:bodyPr/>
          <a:lstStyle/>
          <a:p>
            <a:pPr marL="514350" lvl="0" indent="-514350">
              <a:buAutoNum type="arabicPeriod"/>
            </a:pPr>
            <a:r>
              <a:rPr lang="ru-RU" sz="3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ж</a:t>
            </a:r>
            <a:r>
              <a:rPr lang="ru-RU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ужелица</a:t>
            </a:r>
          </a:p>
          <a:p>
            <a:pPr marL="514350" lvl="0" indent="-514350">
              <a:buAutoNum type="arabicPeriod"/>
            </a:pPr>
            <a:r>
              <a:rPr lang="ru-RU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тля</a:t>
            </a:r>
          </a:p>
          <a:p>
            <a:pPr marL="514350" lvl="0" indent="-514350">
              <a:buAutoNum type="arabicPeriod"/>
            </a:pPr>
            <a:r>
              <a:rPr lang="ru-RU" sz="3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б</a:t>
            </a:r>
            <a:r>
              <a:rPr lang="ru-RU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ожья коровка</a:t>
            </a:r>
          </a:p>
          <a:p>
            <a:pPr marL="514350" lvl="0" indent="-514350">
              <a:buAutoNum type="arabicPeriod"/>
            </a:pPr>
            <a:r>
              <a:rPr lang="ru-RU" sz="3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з</a:t>
            </a:r>
            <a:r>
              <a:rPr lang="ru-RU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латоглазка</a:t>
            </a:r>
            <a:endParaRPr lang="ru-RU" sz="36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7586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2314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В1. Какое насекомое было завезено в Россию из американского штата?</a:t>
            </a:r>
            <a:b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7744" y="2564904"/>
            <a:ext cx="5112568" cy="3345235"/>
          </a:xfrm>
        </p:spPr>
        <p:txBody>
          <a:bodyPr/>
          <a:lstStyle/>
          <a:p>
            <a:pPr marL="742950" lvl="0" indent="-742950">
              <a:buAutoNum type="arabicPeriod"/>
            </a:pPr>
            <a:r>
              <a:rPr lang="ru-RU" sz="3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ж</a:t>
            </a:r>
            <a:r>
              <a:rPr lang="ru-RU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ужелица</a:t>
            </a:r>
            <a:endParaRPr lang="ru-RU" sz="3600" b="1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marL="742950" lvl="0" indent="-742950">
              <a:buAutoNum type="arabicPeriod"/>
            </a:pPr>
            <a:r>
              <a:rPr lang="ru-RU" sz="3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к</a:t>
            </a:r>
            <a:r>
              <a:rPr lang="ru-RU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олорадский </a:t>
            </a:r>
            <a:r>
              <a:rPr lang="ru-RU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жук</a:t>
            </a:r>
          </a:p>
          <a:p>
            <a:pPr marL="742950" lvl="0" indent="-742950">
              <a:buAutoNum type="arabicPeriod"/>
            </a:pPr>
            <a:r>
              <a:rPr lang="ru-RU" sz="3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т</a:t>
            </a:r>
            <a:r>
              <a:rPr lang="ru-RU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ля</a:t>
            </a:r>
            <a:endParaRPr lang="ru-RU" sz="3600" b="1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marL="742950" lvl="0" indent="-742950">
              <a:buAutoNum type="arabicPeriod"/>
            </a:pPr>
            <a:r>
              <a:rPr lang="ru-RU" sz="3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з</a:t>
            </a:r>
            <a:r>
              <a:rPr lang="ru-RU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латоглазка</a:t>
            </a:r>
            <a:endParaRPr lang="ru-RU" sz="36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9302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В2. Какое утверждение верно?</a:t>
            </a:r>
            <a:b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4713387"/>
          </a:xfrm>
        </p:spPr>
        <p:txBody>
          <a:bodyPr/>
          <a:lstStyle/>
          <a:p>
            <a:pPr marL="514350" lvl="0" indent="-514350">
              <a:buAutoNum type="arabicPeriod"/>
            </a:pPr>
            <a:r>
              <a:rPr lang="ru-RU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Божьи </a:t>
            </a:r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коровки поедают </a:t>
            </a:r>
            <a:r>
              <a:rPr lang="ru-RU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тлей.</a:t>
            </a:r>
          </a:p>
          <a:p>
            <a:pPr marL="514350" lvl="0" indent="-514350">
              <a:buAutoNum type="arabicPeriod"/>
            </a:pPr>
            <a:r>
              <a:rPr lang="ru-RU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Колорадский </a:t>
            </a:r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жук не наносит вреда </a:t>
            </a:r>
            <a:r>
              <a:rPr lang="ru-RU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урожаю.</a:t>
            </a:r>
          </a:p>
          <a:p>
            <a:pPr marL="514350" lvl="0" indent="-514350">
              <a:buAutoNum type="arabicPeriod"/>
            </a:pPr>
            <a:r>
              <a:rPr lang="ru-RU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Вредителей </a:t>
            </a:r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лучше уничтожать </a:t>
            </a:r>
            <a:r>
              <a:rPr lang="ru-RU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ядохимикатами.</a:t>
            </a:r>
          </a:p>
          <a:p>
            <a:pPr marL="514350" lvl="0" indent="-514350">
              <a:buAutoNum type="arabicPeriod"/>
            </a:pPr>
            <a:r>
              <a:rPr lang="ru-RU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Жук-жужелица </a:t>
            </a:r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поедает листья картофеля.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622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ru-RU" sz="49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С1. Какие насекомые защищают плодовые растения?</a:t>
            </a:r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/>
            </a:r>
            <a:b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95736" y="1988840"/>
            <a:ext cx="6120680" cy="4137323"/>
          </a:xfrm>
        </p:spPr>
        <p:txBody>
          <a:bodyPr/>
          <a:lstStyle/>
          <a:p>
            <a:pPr marL="742950" lvl="0" indent="-742950">
              <a:buAutoNum type="arabicPeriod"/>
            </a:pPr>
            <a:r>
              <a:rPr lang="ru-RU" sz="3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б</a:t>
            </a:r>
            <a:r>
              <a:rPr lang="ru-RU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ожья коровка</a:t>
            </a:r>
          </a:p>
          <a:p>
            <a:pPr marL="742950" lvl="0" indent="-742950">
              <a:buAutoNum type="arabicPeriod"/>
            </a:pPr>
            <a:r>
              <a:rPr lang="ru-RU" sz="3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з</a:t>
            </a:r>
            <a:r>
              <a:rPr lang="ru-RU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латоглазка</a:t>
            </a:r>
          </a:p>
          <a:p>
            <a:pPr marL="742950" lvl="0" indent="-742950">
              <a:buAutoNum type="arabicPeriod"/>
            </a:pPr>
            <a:r>
              <a:rPr lang="ru-RU" sz="3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б</a:t>
            </a:r>
            <a:r>
              <a:rPr lang="ru-RU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абочка</a:t>
            </a:r>
          </a:p>
          <a:p>
            <a:pPr marL="742950" lvl="0" indent="-742950">
              <a:buAutoNum type="arabicPeriod"/>
            </a:pPr>
            <a:r>
              <a:rPr lang="ru-RU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пчела</a:t>
            </a:r>
            <a:endParaRPr lang="ru-RU" sz="36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2903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Ключ к тесту</a:t>
            </a:r>
            <a:endParaRPr lang="ru-RU" sz="6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1868203"/>
              </p:ext>
            </p:extLst>
          </p:nvPr>
        </p:nvGraphicFramePr>
        <p:xfrm>
          <a:off x="457200" y="1600200"/>
          <a:ext cx="8229599" cy="3809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1706488"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А1</a:t>
                      </a:r>
                      <a:endParaRPr lang="ru-RU" sz="6000" dirty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А2</a:t>
                      </a:r>
                      <a:endParaRPr lang="ru-RU" sz="6000" dirty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А3</a:t>
                      </a:r>
                      <a:endParaRPr lang="ru-RU" sz="6000" dirty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А4</a:t>
                      </a:r>
                      <a:endParaRPr lang="ru-RU" sz="6000" dirty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В1</a:t>
                      </a:r>
                      <a:endParaRPr lang="ru-RU" sz="6000" dirty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В2</a:t>
                      </a:r>
                      <a:endParaRPr lang="ru-RU" sz="6000" dirty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С1</a:t>
                      </a:r>
                      <a:endParaRPr lang="ru-RU" sz="6000" dirty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706488"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ru-RU" sz="66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ru-RU" sz="66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sz="66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ru-RU" sz="66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ru-RU" sz="66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sz="66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1,2</a:t>
                      </a:r>
                      <a:endParaRPr lang="ru-RU" sz="66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149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295</Words>
  <Application>Microsoft Office PowerPoint</Application>
  <PresentationFormat>Экран (4:3)</PresentationFormat>
  <Paragraphs>67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Тема Office</vt:lpstr>
      <vt:lpstr>Окружающий мир УМК «Школа России» 4 класс  Тест  «Незаметные защитники урожая» </vt:lpstr>
      <vt:lpstr>А1. Кто вредит выращиванию картофеля? </vt:lpstr>
      <vt:lpstr>А2. Как называется насекомое, которое поражает плоды яблони? </vt:lpstr>
      <vt:lpstr>А3. Какое насекомое поражает листья плодовых растений? </vt:lpstr>
      <vt:lpstr>А4. Какое насекомое не является помощником сада? </vt:lpstr>
      <vt:lpstr>В1. Какое насекомое было завезено в Россию из американского штата? </vt:lpstr>
      <vt:lpstr>В2. Какое утверждение верно? </vt:lpstr>
      <vt:lpstr>С1. Какие насекомые защищают плодовые растения? </vt:lpstr>
      <vt:lpstr>Ключ к тесту</vt:lpstr>
      <vt:lpstr>Самооценка </vt:lpstr>
      <vt:lpstr>Презентация PowerPoint</vt:lpstr>
      <vt:lpstr>Используемые источники: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«Божья коровка»</dc:title>
  <dc:creator>Ольга Михайловна</dc:creator>
  <cp:lastModifiedBy>Admin</cp:lastModifiedBy>
  <cp:revision>12</cp:revision>
  <dcterms:created xsi:type="dcterms:W3CDTF">2014-04-14T09:33:23Z</dcterms:created>
  <dcterms:modified xsi:type="dcterms:W3CDTF">2014-08-09T09:59:54Z</dcterms:modified>
</cp:coreProperties>
</file>