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4D4D4D"/>
    <a:srgbClr val="77777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2438400"/>
            <a:ext cx="5638800" cy="91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276600"/>
            <a:ext cx="5638800" cy="68580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rgbClr val="FFFFCC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10D11AE-799B-42D0-920C-D1509BF9F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50EC8-522E-442B-9AC3-2230FD3990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DB406-0CFB-451D-9BB3-7E6DF85726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7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7255A-E380-4308-99D4-D0FCDF841E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7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D0527-C39C-481B-A764-3286EEDAE6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0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524000"/>
            <a:ext cx="29337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05300" y="1524000"/>
            <a:ext cx="29337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97858-F91D-43E4-9924-7F8313009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1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E4C1B-992F-444A-A4B0-7E52191205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8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67055-471B-48F8-B596-83A499184E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3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8D5DB-FC05-4788-8350-D6615ECB22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4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3A969-47C1-404B-B468-5721632A39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3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C58EC-AD6B-4FE0-BFF2-6980280558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24000"/>
            <a:ext cx="6019800" cy="460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31DDAA-A4AA-4814-882B-F91134D8E3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CC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CC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CC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CC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CC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CC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CC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CC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kurspresent.ru/page/shablon-kosmo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31640" y="1052736"/>
            <a:ext cx="6624736" cy="2300065"/>
          </a:xfrm>
        </p:spPr>
        <p:txBody>
          <a:bodyPr/>
          <a:lstStyle/>
          <a:p>
            <a:r>
              <a:rPr lang="ru-RU" sz="2400" b="1" dirty="0">
                <a:solidFill>
                  <a:srgbClr val="800000"/>
                </a:solidFill>
              </a:rPr>
              <a:t>Окружающий мир</a:t>
            </a:r>
            <a:br>
              <a:rPr lang="ru-RU" sz="2400" b="1" dirty="0">
                <a:solidFill>
                  <a:srgbClr val="800000"/>
                </a:solidFill>
              </a:rPr>
            </a:br>
            <a:r>
              <a:rPr lang="ru-RU" sz="2400" b="1" dirty="0">
                <a:solidFill>
                  <a:srgbClr val="800000"/>
                </a:solidFill>
              </a:rPr>
              <a:t>УМК «Школа России»</a:t>
            </a:r>
            <a:br>
              <a:rPr lang="ru-RU" sz="2400" b="1" dirty="0">
                <a:solidFill>
                  <a:srgbClr val="800000"/>
                </a:solidFill>
              </a:rPr>
            </a:br>
            <a:r>
              <a:rPr lang="ru-RU" sz="2400" b="1" dirty="0">
                <a:solidFill>
                  <a:srgbClr val="800000"/>
                </a:solidFill>
              </a:rPr>
              <a:t>4 класс</a:t>
            </a:r>
            <a:r>
              <a:rPr lang="ru-RU" sz="2800" b="1" dirty="0">
                <a:solidFill>
                  <a:srgbClr val="800000"/>
                </a:solidFill>
              </a:rPr>
              <a:t/>
            </a:r>
            <a:br>
              <a:rPr lang="ru-RU" sz="2800" b="1" dirty="0">
                <a:solidFill>
                  <a:srgbClr val="800000"/>
                </a:solidFill>
              </a:rPr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 </a:t>
            </a:r>
            <a:r>
              <a:rPr lang="ru-RU" b="1" dirty="0">
                <a:solidFill>
                  <a:srgbClr val="FFFF00"/>
                </a:solidFill>
              </a:rPr>
              <a:t>Тест</a:t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>«Новое время: </a:t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>встреча Европы и Америки»»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5719762"/>
            <a:ext cx="7342584" cy="1021605"/>
          </a:xfrm>
        </p:spPr>
        <p:txBody>
          <a:bodyPr/>
          <a:lstStyle/>
          <a:p>
            <a:r>
              <a:rPr lang="ru-RU" sz="1600" dirty="0">
                <a:solidFill>
                  <a:srgbClr val="800000"/>
                </a:solidFill>
              </a:rPr>
              <a:t>Выполнила: Шабанова Марина Геннадьевна,</a:t>
            </a:r>
            <a:br>
              <a:rPr lang="ru-RU" sz="1600" dirty="0">
                <a:solidFill>
                  <a:srgbClr val="800000"/>
                </a:solidFill>
              </a:rPr>
            </a:br>
            <a:r>
              <a:rPr lang="ru-RU" sz="1600" dirty="0">
                <a:solidFill>
                  <a:srgbClr val="800000"/>
                </a:solidFill>
              </a:rPr>
              <a:t> учитель начальных классов МБОУ </a:t>
            </a:r>
            <a:r>
              <a:rPr lang="ru-RU" sz="1600" dirty="0" err="1">
                <a:solidFill>
                  <a:srgbClr val="800000"/>
                </a:solidFill>
              </a:rPr>
              <a:t>Сарасинская</a:t>
            </a:r>
            <a:r>
              <a:rPr lang="ru-RU" sz="1600" dirty="0">
                <a:solidFill>
                  <a:srgbClr val="800000"/>
                </a:solidFill>
              </a:rPr>
              <a:t> СОШ, </a:t>
            </a:r>
            <a:br>
              <a:rPr lang="ru-RU" sz="1600" dirty="0">
                <a:solidFill>
                  <a:srgbClr val="800000"/>
                </a:solidFill>
              </a:rPr>
            </a:br>
            <a:r>
              <a:rPr lang="ru-RU" sz="1600" dirty="0">
                <a:solidFill>
                  <a:srgbClr val="800000"/>
                </a:solidFill>
              </a:rPr>
              <a:t> </a:t>
            </a:r>
            <a:r>
              <a:rPr lang="ru-RU" sz="1600" dirty="0" err="1">
                <a:solidFill>
                  <a:srgbClr val="800000"/>
                </a:solidFill>
              </a:rPr>
              <a:t>с.Сараса</a:t>
            </a:r>
            <a:r>
              <a:rPr lang="ru-RU" sz="1600" dirty="0">
                <a:solidFill>
                  <a:srgbClr val="800000"/>
                </a:solidFill>
              </a:rPr>
              <a:t> Алтайского района Алтайского края</a:t>
            </a:r>
            <a:br>
              <a:rPr lang="ru-RU" sz="1600" dirty="0">
                <a:solidFill>
                  <a:srgbClr val="800000"/>
                </a:solidFill>
              </a:rPr>
            </a:br>
            <a:r>
              <a:rPr lang="ru-RU" sz="1600" dirty="0">
                <a:solidFill>
                  <a:srgbClr val="800000"/>
                </a:solidFill>
              </a:rPr>
              <a:t>2014</a:t>
            </a:r>
          </a:p>
          <a:p>
            <a:endParaRPr lang="en-US" dirty="0"/>
          </a:p>
        </p:txBody>
      </p:sp>
      <p:pic>
        <p:nvPicPr>
          <p:cNvPr id="7174" name="Picture 6" descr="space_guy_earth_reflection_lense_hg_cl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10000"/>
            <a:ext cx="2971800" cy="190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288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>
                <a:solidFill>
                  <a:srgbClr val="FFFF00"/>
                </a:solidFill>
                <a:latin typeface="+mn-lt"/>
              </a:rPr>
              <a:t>Самооценка</a:t>
            </a:r>
            <a:r>
              <a:rPr lang="ru-RU" sz="5400" b="1" dirty="0">
                <a:solidFill>
                  <a:srgbClr val="FFFF00"/>
                </a:solidFill>
              </a:rPr>
              <a:t/>
            </a:r>
            <a:br>
              <a:rPr lang="ru-RU" sz="5400" b="1" dirty="0">
                <a:solidFill>
                  <a:srgbClr val="FFFF00"/>
                </a:solidFill>
              </a:rPr>
            </a:b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6912768" cy="4476155"/>
          </a:xfrm>
        </p:spPr>
        <p:txBody>
          <a:bodyPr rtlCol="0">
            <a:norm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200" b="1" dirty="0">
                <a:solidFill>
                  <a:srgbClr val="800000"/>
                </a:solidFill>
              </a:rPr>
              <a:t>Задания уровня А оцениваются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b="1" dirty="0" smtClean="0">
                <a:solidFill>
                  <a:srgbClr val="800000"/>
                </a:solidFill>
              </a:rPr>
              <a:t>1 </a:t>
            </a:r>
            <a:r>
              <a:rPr lang="ru-RU" sz="3200" b="1" dirty="0">
                <a:solidFill>
                  <a:srgbClr val="800000"/>
                </a:solidFill>
              </a:rPr>
              <a:t>баллом.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200" b="1" dirty="0">
                <a:solidFill>
                  <a:srgbClr val="800000"/>
                </a:solidFill>
              </a:rPr>
              <a:t>Задания уровня В – 2 баллами,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200" b="1" dirty="0">
                <a:solidFill>
                  <a:srgbClr val="800000"/>
                </a:solidFill>
              </a:rPr>
              <a:t>Задания уровня С - 3 баллами (может быть как один, так и несколько ответов).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8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916832"/>
            <a:ext cx="7128792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b="1" dirty="0">
                <a:solidFill>
                  <a:srgbClr val="800000"/>
                </a:solidFill>
                <a:latin typeface="+mn-lt"/>
              </a:rPr>
              <a:t>80-100% от максимальной суммы баллов – оценка </a:t>
            </a:r>
            <a:r>
              <a:rPr lang="ru-RU" sz="3600" b="1" dirty="0">
                <a:solidFill>
                  <a:srgbClr val="FF0000"/>
                </a:solidFill>
                <a:latin typeface="+mn-lt"/>
              </a:rPr>
              <a:t>«5»,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b="1" dirty="0">
                <a:solidFill>
                  <a:srgbClr val="800000"/>
                </a:solidFill>
                <a:latin typeface="+mn-lt"/>
              </a:rPr>
              <a:t>60-80% - оценка </a:t>
            </a:r>
            <a:r>
              <a:rPr lang="ru-RU" sz="3600" b="1" dirty="0">
                <a:solidFill>
                  <a:srgbClr val="FF0000"/>
                </a:solidFill>
                <a:latin typeface="+mn-lt"/>
              </a:rPr>
              <a:t>«4»,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b="1" dirty="0">
                <a:solidFill>
                  <a:srgbClr val="800000"/>
                </a:solidFill>
                <a:latin typeface="+mn-lt"/>
              </a:rPr>
              <a:t>40-60% - оценка </a:t>
            </a:r>
            <a:r>
              <a:rPr lang="ru-RU" sz="3600" b="1" dirty="0">
                <a:solidFill>
                  <a:srgbClr val="FF0000"/>
                </a:solidFill>
                <a:latin typeface="+mn-lt"/>
              </a:rPr>
              <a:t>«3»,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b="1" dirty="0">
                <a:solidFill>
                  <a:srgbClr val="800000"/>
                </a:solidFill>
                <a:latin typeface="+mn-lt"/>
              </a:rPr>
              <a:t>0-40% - оценка </a:t>
            </a:r>
            <a:r>
              <a:rPr lang="ru-RU" sz="3600" b="1" dirty="0">
                <a:solidFill>
                  <a:srgbClr val="FF0000"/>
                </a:solidFill>
                <a:latin typeface="+mn-lt"/>
              </a:rPr>
              <a:t>«2».</a:t>
            </a:r>
          </a:p>
        </p:txBody>
      </p:sp>
    </p:spTree>
    <p:extLst>
      <p:ext uri="{BB962C8B-B14F-4D97-AF65-F5344CB8AC3E}">
        <p14:creationId xmlns:p14="http://schemas.microsoft.com/office/powerpoint/2010/main" val="50975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>
                <a:solidFill>
                  <a:srgbClr val="FFFF00"/>
                </a:solidFill>
                <a:latin typeface="+mn-lt"/>
              </a:rPr>
              <a:t>Используемые источники:</a:t>
            </a:r>
            <a:br>
              <a:rPr lang="ru-RU" b="1" i="1" dirty="0">
                <a:solidFill>
                  <a:srgbClr val="FFFF00"/>
                </a:solidFill>
                <a:latin typeface="+mn-lt"/>
              </a:rPr>
            </a:b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955800"/>
            <a:ext cx="7886700" cy="4221163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800000"/>
                </a:solidFill>
              </a:rPr>
              <a:t>- </a:t>
            </a:r>
            <a:r>
              <a:rPr lang="ru-RU" b="1" dirty="0">
                <a:solidFill>
                  <a:srgbClr val="800000"/>
                </a:solidFill>
              </a:rPr>
              <a:t>«Окружающий мир», 4 класс, КИМ, Москва, «ВАКО», 2014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>
                <a:solidFill>
                  <a:srgbClr val="800000"/>
                </a:solidFill>
              </a:rPr>
              <a:t>- «Окружающий мир. </a:t>
            </a:r>
            <a:r>
              <a:rPr lang="ru-RU" b="1" dirty="0" err="1">
                <a:solidFill>
                  <a:srgbClr val="800000"/>
                </a:solidFill>
              </a:rPr>
              <a:t>Разноуровневые</a:t>
            </a:r>
            <a:r>
              <a:rPr lang="ru-RU" b="1" dirty="0">
                <a:solidFill>
                  <a:srgbClr val="800000"/>
                </a:solidFill>
              </a:rPr>
              <a:t> задания», 4 класс, Москва, «ВАКО», 2014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>
                <a:solidFill>
                  <a:srgbClr val="800000"/>
                </a:solidFill>
              </a:rPr>
              <a:t>- Максимова Т.Н. «Поурочные разработки по курсу окружающий мир» к УМК </a:t>
            </a:r>
            <a:r>
              <a:rPr lang="ru-RU" b="1" dirty="0" err="1">
                <a:solidFill>
                  <a:srgbClr val="800000"/>
                </a:solidFill>
              </a:rPr>
              <a:t>А.А.Плешакова</a:t>
            </a:r>
            <a:r>
              <a:rPr lang="ru-RU" b="1" dirty="0">
                <a:solidFill>
                  <a:srgbClr val="800000"/>
                </a:solidFill>
              </a:rPr>
              <a:t> («Школа России»), Москва, «ВАКО», 2014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>
                <a:solidFill>
                  <a:srgbClr val="800000"/>
                </a:solidFill>
              </a:rPr>
              <a:t>- Плешаков А.А., </a:t>
            </a:r>
            <a:r>
              <a:rPr lang="ru-RU" b="1" dirty="0" err="1">
                <a:solidFill>
                  <a:srgbClr val="800000"/>
                </a:solidFill>
              </a:rPr>
              <a:t>Крючкова</a:t>
            </a:r>
            <a:r>
              <a:rPr lang="ru-RU" b="1" dirty="0">
                <a:solidFill>
                  <a:srgbClr val="800000"/>
                </a:solidFill>
              </a:rPr>
              <a:t> Е.А. «Окружающий мир» 4 класс, ч.1, Москва «Просвещение»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800000"/>
                </a:solidFill>
              </a:rPr>
              <a:t>- Шаблон - </a:t>
            </a:r>
            <a:r>
              <a:rPr lang="ru-RU" u="sng" dirty="0">
                <a:solidFill>
                  <a:srgbClr val="800000"/>
                </a:solidFill>
                <a:hlinkClick r:id="rId2"/>
              </a:rPr>
              <a:t>http://kurspresent.ru/page/shablon-kosmos</a:t>
            </a:r>
            <a:endParaRPr lang="ru-RU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78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784976" cy="1124744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А1. Когда началась эпоха Новейшего времени?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276872"/>
            <a:ext cx="6019800" cy="384929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3600" b="1" dirty="0">
                <a:solidFill>
                  <a:srgbClr val="800000"/>
                </a:solidFill>
              </a:rPr>
              <a:t>в</a:t>
            </a:r>
            <a:r>
              <a:rPr lang="ru-RU" sz="3600" b="1" dirty="0" smtClean="0">
                <a:solidFill>
                  <a:srgbClr val="800000"/>
                </a:solidFill>
              </a:rPr>
              <a:t> начале Х</a:t>
            </a:r>
            <a:r>
              <a:rPr lang="en-US" sz="3600" b="1" dirty="0" smtClean="0">
                <a:solidFill>
                  <a:srgbClr val="800000"/>
                </a:solidFill>
              </a:rPr>
              <a:t>V</a:t>
            </a:r>
            <a:r>
              <a:rPr lang="ru-RU" sz="3600" b="1" dirty="0" smtClean="0">
                <a:solidFill>
                  <a:srgbClr val="800000"/>
                </a:solidFill>
              </a:rPr>
              <a:t> века</a:t>
            </a:r>
          </a:p>
          <a:p>
            <a:pPr marL="457200" indent="-457200">
              <a:buAutoNum type="arabicPeriod"/>
            </a:pPr>
            <a:r>
              <a:rPr lang="ru-RU" sz="3600" b="1" dirty="0">
                <a:solidFill>
                  <a:srgbClr val="800000"/>
                </a:solidFill>
              </a:rPr>
              <a:t>в</a:t>
            </a:r>
            <a:r>
              <a:rPr lang="ru-RU" sz="3600" b="1" dirty="0" smtClean="0">
                <a:solidFill>
                  <a:srgbClr val="800000"/>
                </a:solidFill>
              </a:rPr>
              <a:t> конце Х</a:t>
            </a:r>
            <a:r>
              <a:rPr lang="en-US" sz="3600" b="1" dirty="0" smtClean="0">
                <a:solidFill>
                  <a:srgbClr val="800000"/>
                </a:solidFill>
              </a:rPr>
              <a:t>I</a:t>
            </a:r>
            <a:r>
              <a:rPr lang="ru-RU" sz="3600" b="1" dirty="0" smtClean="0">
                <a:solidFill>
                  <a:srgbClr val="800000"/>
                </a:solidFill>
              </a:rPr>
              <a:t>Х века</a:t>
            </a:r>
          </a:p>
          <a:p>
            <a:pPr marL="457200" indent="-457200">
              <a:buAutoNum type="arabicPeriod"/>
            </a:pPr>
            <a:r>
              <a:rPr lang="ru-RU" sz="3600" b="1" dirty="0">
                <a:solidFill>
                  <a:srgbClr val="800000"/>
                </a:solidFill>
              </a:rPr>
              <a:t>в</a:t>
            </a:r>
            <a:r>
              <a:rPr lang="ru-RU" sz="3600" b="1" dirty="0" smtClean="0">
                <a:solidFill>
                  <a:srgbClr val="800000"/>
                </a:solidFill>
              </a:rPr>
              <a:t> начале ХХ века</a:t>
            </a:r>
          </a:p>
          <a:p>
            <a:pPr marL="457200" indent="-457200">
              <a:buAutoNum type="arabicPeriod"/>
            </a:pPr>
            <a:r>
              <a:rPr lang="ru-RU" sz="3600" b="1" dirty="0">
                <a:solidFill>
                  <a:srgbClr val="800000"/>
                </a:solidFill>
              </a:rPr>
              <a:t>в</a:t>
            </a:r>
            <a:r>
              <a:rPr lang="ru-RU" sz="3600" b="1" dirty="0" smtClean="0">
                <a:solidFill>
                  <a:srgbClr val="800000"/>
                </a:solidFill>
              </a:rPr>
              <a:t> 2000 году</a:t>
            </a:r>
            <a:endParaRPr lang="en-US" sz="36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820472" cy="50135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А2. Какой великий путешественник покорил Южный полюс?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60848"/>
            <a:ext cx="6019800" cy="406531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3600" b="1" dirty="0" err="1" smtClean="0">
                <a:solidFill>
                  <a:srgbClr val="800000"/>
                </a:solidFill>
              </a:rPr>
              <a:t>Х.Колумб</a:t>
            </a:r>
            <a:endParaRPr lang="ru-RU" sz="3600" b="1" dirty="0" smtClean="0">
              <a:solidFill>
                <a:srgbClr val="800000"/>
              </a:solidFill>
            </a:endParaRPr>
          </a:p>
          <a:p>
            <a:pPr marL="457200" indent="-457200">
              <a:buAutoNum type="arabicPeriod"/>
            </a:pPr>
            <a:r>
              <a:rPr lang="ru-RU" sz="3600" b="1" dirty="0" err="1" smtClean="0">
                <a:solidFill>
                  <a:srgbClr val="800000"/>
                </a:solidFill>
              </a:rPr>
              <a:t>Р.Пири</a:t>
            </a:r>
            <a:endParaRPr lang="ru-RU" sz="3600" b="1" dirty="0" smtClean="0">
              <a:solidFill>
                <a:srgbClr val="800000"/>
              </a:solidFill>
            </a:endParaRPr>
          </a:p>
          <a:p>
            <a:pPr marL="457200" indent="-457200">
              <a:buAutoNum type="arabicPeriod"/>
            </a:pPr>
            <a:r>
              <a:rPr lang="ru-RU" sz="3600" b="1" dirty="0" err="1" smtClean="0">
                <a:solidFill>
                  <a:srgbClr val="800000"/>
                </a:solidFill>
              </a:rPr>
              <a:t>Ф.Ф.Беллинсгаузен</a:t>
            </a:r>
            <a:endParaRPr lang="ru-RU" sz="3600" b="1" dirty="0" smtClean="0">
              <a:solidFill>
                <a:srgbClr val="800000"/>
              </a:solidFill>
            </a:endParaRPr>
          </a:p>
          <a:p>
            <a:pPr marL="457200" indent="-457200">
              <a:buAutoNum type="arabicPeriod"/>
            </a:pPr>
            <a:r>
              <a:rPr lang="ru-RU" sz="3600" b="1" dirty="0" err="1" smtClean="0">
                <a:solidFill>
                  <a:srgbClr val="800000"/>
                </a:solidFill>
              </a:rPr>
              <a:t>Р.Амундсен</a:t>
            </a:r>
            <a:endParaRPr lang="en-US" sz="36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936104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А3. Что не относится к изобретениям ХХ века?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2132856"/>
            <a:ext cx="6019800" cy="3993307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3600" b="1" dirty="0">
                <a:solidFill>
                  <a:srgbClr val="800000"/>
                </a:solidFill>
              </a:rPr>
              <a:t>т</a:t>
            </a:r>
            <a:r>
              <a:rPr lang="ru-RU" sz="3600" b="1" dirty="0" smtClean="0">
                <a:solidFill>
                  <a:srgbClr val="800000"/>
                </a:solidFill>
              </a:rPr>
              <a:t>елеграф</a:t>
            </a:r>
          </a:p>
          <a:p>
            <a:pPr marL="457200" indent="-457200">
              <a:buAutoNum type="arabicPeriod"/>
            </a:pPr>
            <a:r>
              <a:rPr lang="ru-RU" sz="3600" b="1" dirty="0">
                <a:solidFill>
                  <a:srgbClr val="800000"/>
                </a:solidFill>
              </a:rPr>
              <a:t>к</a:t>
            </a:r>
            <a:r>
              <a:rPr lang="ru-RU" sz="3600" b="1" dirty="0" smtClean="0">
                <a:solidFill>
                  <a:srgbClr val="800000"/>
                </a:solidFill>
              </a:rPr>
              <a:t>омпьютер</a:t>
            </a:r>
          </a:p>
          <a:p>
            <a:pPr marL="457200" indent="-457200">
              <a:buAutoNum type="arabicPeriod"/>
            </a:pPr>
            <a:r>
              <a:rPr lang="ru-RU" sz="3600" b="1" dirty="0">
                <a:solidFill>
                  <a:srgbClr val="800000"/>
                </a:solidFill>
              </a:rPr>
              <a:t>в</a:t>
            </a:r>
            <a:r>
              <a:rPr lang="ru-RU" sz="3600" b="1" dirty="0" smtClean="0">
                <a:solidFill>
                  <a:srgbClr val="800000"/>
                </a:solidFill>
              </a:rPr>
              <a:t>идеомагнитофон</a:t>
            </a:r>
          </a:p>
          <a:p>
            <a:pPr marL="457200" indent="-457200">
              <a:buAutoNum type="arabicPeriod"/>
            </a:pPr>
            <a:r>
              <a:rPr lang="ru-RU" sz="3600" b="1" dirty="0">
                <a:solidFill>
                  <a:srgbClr val="800000"/>
                </a:solidFill>
              </a:rPr>
              <a:t>к</a:t>
            </a:r>
            <a:r>
              <a:rPr lang="ru-RU" sz="3600" b="1" dirty="0" smtClean="0">
                <a:solidFill>
                  <a:srgbClr val="800000"/>
                </a:solidFill>
              </a:rPr>
              <a:t>осмический корабль</a:t>
            </a:r>
            <a:endParaRPr lang="ru-RU" sz="36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88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9675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А4. Когда человек впервые побывал в космосе?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2060848"/>
            <a:ext cx="6019800" cy="406531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3600" b="1" dirty="0" smtClean="0">
                <a:solidFill>
                  <a:srgbClr val="800000"/>
                </a:solidFill>
              </a:rPr>
              <a:t>в 1945 году</a:t>
            </a:r>
          </a:p>
          <a:p>
            <a:pPr marL="457200" indent="-457200">
              <a:buAutoNum type="arabicPeriod"/>
            </a:pPr>
            <a:r>
              <a:rPr lang="ru-RU" sz="3600" b="1" dirty="0">
                <a:solidFill>
                  <a:srgbClr val="800000"/>
                </a:solidFill>
              </a:rPr>
              <a:t>в</a:t>
            </a:r>
            <a:r>
              <a:rPr lang="ru-RU" sz="3600" b="1" dirty="0" smtClean="0">
                <a:solidFill>
                  <a:srgbClr val="800000"/>
                </a:solidFill>
              </a:rPr>
              <a:t> 1962 году</a:t>
            </a:r>
          </a:p>
          <a:p>
            <a:pPr marL="457200" indent="-457200">
              <a:buAutoNum type="arabicPeriod"/>
            </a:pPr>
            <a:r>
              <a:rPr lang="ru-RU" sz="3600" b="1" dirty="0">
                <a:solidFill>
                  <a:srgbClr val="800000"/>
                </a:solidFill>
              </a:rPr>
              <a:t>в</a:t>
            </a:r>
            <a:r>
              <a:rPr lang="ru-RU" sz="3600" b="1" dirty="0" smtClean="0">
                <a:solidFill>
                  <a:srgbClr val="800000"/>
                </a:solidFill>
              </a:rPr>
              <a:t> 1990 году</a:t>
            </a:r>
          </a:p>
          <a:p>
            <a:pPr marL="457200" indent="-457200">
              <a:buAutoNum type="arabicPeriod"/>
            </a:pPr>
            <a:r>
              <a:rPr lang="ru-RU" sz="3600" b="1" dirty="0">
                <a:solidFill>
                  <a:srgbClr val="800000"/>
                </a:solidFill>
              </a:rPr>
              <a:t>в</a:t>
            </a:r>
            <a:r>
              <a:rPr lang="ru-RU" sz="3600" b="1" dirty="0" smtClean="0">
                <a:solidFill>
                  <a:srgbClr val="800000"/>
                </a:solidFill>
              </a:rPr>
              <a:t> 1999 году</a:t>
            </a:r>
            <a:endParaRPr lang="ru-RU" sz="36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45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0872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В1. Какое событие ХХ века послужило созданию Организации Объединенных Наций?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988840"/>
            <a:ext cx="6019800" cy="413732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3600" b="1" dirty="0">
                <a:solidFill>
                  <a:srgbClr val="800000"/>
                </a:solidFill>
              </a:rPr>
              <a:t>н</a:t>
            </a:r>
            <a:r>
              <a:rPr lang="ru-RU" sz="3600" b="1" dirty="0" smtClean="0">
                <a:solidFill>
                  <a:srgbClr val="800000"/>
                </a:solidFill>
              </a:rPr>
              <a:t>ачало освоения космоса</a:t>
            </a:r>
          </a:p>
          <a:p>
            <a:pPr marL="457200" indent="-457200">
              <a:buAutoNum type="arabicPeriod"/>
            </a:pPr>
            <a:r>
              <a:rPr lang="ru-RU" sz="3600" b="1" dirty="0">
                <a:solidFill>
                  <a:srgbClr val="800000"/>
                </a:solidFill>
              </a:rPr>
              <a:t>с</a:t>
            </a:r>
            <a:r>
              <a:rPr lang="ru-RU" sz="3600" b="1" dirty="0" smtClean="0">
                <a:solidFill>
                  <a:srgbClr val="800000"/>
                </a:solidFill>
              </a:rPr>
              <a:t>оздание лекарств</a:t>
            </a:r>
          </a:p>
          <a:p>
            <a:pPr marL="457200" indent="-457200">
              <a:buAutoNum type="arabicPeriod"/>
            </a:pPr>
            <a:r>
              <a:rPr lang="ru-RU" sz="3600" b="1" dirty="0">
                <a:solidFill>
                  <a:srgbClr val="800000"/>
                </a:solidFill>
              </a:rPr>
              <a:t>о</a:t>
            </a:r>
            <a:r>
              <a:rPr lang="ru-RU" sz="3600" b="1" dirty="0" smtClean="0">
                <a:solidFill>
                  <a:srgbClr val="800000"/>
                </a:solidFill>
              </a:rPr>
              <a:t>ткрытие атома</a:t>
            </a:r>
          </a:p>
          <a:p>
            <a:pPr marL="457200" indent="-457200">
              <a:buAutoNum type="arabicPeriod"/>
            </a:pPr>
            <a:r>
              <a:rPr lang="ru-RU" sz="3600" b="1" dirty="0" smtClean="0">
                <a:solidFill>
                  <a:srgbClr val="800000"/>
                </a:solidFill>
              </a:rPr>
              <a:t>Вторая мировая война</a:t>
            </a:r>
            <a:endParaRPr lang="ru-RU" sz="36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83671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В2. Кто стал конструктором первого космического корабля в нашей стране?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2060848"/>
            <a:ext cx="6019800" cy="406531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3600" b="1" dirty="0" err="1" smtClean="0">
                <a:solidFill>
                  <a:srgbClr val="800000"/>
                </a:solidFill>
              </a:rPr>
              <a:t>Ю.А.Гагарин</a:t>
            </a:r>
            <a:endParaRPr lang="ru-RU" sz="3600" b="1" dirty="0" smtClean="0">
              <a:solidFill>
                <a:srgbClr val="800000"/>
              </a:solidFill>
            </a:endParaRPr>
          </a:p>
          <a:p>
            <a:pPr marL="457200" indent="-457200">
              <a:buAutoNum type="arabicPeriod"/>
            </a:pPr>
            <a:r>
              <a:rPr lang="ru-RU" sz="3600" b="1" dirty="0" err="1" smtClean="0">
                <a:solidFill>
                  <a:srgbClr val="800000"/>
                </a:solidFill>
              </a:rPr>
              <a:t>К.Э.Циолковский</a:t>
            </a:r>
            <a:endParaRPr lang="ru-RU" sz="3600" b="1" dirty="0" smtClean="0">
              <a:solidFill>
                <a:srgbClr val="800000"/>
              </a:solidFill>
            </a:endParaRPr>
          </a:p>
          <a:p>
            <a:pPr marL="457200" indent="-457200">
              <a:buAutoNum type="arabicPeriod"/>
            </a:pPr>
            <a:r>
              <a:rPr lang="ru-RU" sz="3600" b="1" dirty="0" err="1" smtClean="0">
                <a:solidFill>
                  <a:srgbClr val="800000"/>
                </a:solidFill>
              </a:rPr>
              <a:t>С.П.Королёв</a:t>
            </a:r>
            <a:endParaRPr lang="ru-RU" sz="3600" b="1" dirty="0" smtClean="0">
              <a:solidFill>
                <a:srgbClr val="800000"/>
              </a:solidFill>
            </a:endParaRPr>
          </a:p>
          <a:p>
            <a:pPr marL="457200" indent="-457200">
              <a:buAutoNum type="arabicPeriod"/>
            </a:pPr>
            <a:r>
              <a:rPr lang="ru-RU" sz="3600" b="1" dirty="0" err="1" smtClean="0">
                <a:solidFill>
                  <a:srgbClr val="800000"/>
                </a:solidFill>
              </a:rPr>
              <a:t>А.А.Туполев</a:t>
            </a:r>
            <a:endParaRPr lang="ru-RU" sz="36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54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С1. Какие важные задачи для сохранения жизни </a:t>
            </a:r>
            <a:r>
              <a:rPr lang="ru-RU" sz="2800" b="1" smtClean="0">
                <a:solidFill>
                  <a:srgbClr val="FFFF00"/>
                </a:solidFill>
              </a:rPr>
              <a:t>на Земле </a:t>
            </a:r>
            <a:r>
              <a:rPr lang="ru-RU" sz="2800" b="1" dirty="0" smtClean="0">
                <a:solidFill>
                  <a:srgbClr val="FFFF00"/>
                </a:solidFill>
              </a:rPr>
              <a:t>стоят сейчас перед человечеством?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56792"/>
            <a:ext cx="6019800" cy="46021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3600" b="1" dirty="0">
                <a:solidFill>
                  <a:srgbClr val="800000"/>
                </a:solidFill>
              </a:rPr>
              <a:t>о</a:t>
            </a:r>
            <a:r>
              <a:rPr lang="ru-RU" sz="3600" b="1" dirty="0" smtClean="0">
                <a:solidFill>
                  <a:srgbClr val="800000"/>
                </a:solidFill>
              </a:rPr>
              <a:t>храна окружающей среды</a:t>
            </a:r>
          </a:p>
          <a:p>
            <a:pPr marL="457200" indent="-457200">
              <a:buAutoNum type="arabicPeriod"/>
            </a:pPr>
            <a:r>
              <a:rPr lang="ru-RU" sz="3600" b="1" dirty="0">
                <a:solidFill>
                  <a:srgbClr val="800000"/>
                </a:solidFill>
              </a:rPr>
              <a:t>б</a:t>
            </a:r>
            <a:r>
              <a:rPr lang="ru-RU" sz="3600" b="1" dirty="0" smtClean="0">
                <a:solidFill>
                  <a:srgbClr val="800000"/>
                </a:solidFill>
              </a:rPr>
              <a:t>орьба с терроризмом</a:t>
            </a:r>
          </a:p>
          <a:p>
            <a:pPr marL="457200" indent="-457200">
              <a:buAutoNum type="arabicPeriod"/>
            </a:pPr>
            <a:r>
              <a:rPr lang="ru-RU" sz="3600" b="1" dirty="0">
                <a:solidFill>
                  <a:srgbClr val="800000"/>
                </a:solidFill>
              </a:rPr>
              <a:t>с</a:t>
            </a:r>
            <a:r>
              <a:rPr lang="ru-RU" sz="3600" b="1" dirty="0" smtClean="0">
                <a:solidFill>
                  <a:srgbClr val="800000"/>
                </a:solidFill>
              </a:rPr>
              <a:t>оздание нового оружия</a:t>
            </a:r>
          </a:p>
          <a:p>
            <a:pPr marL="457200" indent="-457200">
              <a:buAutoNum type="arabicPeriod"/>
            </a:pPr>
            <a:r>
              <a:rPr lang="ru-RU" sz="3600" b="1" dirty="0">
                <a:solidFill>
                  <a:srgbClr val="800000"/>
                </a:solidFill>
              </a:rPr>
              <a:t>п</a:t>
            </a:r>
            <a:r>
              <a:rPr lang="ru-RU" sz="3600" b="1" dirty="0" smtClean="0">
                <a:solidFill>
                  <a:srgbClr val="800000"/>
                </a:solidFill>
              </a:rPr>
              <a:t>реодоление бедности</a:t>
            </a:r>
            <a:endParaRPr lang="ru-RU" sz="36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2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-29480"/>
            <a:ext cx="7886700" cy="171216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FFFF00"/>
                </a:solidFill>
                <a:latin typeface="+mn-lt"/>
              </a:rPr>
              <a:t>Ключ к тесту</a:t>
            </a:r>
            <a:r>
              <a:rPr lang="ru-RU" sz="6000" dirty="0">
                <a:solidFill>
                  <a:srgbClr val="800000"/>
                </a:solidFill>
              </a:rPr>
              <a:t/>
            </a:r>
            <a:br>
              <a:rPr lang="ru-RU" sz="6000" dirty="0">
                <a:solidFill>
                  <a:srgbClr val="800000"/>
                </a:solidFill>
              </a:rPr>
            </a:br>
            <a:endParaRPr lang="ru-RU" sz="6000" dirty="0">
              <a:solidFill>
                <a:srgbClr val="8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757189"/>
              </p:ext>
            </p:extLst>
          </p:nvPr>
        </p:nvGraphicFramePr>
        <p:xfrm>
          <a:off x="323530" y="1658146"/>
          <a:ext cx="6984775" cy="4437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825"/>
                <a:gridCol w="997825"/>
                <a:gridCol w="997825"/>
                <a:gridCol w="997825"/>
                <a:gridCol w="997825"/>
                <a:gridCol w="997825"/>
                <a:gridCol w="997825"/>
              </a:tblGrid>
              <a:tr h="1875967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800000"/>
                          </a:solidFill>
                        </a:rPr>
                        <a:t>А1</a:t>
                      </a:r>
                      <a:endParaRPr lang="ru-RU" sz="4800" dirty="0">
                        <a:solidFill>
                          <a:srgbClr val="80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800000"/>
                          </a:solidFill>
                        </a:rPr>
                        <a:t>А2</a:t>
                      </a:r>
                      <a:endParaRPr lang="ru-RU" sz="4800" dirty="0">
                        <a:solidFill>
                          <a:srgbClr val="80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800000"/>
                          </a:solidFill>
                        </a:rPr>
                        <a:t>А3</a:t>
                      </a:r>
                      <a:endParaRPr lang="ru-RU" sz="4800" dirty="0">
                        <a:solidFill>
                          <a:srgbClr val="80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800000"/>
                          </a:solidFill>
                        </a:rPr>
                        <a:t>А4</a:t>
                      </a:r>
                      <a:endParaRPr lang="ru-RU" sz="4800" dirty="0">
                        <a:solidFill>
                          <a:srgbClr val="80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800000"/>
                          </a:solidFill>
                        </a:rPr>
                        <a:t>В1</a:t>
                      </a:r>
                      <a:endParaRPr lang="ru-RU" sz="4800" dirty="0">
                        <a:solidFill>
                          <a:srgbClr val="80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800000"/>
                          </a:solidFill>
                        </a:rPr>
                        <a:t>В2</a:t>
                      </a:r>
                      <a:endParaRPr lang="ru-RU" sz="4800" dirty="0">
                        <a:solidFill>
                          <a:srgbClr val="80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800000"/>
                          </a:solidFill>
                        </a:rPr>
                        <a:t>С1</a:t>
                      </a:r>
                      <a:endParaRPr lang="ru-RU" sz="4800" dirty="0">
                        <a:solidFill>
                          <a:srgbClr val="800000"/>
                        </a:solidFill>
                      </a:endParaRPr>
                    </a:p>
                  </a:txBody>
                  <a:tcPr marT="45723" marB="45723"/>
                </a:tc>
              </a:tr>
              <a:tr h="2561887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800000"/>
                          </a:solidFill>
                        </a:rPr>
                        <a:t>3</a:t>
                      </a:r>
                      <a:endParaRPr lang="ru-RU" sz="5400" b="1" dirty="0">
                        <a:solidFill>
                          <a:srgbClr val="80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800000"/>
                          </a:solidFill>
                        </a:rPr>
                        <a:t>4</a:t>
                      </a:r>
                      <a:endParaRPr lang="ru-RU" sz="5400" b="1" dirty="0">
                        <a:solidFill>
                          <a:srgbClr val="80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800000"/>
                          </a:solidFill>
                        </a:rPr>
                        <a:t>1</a:t>
                      </a:r>
                      <a:endParaRPr lang="ru-RU" sz="5400" b="1" dirty="0">
                        <a:solidFill>
                          <a:srgbClr val="80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800000"/>
                          </a:solidFill>
                        </a:rPr>
                        <a:t>2</a:t>
                      </a:r>
                      <a:endParaRPr lang="ru-RU" sz="5400" b="1" dirty="0">
                        <a:solidFill>
                          <a:srgbClr val="80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800000"/>
                          </a:solidFill>
                        </a:rPr>
                        <a:t>4</a:t>
                      </a:r>
                      <a:endParaRPr lang="ru-RU" sz="5400" b="1" dirty="0">
                        <a:solidFill>
                          <a:srgbClr val="80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800000"/>
                          </a:solidFill>
                        </a:rPr>
                        <a:t>3</a:t>
                      </a:r>
                      <a:endParaRPr lang="ru-RU" sz="5400" b="1" dirty="0">
                        <a:solidFill>
                          <a:srgbClr val="800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800000"/>
                          </a:solidFill>
                        </a:rPr>
                        <a:t>1,2,4</a:t>
                      </a:r>
                      <a:endParaRPr lang="ru-RU" sz="5400" b="1" dirty="0">
                        <a:solidFill>
                          <a:srgbClr val="800000"/>
                        </a:solidFill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90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ed_orbit">
  <a:themeElements>
    <a:clrScheme name="extended_orbi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xtended_orbi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xtended_orb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tended_orbi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tended_orbi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tended_orbi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tended_orbi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tended_orbi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tended_orbi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tended_orbi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tended_orbi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tended_orbi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tended_orbi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tended_orbi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extended_orbit</Template>
  <TotalTime>24</TotalTime>
  <Words>315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extended_orbit</vt:lpstr>
      <vt:lpstr>Окружающий мир УМК «Школа России» 4 класс   Тест «Новое время:  встреча Европы и Америки»»</vt:lpstr>
      <vt:lpstr>А1. Когда началась эпоха Новейшего времени?</vt:lpstr>
      <vt:lpstr>А2. Какой великий путешественник покорил Южный полюс?</vt:lpstr>
      <vt:lpstr>А3. Что не относится к изобретениям ХХ века?</vt:lpstr>
      <vt:lpstr>А4. Когда человек впервые побывал в космосе?</vt:lpstr>
      <vt:lpstr>В1. Какое событие ХХ века послужило созданию Организации Объединенных Наций?</vt:lpstr>
      <vt:lpstr>В2. Кто стал конструктором первого космического корабля в нашей стране?</vt:lpstr>
      <vt:lpstr>С1. Какие важные задачи для сохранения жизни на Земле стоят сейчас перед человечеством?</vt:lpstr>
      <vt:lpstr>Ключ к тесту </vt:lpstr>
      <vt:lpstr>Самооценка </vt:lpstr>
      <vt:lpstr>Презентация PowerPoint</vt:lpstr>
      <vt:lpstr>Используемые источники: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maniak79</dc:creator>
  <cp:lastModifiedBy>Admin</cp:lastModifiedBy>
  <cp:revision>16</cp:revision>
  <dcterms:created xsi:type="dcterms:W3CDTF">2013-03-08T06:52:56Z</dcterms:created>
  <dcterms:modified xsi:type="dcterms:W3CDTF">2014-08-10T09:35:20Z</dcterms:modified>
</cp:coreProperties>
</file>