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56" r:id="rId2"/>
    <p:sldId id="257" r:id="rId3"/>
    <p:sldId id="292" r:id="rId4"/>
    <p:sldId id="260" r:id="rId5"/>
    <p:sldId id="264" r:id="rId6"/>
    <p:sldId id="291" r:id="rId7"/>
    <p:sldId id="294" r:id="rId8"/>
    <p:sldId id="285" r:id="rId9"/>
    <p:sldId id="261" r:id="rId10"/>
    <p:sldId id="259" r:id="rId11"/>
    <p:sldId id="262" r:id="rId12"/>
    <p:sldId id="279" r:id="rId13"/>
    <p:sldId id="293" r:id="rId14"/>
    <p:sldId id="265" r:id="rId15"/>
    <p:sldId id="269" r:id="rId16"/>
    <p:sldId id="271" r:id="rId17"/>
    <p:sldId id="270" r:id="rId18"/>
    <p:sldId id="268" r:id="rId19"/>
    <p:sldId id="267" r:id="rId20"/>
    <p:sldId id="266" r:id="rId21"/>
    <p:sldId id="287" r:id="rId22"/>
    <p:sldId id="289" r:id="rId23"/>
    <p:sldId id="274" r:id="rId24"/>
    <p:sldId id="281" r:id="rId25"/>
    <p:sldId id="273" r:id="rId26"/>
    <p:sldId id="278" r:id="rId27"/>
    <p:sldId id="288" r:id="rId28"/>
    <p:sldId id="272" r:id="rId29"/>
    <p:sldId id="277" r:id="rId30"/>
    <p:sldId id="280" r:id="rId31"/>
    <p:sldId id="283" r:id="rId32"/>
    <p:sldId id="284" r:id="rId33"/>
    <p:sldId id="282" r:id="rId34"/>
    <p:sldId id="295" r:id="rId35"/>
    <p:sldId id="275" r:id="rId36"/>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00"/>
    <a:srgbClr val="0000FF"/>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59" autoAdjust="0"/>
    <p:restoredTop sz="86323" autoAdjust="0"/>
  </p:normalViewPr>
  <p:slideViewPr>
    <p:cSldViewPr>
      <p:cViewPr varScale="1">
        <p:scale>
          <a:sx n="63" d="100"/>
          <a:sy n="63" d="100"/>
        </p:scale>
        <p:origin x="-1362" y="-108"/>
      </p:cViewPr>
      <p:guideLst>
        <p:guide orient="horz" pos="2160"/>
        <p:guide pos="2880"/>
      </p:guideLst>
    </p:cSldViewPr>
  </p:slideViewPr>
  <p:outlineViewPr>
    <p:cViewPr>
      <p:scale>
        <a:sx n="33" d="100"/>
        <a:sy n="33" d="100"/>
      </p:scale>
      <p:origin x="0" y="2118"/>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t>07.08.2014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ru-RU" smtClean="0"/>
              <a:t>Образец заголовка</a:t>
            </a:r>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t>07.08.2014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ru-RU" smtClean="0"/>
              <a:t>Образец заголовка</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t>07.08.2014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B4C71EC6-210F-42DE-9C53-41977AD35B3D}" type="datetimeFigureOut">
              <a:rPr lang="ru-RU" smtClean="0"/>
              <a:t>07.08.2014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
        <p:nvSpPr>
          <p:cNvPr id="8" name="Title 7"/>
          <p:cNvSpPr>
            <a:spLocks noGrp="1"/>
          </p:cNvSpPr>
          <p:nvPr>
            <p:ph type="title"/>
          </p:nvPr>
        </p:nvSpPr>
        <p:spPr/>
        <p:txBody>
          <a:bodyPr/>
          <a:lstStyle/>
          <a:p>
            <a:r>
              <a:rPr lang="ru-RU" smtClean="0"/>
              <a:t>Образец заголовка</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ru-RU" smtClean="0"/>
              <a:t>Образец заголовка</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4C71EC6-210F-42DE-9C53-41977AD35B3D}" type="datetimeFigureOut">
              <a:rPr lang="ru-RU" smtClean="0"/>
              <a:t>07.08.2014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B4C71EC6-210F-42DE-9C53-41977AD35B3D}" type="datetimeFigureOut">
              <a:rPr lang="ru-RU" smtClean="0"/>
              <a:t>07.08.2014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
        <p:nvSpPr>
          <p:cNvPr id="8" name="Title 7"/>
          <p:cNvSpPr>
            <a:spLocks noGrp="1"/>
          </p:cNvSpPr>
          <p:nvPr>
            <p:ph type="title"/>
          </p:nvPr>
        </p:nvSpPr>
        <p:spPr/>
        <p:txBody>
          <a:bodyPr/>
          <a:lstStyle/>
          <a:p>
            <a:r>
              <a:rPr lang="ru-RU" smtClean="0"/>
              <a:t>Образец заголовка</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ru-RU" smtClean="0"/>
              <a:t>Образец текста</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B4C71EC6-210F-42DE-9C53-41977AD35B3D}" type="datetimeFigureOut">
              <a:rPr lang="ru-RU" smtClean="0"/>
              <a:t>07.08.2014</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B19B0651-EE4F-4900-A07F-96A6BFA9D0F0}" type="slidenum">
              <a:rPr lang="ru-RU" smtClean="0"/>
              <a:t>‹#›</a:t>
            </a:fld>
            <a:endParaRPr lang="ru-RU"/>
          </a:p>
        </p:txBody>
      </p:sp>
      <p:sp>
        <p:nvSpPr>
          <p:cNvPr id="10" name="Title 9"/>
          <p:cNvSpPr>
            <a:spLocks noGrp="1"/>
          </p:cNvSpPr>
          <p:nvPr>
            <p:ph type="title"/>
          </p:nvPr>
        </p:nvSpPr>
        <p:spPr/>
        <p:txBody>
          <a:bodyPr/>
          <a:lstStyle/>
          <a:p>
            <a:r>
              <a:rPr lang="ru-RU" smtClean="0"/>
              <a:t>Образец заголовка</a:t>
            </a:r>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B4C71EC6-210F-42DE-9C53-41977AD35B3D}" type="datetimeFigureOut">
              <a:rPr lang="ru-RU" smtClean="0"/>
              <a:t>07.08.2014</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C71EC6-210F-42DE-9C53-41977AD35B3D}" type="datetimeFigureOut">
              <a:rPr lang="ru-RU" smtClean="0"/>
              <a:t>07.08.2014</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ru-RU" smtClean="0"/>
              <a:t>Образец заголовка</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t>07.08.2014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t>07.08.2014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ru-RU" smtClean="0"/>
              <a:t>Образец заголовка</a:t>
            </a:r>
            <a:endParaRPr lang="en-US"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ru-RU" smtClean="0"/>
              <a:t>Образец заголовка</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B4C71EC6-210F-42DE-9C53-41977AD35B3D}" type="datetimeFigureOut">
              <a:rPr lang="ru-RU" smtClean="0"/>
              <a:t>07.08.2014</a:t>
            </a:fld>
            <a:endParaRPr lang="ru-RU"/>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ru-RU"/>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B19B0651-EE4F-4900-A07F-96A6BFA9D0F0}"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iming>
    <p:tnLst>
      <p:par>
        <p:cTn id="1" dur="indefinite" restart="never" nodeType="tmRoot"/>
      </p:par>
    </p:tn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hyperlink" Target="http://www.christies.com/LotFinder/lot_details.aspx?intObjectID=5375642" TargetMode="External"/><Relationship Id="rId13" Type="http://schemas.openxmlformats.org/officeDocument/2006/relationships/hyperlink" Target="http://iamachild.wordpress.com/2013/10/23/george-goodwin-kilburne-1839-1924-english/" TargetMode="External"/><Relationship Id="rId18" Type="http://schemas.openxmlformats.org/officeDocument/2006/relationships/hyperlink" Target="http://commons.wikimedia.org/wiki/Category:George_Goodwin_Kilburne" TargetMode="External"/><Relationship Id="rId3" Type="http://schemas.openxmlformats.org/officeDocument/2006/relationships/hyperlink" Target="http://19thcenturybritpaint.blogspot.ru/2012_10_01_archive.html" TargetMode="External"/><Relationship Id="rId7" Type="http://schemas.openxmlformats.org/officeDocument/2006/relationships/hyperlink" Target="http://www.christies.com/LotFinder/lot_details.aspx?intObjectID=4915027" TargetMode="External"/><Relationship Id="rId12" Type="http://schemas.openxmlformats.org/officeDocument/2006/relationships/hyperlink" Target="http://www.haynesfineart.com/artists/george-goodwin-kilburne-uk" TargetMode="External"/><Relationship Id="rId17" Type="http://schemas.openxmlformats.org/officeDocument/2006/relationships/hyperlink" Target="http://img.photobucket.com/albums/v613/SLQ13/PossiblybyGeorgeGoodwinKilburne1839.jpg" TargetMode="External"/><Relationship Id="rId2" Type="http://schemas.openxmlformats.org/officeDocument/2006/relationships/hyperlink" Target="http://commons.wikimedia.org/wiki/File:George_Goodwin_Kilburne_A_young_woman_at_a_piano_1880.jpg" TargetMode="External"/><Relationship Id="rId16" Type="http://schemas.openxmlformats.org/officeDocument/2006/relationships/hyperlink" Target="http://c300221.r21.cf1.rackcdn.com/george-goodwin-kilburne-jr-expectation-pencil-on-mutualartcom-1384913471_b.Jpeg" TargetMode="External"/><Relationship Id="rId1" Type="http://schemas.openxmlformats.org/officeDocument/2006/relationships/slideLayout" Target="../slideLayouts/slideLayout2.xml"/><Relationship Id="rId6" Type="http://schemas.openxmlformats.org/officeDocument/2006/relationships/hyperlink" Target="http://www.wikigallery.org/wiki/painting_203058/George-Goodwin-Kilburne/The-Little-Helpmate" TargetMode="External"/><Relationship Id="rId11" Type="http://schemas.openxmlformats.org/officeDocument/2006/relationships/hyperlink" Target="http://www.liveinternet.ru/tags/George+Goodwin+Kilburne/" TargetMode="External"/><Relationship Id="rId5" Type="http://schemas.openxmlformats.org/officeDocument/2006/relationships/hyperlink" Target="http://www.wikigallery.org/wiki/painting_268308/George-Goodwin-Kilburne/Tea-in-the-nursery" TargetMode="External"/><Relationship Id="rId15" Type="http://schemas.openxmlformats.org/officeDocument/2006/relationships/hyperlink" Target="http://www.the-athenaeum.org/art/full.php?ID=29469" TargetMode="External"/><Relationship Id="rId10" Type="http://schemas.openxmlformats.org/officeDocument/2006/relationships/hyperlink" Target="http://www.encore-editions.com/george-goodwin-kilburne-the-master-of-the-house-1899" TargetMode="External"/><Relationship Id="rId19" Type="http://schemas.openxmlformats.org/officeDocument/2006/relationships/hyperlink" Target="http://www.passionforpaintings.com/art-gallery/george-goodwin-kilburne-painter/" TargetMode="External"/><Relationship Id="rId4" Type="http://schemas.openxmlformats.org/officeDocument/2006/relationships/hyperlink" Target="http://commons.wikimedia.org/wiki/File:George_Goodwin_Kilburne_Piano_practice.jpg" TargetMode="External"/><Relationship Id="rId9" Type="http://schemas.openxmlformats.org/officeDocument/2006/relationships/hyperlink" Target="http://www.liveauctioneers.com/item/14432734_george-goodwin-kilburne-british-1839-1924-the" TargetMode="External"/><Relationship Id="rId14" Type="http://schemas.openxmlformats.org/officeDocument/2006/relationships/hyperlink" Target="http://www.the-athenaeum.org/art/detail.php?ID=80341"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c300221.r21.cf1.rackcdn.com/george-goodwin-kilburne-jr-expectation-pencil-on-mutualartcom-1384913471_b.Jpeg"/>
          <p:cNvPicPr>
            <a:picLocks noChangeAspect="1" noChangeArrowheads="1"/>
          </p:cNvPicPr>
          <p:nvPr/>
        </p:nvPicPr>
        <p:blipFill rotWithShape="1">
          <a:blip r:embed="rId2">
            <a:extLst>
              <a:ext uri="{28A0092B-C50C-407E-A947-70E740481C1C}">
                <a14:useLocalDpi xmlns:a14="http://schemas.microsoft.com/office/drawing/2010/main" val="0"/>
              </a:ext>
            </a:extLst>
          </a:blip>
          <a:srcRect r="7602"/>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2360387" y="4475748"/>
            <a:ext cx="6444208" cy="2308324"/>
          </a:xfrm>
          <a:prstGeom prst="rect">
            <a:avLst/>
          </a:prstGeom>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algn="r"/>
            <a:r>
              <a:rPr lang="ru-RU" sz="2400" dirty="0">
                <a:ln w="11430"/>
                <a:solidFill>
                  <a:srgbClr val="0000FF"/>
                </a:solidFill>
                <a:effectLst>
                  <a:outerShdw blurRad="80000" dist="40000" dir="5040000" algn="tl">
                    <a:srgbClr val="000000">
                      <a:alpha val="30000"/>
                    </a:srgbClr>
                  </a:outerShdw>
                </a:effectLst>
                <a:latin typeface="Arial Black" panose="020B0A04020102020204" pitchFamily="34" charset="0"/>
              </a:rPr>
              <a:t>Автор:</a:t>
            </a:r>
          </a:p>
          <a:p>
            <a:pPr algn="r"/>
            <a:r>
              <a:rPr lang="ru-RU" sz="2400" dirty="0">
                <a:ln w="11430"/>
                <a:solidFill>
                  <a:srgbClr val="0000FF"/>
                </a:solidFill>
                <a:effectLst>
                  <a:outerShdw blurRad="80000" dist="40000" dir="5040000" algn="tl">
                    <a:srgbClr val="000000">
                      <a:alpha val="30000"/>
                    </a:srgbClr>
                  </a:outerShdw>
                </a:effectLst>
                <a:latin typeface="Arial Black" panose="020B0A04020102020204" pitchFamily="34" charset="0"/>
              </a:rPr>
              <a:t>Ольга Михайловна Степанова</a:t>
            </a:r>
          </a:p>
          <a:p>
            <a:pPr algn="r"/>
            <a:r>
              <a:rPr lang="ru-RU" sz="2400" dirty="0">
                <a:ln w="11430"/>
                <a:solidFill>
                  <a:srgbClr val="0000FF"/>
                </a:solidFill>
                <a:effectLst>
                  <a:outerShdw blurRad="80000" dist="40000" dir="5040000" algn="tl">
                    <a:srgbClr val="000000">
                      <a:alpha val="30000"/>
                    </a:srgbClr>
                  </a:outerShdw>
                </a:effectLst>
                <a:latin typeface="Arial Black" panose="020B0A04020102020204" pitchFamily="34" charset="0"/>
              </a:rPr>
              <a:t>учитель английского языка </a:t>
            </a:r>
          </a:p>
          <a:p>
            <a:pPr algn="r"/>
            <a:r>
              <a:rPr lang="ru-RU" sz="2400" dirty="0">
                <a:ln w="11430"/>
                <a:solidFill>
                  <a:srgbClr val="0000FF"/>
                </a:solidFill>
                <a:effectLst>
                  <a:outerShdw blurRad="80000" dist="40000" dir="5040000" algn="tl">
                    <a:srgbClr val="000000">
                      <a:alpha val="30000"/>
                    </a:srgbClr>
                  </a:outerShdw>
                </a:effectLst>
                <a:latin typeface="Arial Black" panose="020B0A04020102020204" pitchFamily="34" charset="0"/>
              </a:rPr>
              <a:t>МБОУ «</a:t>
            </a:r>
            <a:r>
              <a:rPr lang="ru-RU" sz="2400" dirty="0" err="1">
                <a:ln w="11430"/>
                <a:solidFill>
                  <a:srgbClr val="0000FF"/>
                </a:solidFill>
                <a:effectLst>
                  <a:outerShdw blurRad="80000" dist="40000" dir="5040000" algn="tl">
                    <a:srgbClr val="000000">
                      <a:alpha val="30000"/>
                    </a:srgbClr>
                  </a:outerShdw>
                </a:effectLst>
                <a:latin typeface="Arial Black" panose="020B0A04020102020204" pitchFamily="34" charset="0"/>
              </a:rPr>
              <a:t>Чадукасинская</a:t>
            </a:r>
            <a:r>
              <a:rPr lang="ru-RU" sz="2400" dirty="0">
                <a:ln w="11430"/>
                <a:solidFill>
                  <a:srgbClr val="0000FF"/>
                </a:solidFill>
                <a:effectLst>
                  <a:outerShdw blurRad="80000" dist="40000" dir="5040000" algn="tl">
                    <a:srgbClr val="000000">
                      <a:alpha val="30000"/>
                    </a:srgbClr>
                  </a:outerShdw>
                </a:effectLst>
                <a:latin typeface="Arial Black" panose="020B0A04020102020204" pitchFamily="34" charset="0"/>
              </a:rPr>
              <a:t> ООШ» </a:t>
            </a:r>
          </a:p>
          <a:p>
            <a:pPr algn="r"/>
            <a:r>
              <a:rPr lang="ru-RU" sz="2400" dirty="0">
                <a:ln w="11430"/>
                <a:solidFill>
                  <a:srgbClr val="0000FF"/>
                </a:solidFill>
                <a:effectLst>
                  <a:outerShdw blurRad="80000" dist="40000" dir="5040000" algn="tl">
                    <a:srgbClr val="000000">
                      <a:alpha val="30000"/>
                    </a:srgbClr>
                  </a:outerShdw>
                </a:effectLst>
                <a:latin typeface="Arial Black" panose="020B0A04020102020204" pitchFamily="34" charset="0"/>
              </a:rPr>
              <a:t>Красноармейского района </a:t>
            </a:r>
          </a:p>
          <a:p>
            <a:pPr algn="r"/>
            <a:r>
              <a:rPr lang="ru-RU" sz="2400" dirty="0">
                <a:ln w="11430"/>
                <a:solidFill>
                  <a:srgbClr val="0000FF"/>
                </a:solidFill>
                <a:effectLst>
                  <a:outerShdw blurRad="80000" dist="40000" dir="5040000" algn="tl">
                    <a:srgbClr val="000000">
                      <a:alpha val="30000"/>
                    </a:srgbClr>
                  </a:outerShdw>
                </a:effectLst>
                <a:latin typeface="Arial Black" panose="020B0A04020102020204" pitchFamily="34" charset="0"/>
              </a:rPr>
              <a:t>Чувашской Республики</a:t>
            </a:r>
          </a:p>
        </p:txBody>
      </p:sp>
      <p:sp>
        <p:nvSpPr>
          <p:cNvPr id="4" name="Прямоугольник 3"/>
          <p:cNvSpPr/>
          <p:nvPr/>
        </p:nvSpPr>
        <p:spPr>
          <a:xfrm>
            <a:off x="224554" y="1412776"/>
            <a:ext cx="8820472" cy="3046988"/>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a:r>
              <a:rPr lang="en-US" sz="4800" b="1" spc="50" dirty="0">
                <a:ln w="11430"/>
                <a:solidFill>
                  <a:srgbClr val="008000"/>
                </a:solidFill>
                <a:effectLst>
                  <a:outerShdw blurRad="76200" dist="50800" dir="5400000" algn="tl" rotWithShape="0">
                    <a:srgbClr val="000000">
                      <a:alpha val="65000"/>
                    </a:srgbClr>
                  </a:outerShdw>
                </a:effectLst>
                <a:latin typeface="Arial Black" panose="020B0A04020102020204" pitchFamily="34" charset="0"/>
              </a:rPr>
              <a:t>Welcome to</a:t>
            </a:r>
          </a:p>
          <a:p>
            <a:pPr lvl="0">
              <a:defRPr/>
            </a:pPr>
            <a:r>
              <a:rPr lang="en-US" sz="4800" b="1" spc="50" dirty="0">
                <a:ln w="11430"/>
                <a:solidFill>
                  <a:srgbClr val="008000"/>
                </a:solidFill>
                <a:effectLst>
                  <a:outerShdw blurRad="76200" dist="50800" dir="5400000" algn="tl" rotWithShape="0">
                    <a:srgbClr val="000000">
                      <a:alpha val="65000"/>
                    </a:srgbClr>
                  </a:outerShdw>
                </a:effectLst>
                <a:latin typeface="Arial Black" panose="020B0A04020102020204" pitchFamily="34" charset="0"/>
              </a:rPr>
              <a:t>George Goodwin </a:t>
            </a:r>
            <a:r>
              <a:rPr lang="en-US" sz="4800" b="1" spc="50" dirty="0" err="1">
                <a:ln w="11430"/>
                <a:solidFill>
                  <a:srgbClr val="008000"/>
                </a:solidFill>
                <a:effectLst>
                  <a:outerShdw blurRad="76200" dist="50800" dir="5400000" algn="tl" rotWithShape="0">
                    <a:srgbClr val="000000">
                      <a:alpha val="65000"/>
                    </a:srgbClr>
                  </a:outerShdw>
                </a:effectLst>
                <a:latin typeface="Arial Black" panose="020B0A04020102020204" pitchFamily="34" charset="0"/>
              </a:rPr>
              <a:t>Kilburne</a:t>
            </a:r>
            <a:r>
              <a:rPr lang="en-US" sz="4800" b="1" spc="50" dirty="0">
                <a:ln w="11430"/>
                <a:solidFill>
                  <a:srgbClr val="008000"/>
                </a:solidFill>
                <a:effectLst>
                  <a:outerShdw blurRad="76200" dist="50800" dir="5400000" algn="tl" rotWithShape="0">
                    <a:srgbClr val="000000">
                      <a:alpha val="65000"/>
                    </a:srgbClr>
                  </a:outerShdw>
                </a:effectLst>
                <a:latin typeface="Arial Black" panose="020B0A04020102020204" pitchFamily="34" charset="0"/>
              </a:rPr>
              <a:t> </a:t>
            </a:r>
          </a:p>
          <a:p>
            <a:pPr lvl="0">
              <a:defRPr/>
            </a:pPr>
            <a:r>
              <a:rPr lang="en-US" sz="4800" b="1" spc="50" dirty="0">
                <a:ln w="11430"/>
                <a:solidFill>
                  <a:srgbClr val="008000"/>
                </a:solidFill>
                <a:effectLst>
                  <a:outerShdw blurRad="76200" dist="50800" dir="5400000" algn="tl" rotWithShape="0">
                    <a:srgbClr val="000000">
                      <a:alpha val="65000"/>
                    </a:srgbClr>
                  </a:outerShdw>
                </a:effectLst>
                <a:latin typeface="Arial Black" panose="020B0A04020102020204" pitchFamily="34" charset="0"/>
              </a:rPr>
              <a:t>Art Gallery</a:t>
            </a:r>
            <a:endParaRPr lang="ru-RU" sz="3600" b="1" spc="50" dirty="0">
              <a:ln w="11430"/>
              <a:solidFill>
                <a:srgbClr val="008000"/>
              </a:solidFill>
              <a:effectLst>
                <a:outerShdw blurRad="76200" dist="50800" dir="5400000" algn="tl" rotWithShape="0">
                  <a:srgbClr val="000000">
                    <a:alpha val="65000"/>
                  </a:srgbClr>
                </a:outerShdw>
              </a:effectLst>
              <a:latin typeface="Arial Black" panose="020B0A04020102020204" pitchFamily="34" charset="0"/>
            </a:endParaRPr>
          </a:p>
        </p:txBody>
      </p:sp>
      <p:sp>
        <p:nvSpPr>
          <p:cNvPr id="5" name="Прямоугольник 4"/>
          <p:cNvSpPr/>
          <p:nvPr/>
        </p:nvSpPr>
        <p:spPr>
          <a:xfrm>
            <a:off x="90945" y="131541"/>
            <a:ext cx="8962109" cy="738664"/>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algn="ctr"/>
            <a:r>
              <a:rPr lang="ru-RU"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anose="020B0A04020102020204" pitchFamily="34" charset="0"/>
              </a:rPr>
              <a:t>Посвящается </a:t>
            </a:r>
          </a:p>
          <a:p>
            <a:pPr lvl="0" algn="ctr"/>
            <a:r>
              <a:rPr lang="ru-RU"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anose="020B0A04020102020204" pitchFamily="34" charset="0"/>
              </a:rPr>
              <a:t>перекрестному Году культуры Великобритании и России 2014</a:t>
            </a:r>
            <a:endParaRPr lang="ru-RU"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22815451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2.bp.blogspot.com/-Im_Bzhi4vvE/UJFaZmYorBI/AAAAAAAASfg/ZPU-THYZuug/s1600/George+Goodwin+Kilburne+-+An+Encounter+at+the+Spinning+Whee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1185794"/>
            <a:ext cx="7405660" cy="5195533"/>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1333865" y="295423"/>
            <a:ext cx="6393097" cy="523220"/>
          </a:xfrm>
          <a:prstGeom prst="rect">
            <a:avLst/>
          </a:prstGeom>
        </p:spPr>
        <p:txBody>
          <a:bodyPr wrap="none">
            <a:spAutoFit/>
          </a:bodyPr>
          <a:lstStyle/>
          <a:p>
            <a:r>
              <a:rPr lang="en-US" sz="2800" b="1" dirty="0">
                <a:solidFill>
                  <a:srgbClr val="333333"/>
                </a:solidFill>
                <a:latin typeface="Arial"/>
              </a:rPr>
              <a:t>An Encounter at the Spinning Wheel</a:t>
            </a:r>
            <a:endParaRPr lang="ru-RU" sz="2800" b="1" dirty="0"/>
          </a:p>
        </p:txBody>
      </p:sp>
    </p:spTree>
    <p:extLst>
      <p:ext uri="{BB962C8B-B14F-4D97-AF65-F5344CB8AC3E}">
        <p14:creationId xmlns:p14="http://schemas.microsoft.com/office/powerpoint/2010/main" val="30390327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upload.wikimedia.org/wikipedia/commons/3/34/George_Goodwin_Kilburne_Piano_practic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7584" y="1273400"/>
            <a:ext cx="7488832" cy="5035921"/>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2417943" y="260648"/>
            <a:ext cx="3690434" cy="707886"/>
          </a:xfrm>
          <a:prstGeom prst="rect">
            <a:avLst/>
          </a:prstGeom>
        </p:spPr>
        <p:txBody>
          <a:bodyPr wrap="none">
            <a:spAutoFit/>
          </a:bodyPr>
          <a:lstStyle/>
          <a:p>
            <a:r>
              <a:rPr lang="en-US" sz="4000" b="1" dirty="0">
                <a:solidFill>
                  <a:srgbClr val="252525"/>
                </a:solidFill>
                <a:latin typeface="Arial"/>
              </a:rPr>
              <a:t>Piano </a:t>
            </a:r>
            <a:r>
              <a:rPr lang="en-US" sz="4000" b="1" dirty="0" smtClean="0">
                <a:solidFill>
                  <a:srgbClr val="252525"/>
                </a:solidFill>
                <a:latin typeface="Arial"/>
              </a:rPr>
              <a:t>practice</a:t>
            </a:r>
            <a:endParaRPr lang="ru-RU" sz="4000" b="1" dirty="0"/>
          </a:p>
        </p:txBody>
      </p:sp>
    </p:spTree>
    <p:extLst>
      <p:ext uri="{BB962C8B-B14F-4D97-AF65-F5344CB8AC3E}">
        <p14:creationId xmlns:p14="http://schemas.microsoft.com/office/powerpoint/2010/main" val="12255486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http://www.club.ahmadtea.ru/content/wallpaper/1024x768/0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1052736"/>
            <a:ext cx="7128792" cy="5346594"/>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819019" y="297622"/>
            <a:ext cx="7721986" cy="461665"/>
          </a:xfrm>
          <a:prstGeom prst="rect">
            <a:avLst/>
          </a:prstGeom>
        </p:spPr>
        <p:txBody>
          <a:bodyPr wrap="none">
            <a:spAutoFit/>
          </a:bodyPr>
          <a:lstStyle/>
          <a:p>
            <a:r>
              <a:rPr lang="en-US" sz="2400" b="1" dirty="0" smtClean="0"/>
              <a:t>Genre scenes are especially common for the painter</a:t>
            </a:r>
            <a:endParaRPr lang="ru-RU" sz="2400" b="1" dirty="0"/>
          </a:p>
        </p:txBody>
      </p:sp>
    </p:spTree>
    <p:extLst>
      <p:ext uri="{BB962C8B-B14F-4D97-AF65-F5344CB8AC3E}">
        <p14:creationId xmlns:p14="http://schemas.microsoft.com/office/powerpoint/2010/main" val="4607800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img.photobucket.com/albums/v613/SLQ13/PossiblybyGeorgeGoodwinKilburne183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1361652"/>
            <a:ext cx="7200800" cy="5076564"/>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323528" y="389142"/>
            <a:ext cx="8640959" cy="523220"/>
          </a:xfrm>
          <a:prstGeom prst="rect">
            <a:avLst/>
          </a:prstGeom>
        </p:spPr>
        <p:txBody>
          <a:bodyPr wrap="square">
            <a:spAutoFit/>
          </a:bodyPr>
          <a:lstStyle/>
          <a:p>
            <a:r>
              <a:rPr lang="en-US" sz="2800" b="1" dirty="0" smtClean="0">
                <a:latin typeface="Franklin Gothic Book"/>
              </a:rPr>
              <a:t>Young </a:t>
            </a:r>
            <a:r>
              <a:rPr lang="en-US" sz="2800" b="1" dirty="0">
                <a:latin typeface="Franklin Gothic Book"/>
              </a:rPr>
              <a:t>woman by a stream with her pug and an admirer</a:t>
            </a:r>
            <a:endParaRPr lang="ru-RU" sz="2800" b="1" dirty="0"/>
          </a:p>
        </p:txBody>
      </p:sp>
    </p:spTree>
    <p:extLst>
      <p:ext uri="{BB962C8B-B14F-4D97-AF65-F5344CB8AC3E}">
        <p14:creationId xmlns:p14="http://schemas.microsoft.com/office/powerpoint/2010/main" val="4960357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File:George Goodwin Kilburne A garden strol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052736"/>
            <a:ext cx="7620000" cy="5219700"/>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2402423" y="188640"/>
            <a:ext cx="4335033" cy="707886"/>
          </a:xfrm>
          <a:prstGeom prst="rect">
            <a:avLst/>
          </a:prstGeom>
        </p:spPr>
        <p:txBody>
          <a:bodyPr wrap="none">
            <a:spAutoFit/>
          </a:bodyPr>
          <a:lstStyle/>
          <a:p>
            <a:r>
              <a:rPr lang="en-US" sz="4000" b="1" dirty="0">
                <a:solidFill>
                  <a:srgbClr val="252525"/>
                </a:solidFill>
                <a:latin typeface="Arial Black" panose="020B0A04020102020204" pitchFamily="34" charset="0"/>
              </a:rPr>
              <a:t>A garden </a:t>
            </a:r>
            <a:r>
              <a:rPr lang="en-US" sz="4000" b="1" dirty="0" smtClean="0">
                <a:solidFill>
                  <a:srgbClr val="252525"/>
                </a:solidFill>
                <a:latin typeface="Arial Black" panose="020B0A04020102020204" pitchFamily="34" charset="0"/>
              </a:rPr>
              <a:t>stroll</a:t>
            </a:r>
            <a:endParaRPr lang="ru-RU" sz="4000" b="1" dirty="0">
              <a:latin typeface="Arial Black" panose="020B0A04020102020204" pitchFamily="34" charset="0"/>
            </a:endParaRPr>
          </a:p>
        </p:txBody>
      </p:sp>
    </p:spTree>
    <p:extLst>
      <p:ext uri="{BB962C8B-B14F-4D97-AF65-F5344CB8AC3E}">
        <p14:creationId xmlns:p14="http://schemas.microsoft.com/office/powerpoint/2010/main" val="42377140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3602022" y="3244334"/>
            <a:ext cx="1939955" cy="369332"/>
          </a:xfrm>
          <a:prstGeom prst="rect">
            <a:avLst/>
          </a:prstGeom>
        </p:spPr>
        <p:txBody>
          <a:bodyPr wrap="none">
            <a:spAutoFit/>
          </a:bodyPr>
          <a:lstStyle/>
          <a:p>
            <a:r>
              <a:rPr lang="en-US" dirty="0">
                <a:solidFill>
                  <a:srgbClr val="000000"/>
                </a:solidFill>
                <a:latin typeface="Georgia"/>
              </a:rPr>
              <a:t>Sunday morning </a:t>
            </a:r>
            <a:endParaRPr lang="ru-RU" dirty="0"/>
          </a:p>
        </p:txBody>
      </p:sp>
      <p:pic>
        <p:nvPicPr>
          <p:cNvPr id="13314" name="Picture 2" descr="http://www.christies.com/lotfinderimages/d49150/d4915027x.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1326140"/>
            <a:ext cx="7126778" cy="4983179"/>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545608" y="60711"/>
            <a:ext cx="8052781" cy="1077218"/>
          </a:xfrm>
          <a:prstGeom prst="rect">
            <a:avLst/>
          </a:prstGeom>
        </p:spPr>
        <p:txBody>
          <a:bodyPr wrap="none">
            <a:spAutoFit/>
          </a:bodyPr>
          <a:lstStyle/>
          <a:p>
            <a:pPr algn="ctr"/>
            <a:r>
              <a:rPr lang="en-US" sz="3200" b="1" dirty="0">
                <a:solidFill>
                  <a:srgbClr val="252525"/>
                </a:solidFill>
                <a:latin typeface="Arial Black" panose="020B0A04020102020204" pitchFamily="34" charset="0"/>
              </a:rPr>
              <a:t>A </a:t>
            </a:r>
            <a:r>
              <a:rPr lang="en-US" sz="3200" b="1" dirty="0" smtClean="0">
                <a:solidFill>
                  <a:srgbClr val="252525"/>
                </a:solidFill>
                <a:latin typeface="Arial Black" panose="020B0A04020102020204" pitchFamily="34" charset="0"/>
              </a:rPr>
              <a:t>mother with her daughter </a:t>
            </a:r>
          </a:p>
          <a:p>
            <a:pPr algn="ctr"/>
            <a:r>
              <a:rPr lang="en-US" sz="3200" b="1" dirty="0" smtClean="0">
                <a:solidFill>
                  <a:srgbClr val="252525"/>
                </a:solidFill>
                <a:latin typeface="Arial Black" panose="020B0A04020102020204" pitchFamily="34" charset="0"/>
              </a:rPr>
              <a:t>In the painter’s art is very common</a:t>
            </a:r>
            <a:endParaRPr lang="ru-RU" sz="3200" b="1" dirty="0">
              <a:latin typeface="Arial Black" panose="020B0A04020102020204" pitchFamily="34" charset="0"/>
            </a:endParaRPr>
          </a:p>
        </p:txBody>
      </p:sp>
    </p:spTree>
    <p:extLst>
      <p:ext uri="{BB962C8B-B14F-4D97-AF65-F5344CB8AC3E}">
        <p14:creationId xmlns:p14="http://schemas.microsoft.com/office/powerpoint/2010/main" val="8327430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ttp://p2.la-img.com/197/35064/14432734_1_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1172503"/>
            <a:ext cx="7488832" cy="5126971"/>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2161420" y="260648"/>
            <a:ext cx="4185761" cy="646331"/>
          </a:xfrm>
          <a:prstGeom prst="rect">
            <a:avLst/>
          </a:prstGeom>
        </p:spPr>
        <p:txBody>
          <a:bodyPr wrap="none">
            <a:spAutoFit/>
          </a:bodyPr>
          <a:lstStyle/>
          <a:p>
            <a:r>
              <a:rPr lang="en-US" sz="3600" b="1" dirty="0">
                <a:latin typeface="Arial"/>
              </a:rPr>
              <a:t>The Music Lesson</a:t>
            </a:r>
            <a:endParaRPr lang="ru-RU" sz="3600" b="1" dirty="0"/>
          </a:p>
        </p:txBody>
      </p:sp>
    </p:spTree>
    <p:extLst>
      <p:ext uri="{BB962C8B-B14F-4D97-AF65-F5344CB8AC3E}">
        <p14:creationId xmlns:p14="http://schemas.microsoft.com/office/powerpoint/2010/main" val="22124471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ttp://s019.radikal.ru/i633/1208/24/bc344aaccdc0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1" y="1455755"/>
            <a:ext cx="7128792" cy="4958415"/>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2051720" y="404664"/>
            <a:ext cx="4378122" cy="646331"/>
          </a:xfrm>
          <a:prstGeom prst="rect">
            <a:avLst/>
          </a:prstGeom>
        </p:spPr>
        <p:txBody>
          <a:bodyPr wrap="none">
            <a:spAutoFit/>
          </a:bodyPr>
          <a:lstStyle/>
          <a:p>
            <a:r>
              <a:rPr lang="en-US" sz="3600" b="1" dirty="0">
                <a:solidFill>
                  <a:srgbClr val="000000"/>
                </a:solidFill>
                <a:latin typeface="Verdana"/>
              </a:rPr>
              <a:t>Sunday Morning</a:t>
            </a:r>
            <a:endParaRPr lang="ru-RU" sz="3600" b="1" dirty="0"/>
          </a:p>
        </p:txBody>
      </p:sp>
    </p:spTree>
    <p:extLst>
      <p:ext uri="{BB962C8B-B14F-4D97-AF65-F5344CB8AC3E}">
        <p14:creationId xmlns:p14="http://schemas.microsoft.com/office/powerpoint/2010/main" val="9773701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4" descr="The recitation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4394" y="1124744"/>
            <a:ext cx="7056784" cy="514730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979712" y="111423"/>
            <a:ext cx="6552728" cy="769441"/>
          </a:xfrm>
          <a:prstGeom prst="rect">
            <a:avLst/>
          </a:prstGeom>
          <a:noFill/>
        </p:spPr>
        <p:txBody>
          <a:bodyPr wrap="square" rtlCol="0">
            <a:spAutoFit/>
          </a:bodyPr>
          <a:lstStyle/>
          <a:p>
            <a:r>
              <a:rPr lang="en-US" sz="4400" b="1" dirty="0" smtClean="0"/>
              <a:t>The Recitation </a:t>
            </a:r>
            <a:endParaRPr lang="ru-RU" sz="4400" b="1" dirty="0"/>
          </a:p>
        </p:txBody>
      </p:sp>
    </p:spTree>
    <p:extLst>
      <p:ext uri="{BB962C8B-B14F-4D97-AF65-F5344CB8AC3E}">
        <p14:creationId xmlns:p14="http://schemas.microsoft.com/office/powerpoint/2010/main" val="3499996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The Little Helpmate - George Goodwin Kilbur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918012"/>
            <a:ext cx="7530396" cy="5683097"/>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2195736" y="179347"/>
            <a:ext cx="5216172" cy="646331"/>
          </a:xfrm>
          <a:prstGeom prst="rect">
            <a:avLst/>
          </a:prstGeom>
        </p:spPr>
        <p:txBody>
          <a:bodyPr wrap="none">
            <a:spAutoFit/>
          </a:bodyPr>
          <a:lstStyle/>
          <a:p>
            <a:r>
              <a:rPr lang="en-US" sz="3600" b="1" dirty="0">
                <a:latin typeface="Arial Black" panose="020B0A04020102020204" pitchFamily="34" charset="0"/>
              </a:rPr>
              <a:t>The Little Helpmate</a:t>
            </a:r>
            <a:endParaRPr lang="ru-RU" sz="3600" b="1" dirty="0">
              <a:latin typeface="Arial Black" panose="020B0A04020102020204" pitchFamily="34" charset="0"/>
            </a:endParaRPr>
          </a:p>
        </p:txBody>
      </p:sp>
    </p:spTree>
    <p:extLst>
      <p:ext uri="{BB962C8B-B14F-4D97-AF65-F5344CB8AC3E}">
        <p14:creationId xmlns:p14="http://schemas.microsoft.com/office/powerpoint/2010/main" val="28412034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179512" y="13246"/>
            <a:ext cx="8964488" cy="830997"/>
          </a:xfrm>
          <a:prstGeom prst="rect">
            <a:avLst/>
          </a:prstGeom>
        </p:spPr>
        <p:txBody>
          <a:bodyPr wrap="square">
            <a:spAutoFit/>
          </a:bodyPr>
          <a:lstStyle/>
          <a:p>
            <a:pPr algn="ctr"/>
            <a:r>
              <a:rPr lang="en-US" sz="2400" b="1" dirty="0" smtClean="0">
                <a:latin typeface="Arial"/>
              </a:rPr>
              <a:t>George Goodwin </a:t>
            </a:r>
            <a:r>
              <a:rPr lang="en-US" sz="2400" b="1" dirty="0" err="1" smtClean="0">
                <a:latin typeface="Arial"/>
              </a:rPr>
              <a:t>Kilburne</a:t>
            </a:r>
            <a:r>
              <a:rPr lang="en-US" sz="2400" b="1" dirty="0" smtClean="0">
                <a:latin typeface="Arial"/>
              </a:rPr>
              <a:t> (1839-1924</a:t>
            </a:r>
            <a:r>
              <a:rPr lang="en-US" sz="2400" b="1" dirty="0">
                <a:latin typeface="Arial"/>
              </a:rPr>
              <a:t>) was </a:t>
            </a:r>
            <a:endParaRPr lang="en-US" sz="2400" b="1" dirty="0" smtClean="0">
              <a:latin typeface="Arial"/>
            </a:endParaRPr>
          </a:p>
          <a:p>
            <a:pPr algn="ctr"/>
            <a:r>
              <a:rPr lang="en-US" sz="2400" b="1" dirty="0" smtClean="0">
                <a:latin typeface="Arial"/>
              </a:rPr>
              <a:t>an </a:t>
            </a:r>
            <a:r>
              <a:rPr lang="en-US" sz="2400" b="1" dirty="0">
                <a:latin typeface="Arial"/>
              </a:rPr>
              <a:t>English genre painter specializing in interior scenes.</a:t>
            </a:r>
            <a:endParaRPr lang="ru-RU" sz="2400" b="1" dirty="0"/>
          </a:p>
        </p:txBody>
      </p:sp>
      <p:pic>
        <p:nvPicPr>
          <p:cNvPr id="8" name="Picture 2" descr="Mother and Daughter"/>
          <p:cNvPicPr>
            <a:picLocks noChangeAspect="1" noChangeArrowheads="1"/>
          </p:cNvPicPr>
          <p:nvPr/>
        </p:nvPicPr>
        <p:blipFill rotWithShape="1">
          <a:blip r:embed="rId2">
            <a:extLst>
              <a:ext uri="{28A0092B-C50C-407E-A947-70E740481C1C}">
                <a14:useLocalDpi xmlns:a14="http://schemas.microsoft.com/office/drawing/2010/main" val="0"/>
              </a:ext>
            </a:extLst>
          </a:blip>
          <a:srcRect r="7258"/>
          <a:stretch/>
        </p:blipFill>
        <p:spPr bwMode="auto">
          <a:xfrm>
            <a:off x="323528" y="1132206"/>
            <a:ext cx="4033798" cy="542582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The Piano Lesson.bmp"/>
          <p:cNvPicPr>
            <a:picLocks noChangeAspect="1" noChangeArrowheads="1"/>
          </p:cNvPicPr>
          <p:nvPr/>
        </p:nvPicPr>
        <p:blipFill rotWithShape="1">
          <a:blip r:embed="rId3">
            <a:extLst>
              <a:ext uri="{28A0092B-C50C-407E-A947-70E740481C1C}">
                <a14:useLocalDpi xmlns:a14="http://schemas.microsoft.com/office/drawing/2010/main" val="0"/>
              </a:ext>
            </a:extLst>
          </a:blip>
          <a:srcRect l="9695"/>
          <a:stretch/>
        </p:blipFill>
        <p:spPr bwMode="auto">
          <a:xfrm>
            <a:off x="4932040" y="1151709"/>
            <a:ext cx="3887420" cy="54258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94104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Чай в питомнике - Джордж Гудвин Kilbur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0732" y="1124744"/>
            <a:ext cx="7054111" cy="5301605"/>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1691680" y="188640"/>
            <a:ext cx="5171609" cy="707886"/>
          </a:xfrm>
          <a:prstGeom prst="rect">
            <a:avLst/>
          </a:prstGeom>
        </p:spPr>
        <p:txBody>
          <a:bodyPr wrap="none">
            <a:spAutoFit/>
          </a:bodyPr>
          <a:lstStyle/>
          <a:p>
            <a:r>
              <a:rPr lang="en-US" sz="4000" b="1" dirty="0">
                <a:latin typeface="Tahoma"/>
              </a:rPr>
              <a:t> Tea in the nursery.</a:t>
            </a:r>
            <a:endParaRPr lang="ru-RU" sz="4000" b="1" dirty="0"/>
          </a:p>
        </p:txBody>
      </p:sp>
    </p:spTree>
    <p:extLst>
      <p:ext uri="{BB962C8B-B14F-4D97-AF65-F5344CB8AC3E}">
        <p14:creationId xmlns:p14="http://schemas.microsoft.com/office/powerpoint/2010/main" val="18789764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032518"/>
            <a:ext cx="7560840" cy="53077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Прямоугольник 3"/>
          <p:cNvSpPr/>
          <p:nvPr/>
        </p:nvSpPr>
        <p:spPr>
          <a:xfrm>
            <a:off x="3409051" y="109188"/>
            <a:ext cx="2109873" cy="923330"/>
          </a:xfrm>
          <a:prstGeom prst="rect">
            <a:avLst/>
          </a:prstGeom>
        </p:spPr>
        <p:txBody>
          <a:bodyPr wrap="none">
            <a:spAutoFit/>
          </a:bodyPr>
          <a:lstStyle/>
          <a:p>
            <a:r>
              <a:rPr lang="en-US" sz="5400" b="1" dirty="0">
                <a:solidFill>
                  <a:srgbClr val="333333"/>
                </a:solidFill>
                <a:latin typeface="Georgia"/>
              </a:rPr>
              <a:t>Hush</a:t>
            </a:r>
            <a:endParaRPr lang="ru-RU" sz="5400" b="1" dirty="0"/>
          </a:p>
        </p:txBody>
      </p:sp>
    </p:spTree>
    <p:extLst>
      <p:ext uri="{BB962C8B-B14F-4D97-AF65-F5344CB8AC3E}">
        <p14:creationId xmlns:p14="http://schemas.microsoft.com/office/powerpoint/2010/main" val="13984524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1080660"/>
            <a:ext cx="6984776" cy="54963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411759" y="267046"/>
            <a:ext cx="5120569" cy="646331"/>
          </a:xfrm>
          <a:prstGeom prst="rect">
            <a:avLst/>
          </a:prstGeom>
          <a:noFill/>
        </p:spPr>
        <p:txBody>
          <a:bodyPr wrap="none" rtlCol="0">
            <a:spAutoFit/>
          </a:bodyPr>
          <a:lstStyle/>
          <a:p>
            <a:r>
              <a:rPr lang="en-US" sz="3600" b="1" dirty="0" smtClean="0">
                <a:latin typeface="Arial Black" panose="020B0A04020102020204" pitchFamily="34" charset="0"/>
              </a:rPr>
              <a:t>A Difficult Question</a:t>
            </a:r>
            <a:endParaRPr lang="ru-RU" sz="3600" b="1" dirty="0">
              <a:latin typeface="Arial Black" panose="020B0A04020102020204" pitchFamily="34" charset="0"/>
            </a:endParaRPr>
          </a:p>
        </p:txBody>
      </p:sp>
    </p:spTree>
    <p:extLst>
      <p:ext uri="{BB962C8B-B14F-4D97-AF65-F5344CB8AC3E}">
        <p14:creationId xmlns:p14="http://schemas.microsoft.com/office/powerpoint/2010/main" val="20481834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ttp://i6.pixs.ru/storage/7/2/9/edcbd4bd54_8528962_1326772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1201940"/>
            <a:ext cx="7272808" cy="513374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411759" y="267046"/>
            <a:ext cx="3584379" cy="646331"/>
          </a:xfrm>
          <a:prstGeom prst="rect">
            <a:avLst/>
          </a:prstGeom>
          <a:noFill/>
        </p:spPr>
        <p:txBody>
          <a:bodyPr wrap="none" rtlCol="0">
            <a:spAutoFit/>
          </a:bodyPr>
          <a:lstStyle/>
          <a:p>
            <a:r>
              <a:rPr lang="en-US" sz="3600" b="1" dirty="0" smtClean="0">
                <a:latin typeface="Arial Black" panose="020B0A04020102020204" pitchFamily="34" charset="0"/>
              </a:rPr>
              <a:t>Lady Reading</a:t>
            </a:r>
            <a:endParaRPr lang="ru-RU" sz="3600" b="1" dirty="0">
              <a:latin typeface="Arial Black" panose="020B0A04020102020204" pitchFamily="34" charset="0"/>
            </a:endParaRPr>
          </a:p>
        </p:txBody>
      </p:sp>
    </p:spTree>
    <p:extLst>
      <p:ext uri="{BB962C8B-B14F-4D97-AF65-F5344CB8AC3E}">
        <p14:creationId xmlns:p14="http://schemas.microsoft.com/office/powerpoint/2010/main" val="4483786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http://s60.radikal.ru/i168/1006/1f/1ff7da04c7e6.jpg"/>
          <p:cNvPicPr>
            <a:picLocks noChangeAspect="1" noChangeArrowheads="1"/>
          </p:cNvPicPr>
          <p:nvPr/>
        </p:nvPicPr>
        <p:blipFill rotWithShape="1">
          <a:blip r:embed="rId2">
            <a:extLst>
              <a:ext uri="{28A0092B-C50C-407E-A947-70E740481C1C}">
                <a14:useLocalDpi xmlns:a14="http://schemas.microsoft.com/office/drawing/2010/main" val="0"/>
              </a:ext>
            </a:extLst>
          </a:blip>
          <a:srcRect b="4432"/>
          <a:stretch/>
        </p:blipFill>
        <p:spPr bwMode="auto">
          <a:xfrm>
            <a:off x="1043608" y="1052736"/>
            <a:ext cx="7056784" cy="5366311"/>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2051720" y="188640"/>
            <a:ext cx="5319277" cy="646331"/>
          </a:xfrm>
          <a:prstGeom prst="rect">
            <a:avLst/>
          </a:prstGeom>
        </p:spPr>
        <p:txBody>
          <a:bodyPr wrap="none">
            <a:spAutoFit/>
          </a:bodyPr>
          <a:lstStyle/>
          <a:p>
            <a:r>
              <a:rPr lang="en-US" sz="3600" dirty="0">
                <a:latin typeface="Rockwell Extra Bold" panose="02060903040505020403" pitchFamily="18" charset="0"/>
              </a:rPr>
              <a:t>Posy for Grandma.</a:t>
            </a:r>
            <a:endParaRPr lang="ru-RU" sz="3600" dirty="0"/>
          </a:p>
        </p:txBody>
      </p:sp>
    </p:spTree>
    <p:extLst>
      <p:ext uri="{BB962C8B-B14F-4D97-AF65-F5344CB8AC3E}">
        <p14:creationId xmlns:p14="http://schemas.microsoft.com/office/powerpoint/2010/main" val="27657074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7504" y="308686"/>
            <a:ext cx="3312368" cy="6555641"/>
          </a:xfrm>
          <a:prstGeom prst="rect">
            <a:avLst/>
          </a:prstGeom>
        </p:spPr>
        <p:txBody>
          <a:bodyPr wrap="square">
            <a:spAutoFit/>
          </a:bodyPr>
          <a:lstStyle/>
          <a:p>
            <a:r>
              <a:rPr lang="en-US" sz="2800" b="1" dirty="0">
                <a:solidFill>
                  <a:srgbClr val="0000FF"/>
                </a:solidFill>
                <a:latin typeface="Helvetica"/>
              </a:rPr>
              <a:t>George's paintings often portrayed the </a:t>
            </a:r>
            <a:r>
              <a:rPr lang="en-US" sz="2800" b="1" dirty="0">
                <a:solidFill>
                  <a:srgbClr val="0000FF"/>
                </a:solidFill>
              </a:rPr>
              <a:t>upper classes</a:t>
            </a:r>
            <a:r>
              <a:rPr lang="en-US" sz="2800" b="1" dirty="0">
                <a:solidFill>
                  <a:srgbClr val="0000FF"/>
                </a:solidFill>
                <a:latin typeface="Helvetica"/>
              </a:rPr>
              <a:t> and ultra-fashionable female beauties in opulent settings. His depiction of this beauty was heightened by his attention to detail with dress, and richly decorated interiors.</a:t>
            </a:r>
            <a:endParaRPr lang="ru-RU" sz="2800" b="1" dirty="0">
              <a:solidFill>
                <a:srgbClr val="0000FF"/>
              </a:solidFill>
            </a:endParaRPr>
          </a:p>
        </p:txBody>
      </p:sp>
      <p:pic>
        <p:nvPicPr>
          <p:cNvPr id="7170" name="Picture 2" descr="http://prints.encore-editions.com/0/500/george-goodwin-kilburne-the-master-of-the-house-189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7944" y="152284"/>
            <a:ext cx="4820394" cy="65140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08731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http://nevsepic.com.ua/uploads/posts/2011-09/1317132821_on-the-staircas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836712"/>
            <a:ext cx="3914775" cy="5715000"/>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755576" y="236455"/>
            <a:ext cx="7585731" cy="461665"/>
          </a:xfrm>
          <a:prstGeom prst="rect">
            <a:avLst/>
          </a:prstGeom>
        </p:spPr>
        <p:txBody>
          <a:bodyPr wrap="none">
            <a:spAutoFit/>
          </a:bodyPr>
          <a:lstStyle/>
          <a:p>
            <a:r>
              <a:rPr lang="en-US" sz="2400" b="1" dirty="0" smtClean="0">
                <a:solidFill>
                  <a:srgbClr val="333333"/>
                </a:solidFill>
                <a:latin typeface="Georgia"/>
              </a:rPr>
              <a:t>The Beauty </a:t>
            </a:r>
            <a:r>
              <a:rPr lang="en-US" sz="2400" b="1" dirty="0">
                <a:solidFill>
                  <a:srgbClr val="333333"/>
                </a:solidFill>
                <a:latin typeface="Georgia"/>
              </a:rPr>
              <a:t>of </a:t>
            </a:r>
            <a:r>
              <a:rPr lang="en-US" sz="2400" b="1" dirty="0" smtClean="0">
                <a:solidFill>
                  <a:srgbClr val="333333"/>
                </a:solidFill>
                <a:latin typeface="Georgia"/>
              </a:rPr>
              <a:t>GEORGE </a:t>
            </a:r>
            <a:r>
              <a:rPr lang="en-US" sz="2400" b="1" dirty="0">
                <a:solidFill>
                  <a:srgbClr val="333333"/>
                </a:solidFill>
                <a:latin typeface="Georgia"/>
              </a:rPr>
              <a:t>GOODWIN KILBURNE</a:t>
            </a:r>
            <a:endParaRPr lang="ru-RU" sz="2400" b="1" dirty="0"/>
          </a:p>
        </p:txBody>
      </p:sp>
      <p:pic>
        <p:nvPicPr>
          <p:cNvPr id="10246" name="Picture 6" descr="http://upload.wikimedia.org/wikipedia/commons/5/59/George_Goodwin_Kilburne_The_Piano_Lesson_187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27984" y="836712"/>
            <a:ext cx="4538382"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23994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Afternoon Trea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806245"/>
            <a:ext cx="4143375" cy="5857876"/>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2382966" y="5623"/>
            <a:ext cx="4023858" cy="646331"/>
          </a:xfrm>
          <a:prstGeom prst="rect">
            <a:avLst/>
          </a:prstGeom>
        </p:spPr>
        <p:txBody>
          <a:bodyPr wrap="none">
            <a:spAutoFit/>
          </a:bodyPr>
          <a:lstStyle/>
          <a:p>
            <a:r>
              <a:rPr lang="en-US" sz="3600" b="1" dirty="0">
                <a:solidFill>
                  <a:srgbClr val="333333"/>
                </a:solidFill>
                <a:latin typeface="Georgia"/>
              </a:rPr>
              <a:t>Afternoon Treat</a:t>
            </a:r>
            <a:endParaRPr lang="ru-RU" sz="3600" b="1" dirty="0"/>
          </a:p>
        </p:txBody>
      </p:sp>
      <p:pic>
        <p:nvPicPr>
          <p:cNvPr id="31748" name="Picture 4" descr="Mother And Child In A Picture Gallery"/>
          <p:cNvPicPr>
            <a:picLocks noChangeAspect="1" noChangeArrowheads="1"/>
          </p:cNvPicPr>
          <p:nvPr/>
        </p:nvPicPr>
        <p:blipFill rotWithShape="1">
          <a:blip r:embed="rId3">
            <a:extLst>
              <a:ext uri="{28A0092B-C50C-407E-A947-70E740481C1C}">
                <a14:useLocalDpi xmlns:a14="http://schemas.microsoft.com/office/drawing/2010/main" val="0"/>
              </a:ext>
            </a:extLst>
          </a:blip>
          <a:srcRect b="5488"/>
          <a:stretch/>
        </p:blipFill>
        <p:spPr bwMode="auto">
          <a:xfrm>
            <a:off x="4860032" y="806245"/>
            <a:ext cx="4032448" cy="5918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6425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ttp://prints.encore-editions.com/0/500/george-goodwin-kilburne-seven-a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431" y="677207"/>
            <a:ext cx="4392488" cy="6017107"/>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http://cs620123.vk.me/v620123214/fbc5/36KlVlYhIF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3063" y="677207"/>
            <a:ext cx="4183848" cy="5920146"/>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395536" y="208237"/>
            <a:ext cx="8069838" cy="461665"/>
          </a:xfrm>
          <a:prstGeom prst="rect">
            <a:avLst/>
          </a:prstGeom>
        </p:spPr>
        <p:txBody>
          <a:bodyPr wrap="none">
            <a:spAutoFit/>
          </a:bodyPr>
          <a:lstStyle/>
          <a:p>
            <a:r>
              <a:rPr lang="en-US" sz="2400" b="1" dirty="0" smtClean="0">
                <a:solidFill>
                  <a:srgbClr val="333333"/>
                </a:solidFill>
                <a:latin typeface="Georgia"/>
              </a:rPr>
              <a:t>Fantastic Plots of </a:t>
            </a:r>
            <a:r>
              <a:rPr lang="en-US" sz="2400" b="1" dirty="0" smtClean="0">
                <a:latin typeface="Georgia"/>
              </a:rPr>
              <a:t>GEORGE </a:t>
            </a:r>
            <a:r>
              <a:rPr lang="en-US" sz="2400" b="1" dirty="0">
                <a:latin typeface="Georgia"/>
              </a:rPr>
              <a:t>GOODWIN KILBURNE</a:t>
            </a:r>
            <a:endParaRPr lang="ru-RU" sz="2400" b="1" dirty="0"/>
          </a:p>
        </p:txBody>
      </p:sp>
    </p:spTree>
    <p:extLst>
      <p:ext uri="{BB962C8B-B14F-4D97-AF65-F5344CB8AC3E}">
        <p14:creationId xmlns:p14="http://schemas.microsoft.com/office/powerpoint/2010/main" val="27165526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http://i7.pixs.ru/storage/2/3/5/b060df4ea6_1409587_13266235.jpg"/>
          <p:cNvPicPr>
            <a:picLocks noChangeAspect="1" noChangeArrowheads="1"/>
          </p:cNvPicPr>
          <p:nvPr/>
        </p:nvPicPr>
        <p:blipFill rotWithShape="1">
          <a:blip r:embed="rId2">
            <a:extLst>
              <a:ext uri="{28A0092B-C50C-407E-A947-70E740481C1C}">
                <a14:useLocalDpi xmlns:a14="http://schemas.microsoft.com/office/drawing/2010/main" val="0"/>
              </a:ext>
            </a:extLst>
          </a:blip>
          <a:srcRect r="12745"/>
          <a:stretch/>
        </p:blipFill>
        <p:spPr bwMode="auto">
          <a:xfrm>
            <a:off x="395536" y="836712"/>
            <a:ext cx="3849604" cy="5813522"/>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http://upload.wikimedia.org/wikipedia/commons/0/02/George_Goodwin_Kilburne_The_Nursemaid.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107"/>
          <a:stretch/>
        </p:blipFill>
        <p:spPr bwMode="auto">
          <a:xfrm>
            <a:off x="4788024" y="836712"/>
            <a:ext cx="3929624" cy="5815870"/>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2609745" y="116632"/>
            <a:ext cx="4171335" cy="584775"/>
          </a:xfrm>
          <a:prstGeom prst="rect">
            <a:avLst/>
          </a:prstGeom>
        </p:spPr>
        <p:txBody>
          <a:bodyPr wrap="none">
            <a:spAutoFit/>
          </a:bodyPr>
          <a:lstStyle/>
          <a:p>
            <a:r>
              <a:rPr lang="en-US" sz="3200" b="1" dirty="0" smtClean="0">
                <a:solidFill>
                  <a:srgbClr val="333333"/>
                </a:solidFill>
                <a:latin typeface="Georgia"/>
              </a:rPr>
              <a:t>Our Admirations…</a:t>
            </a:r>
            <a:endParaRPr lang="ru-RU" sz="3200" b="1" dirty="0"/>
          </a:p>
        </p:txBody>
      </p:sp>
    </p:spTree>
    <p:extLst>
      <p:ext uri="{BB962C8B-B14F-4D97-AF65-F5344CB8AC3E}">
        <p14:creationId xmlns:p14="http://schemas.microsoft.com/office/powerpoint/2010/main" val="103457968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i6.pixs.ru/storage/5/6/2/1396468848_7833074_1326756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1304333"/>
            <a:ext cx="7128792" cy="5082410"/>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251520" y="98680"/>
            <a:ext cx="8712968" cy="1200329"/>
          </a:xfrm>
          <a:prstGeom prst="rect">
            <a:avLst/>
          </a:prstGeom>
        </p:spPr>
        <p:txBody>
          <a:bodyPr wrap="square">
            <a:spAutoFit/>
          </a:bodyPr>
          <a:lstStyle/>
          <a:p>
            <a:pPr algn="ctr"/>
            <a:r>
              <a:rPr lang="en-US" sz="2400" b="1" dirty="0">
                <a:solidFill>
                  <a:srgbClr val="252525"/>
                </a:solidFill>
                <a:latin typeface="Arial"/>
              </a:rPr>
              <a:t>George was born at </a:t>
            </a:r>
            <a:r>
              <a:rPr lang="en-US" sz="2400" b="1" dirty="0" err="1">
                <a:solidFill>
                  <a:srgbClr val="252525"/>
                </a:solidFill>
                <a:latin typeface="Arial"/>
              </a:rPr>
              <a:t>Hackford</a:t>
            </a:r>
            <a:r>
              <a:rPr lang="en-US" sz="2400" b="1" dirty="0">
                <a:solidFill>
                  <a:srgbClr val="252525"/>
                </a:solidFill>
                <a:latin typeface="Arial"/>
              </a:rPr>
              <a:t>  in </a:t>
            </a:r>
            <a:r>
              <a:rPr lang="en-US" sz="2400" b="1" dirty="0" smtClean="0">
                <a:solidFill>
                  <a:srgbClr val="252525"/>
                </a:solidFill>
                <a:latin typeface="Arial"/>
              </a:rPr>
              <a:t> Norfolk </a:t>
            </a:r>
          </a:p>
          <a:p>
            <a:pPr algn="ctr"/>
            <a:r>
              <a:rPr lang="en-US" sz="2400" b="1" dirty="0" smtClean="0">
                <a:solidFill>
                  <a:srgbClr val="252525"/>
                </a:solidFill>
                <a:latin typeface="Arial"/>
              </a:rPr>
              <a:t>the </a:t>
            </a:r>
            <a:r>
              <a:rPr lang="en-US" sz="2400" b="1" dirty="0">
                <a:solidFill>
                  <a:srgbClr val="252525"/>
                </a:solidFill>
                <a:latin typeface="Arial"/>
              </a:rPr>
              <a:t>eldest of the three children of Goodwin </a:t>
            </a:r>
            <a:r>
              <a:rPr lang="en-US" sz="2400" b="1" dirty="0" err="1">
                <a:solidFill>
                  <a:srgbClr val="252525"/>
                </a:solidFill>
                <a:latin typeface="Arial"/>
              </a:rPr>
              <a:t>Kilburne</a:t>
            </a:r>
            <a:r>
              <a:rPr lang="en-US" sz="2400" b="1" dirty="0">
                <a:solidFill>
                  <a:srgbClr val="252525"/>
                </a:solidFill>
                <a:latin typeface="Arial"/>
              </a:rPr>
              <a:t> (1812–1887) and </a:t>
            </a:r>
            <a:r>
              <a:rPr lang="en-US" sz="2400" b="1" dirty="0" err="1">
                <a:solidFill>
                  <a:srgbClr val="252525"/>
                </a:solidFill>
                <a:latin typeface="Arial"/>
              </a:rPr>
              <a:t>Rebeccca</a:t>
            </a:r>
            <a:r>
              <a:rPr lang="en-US" sz="2400" b="1" dirty="0">
                <a:solidFill>
                  <a:srgbClr val="252525"/>
                </a:solidFill>
                <a:latin typeface="Arial"/>
              </a:rPr>
              <a:t> Button (1801–1880).</a:t>
            </a:r>
            <a:endParaRPr lang="ru-RU" sz="2400" b="1" dirty="0"/>
          </a:p>
        </p:txBody>
      </p:sp>
    </p:spTree>
    <p:extLst>
      <p:ext uri="{BB962C8B-B14F-4D97-AF65-F5344CB8AC3E}">
        <p14:creationId xmlns:p14="http://schemas.microsoft.com/office/powerpoint/2010/main" val="28289917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ttp://2.bp.blogspot.com/-AH_JeOoCD7g/TuXkOApRx_I/AAAAAAAABdw/gppWkx1bvm8/s1600/Kilburne_George_Goodwin_Yuletide%255B1%255D_origina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2040" y="818142"/>
            <a:ext cx="3973364" cy="5733570"/>
          </a:xfrm>
          <a:prstGeom prst="rect">
            <a:avLst/>
          </a:prstGeom>
          <a:noFill/>
          <a:extLst>
            <a:ext uri="{909E8E84-426E-40DD-AFC4-6F175D3DCCD1}">
              <a14:hiddenFill xmlns:a14="http://schemas.microsoft.com/office/drawing/2010/main">
                <a:solidFill>
                  <a:srgbClr val="FFFFFF"/>
                </a:solidFill>
              </a14:hiddenFill>
            </a:ext>
          </a:extLst>
        </p:spPr>
      </p:pic>
      <p:pic>
        <p:nvPicPr>
          <p:cNvPr id="24578" name="Picture 2" descr="http://i033.radikal.ru/1103/f7/f20f4f3cddcb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779523"/>
            <a:ext cx="4392488" cy="5798084"/>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1475656" y="116632"/>
            <a:ext cx="6078908" cy="584775"/>
          </a:xfrm>
          <a:prstGeom prst="rect">
            <a:avLst/>
          </a:prstGeom>
        </p:spPr>
        <p:txBody>
          <a:bodyPr wrap="none">
            <a:spAutoFit/>
          </a:bodyPr>
          <a:lstStyle/>
          <a:p>
            <a:r>
              <a:rPr lang="en-US" sz="3200" b="1" dirty="0" smtClean="0">
                <a:solidFill>
                  <a:srgbClr val="333333"/>
                </a:solidFill>
                <a:latin typeface="Georgia"/>
              </a:rPr>
              <a:t>Mather and daughter Series</a:t>
            </a:r>
            <a:endParaRPr lang="ru-RU" sz="3200" b="1" dirty="0"/>
          </a:p>
        </p:txBody>
      </p:sp>
    </p:spTree>
    <p:extLst>
      <p:ext uri="{BB962C8B-B14F-4D97-AF65-F5344CB8AC3E}">
        <p14:creationId xmlns:p14="http://schemas.microsoft.com/office/powerpoint/2010/main" val="42452533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764704"/>
            <a:ext cx="4218372" cy="58426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6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5610" y="764704"/>
            <a:ext cx="4318718" cy="5842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1144302" y="116632"/>
            <a:ext cx="6651180" cy="707886"/>
          </a:xfrm>
          <a:prstGeom prst="rect">
            <a:avLst/>
          </a:prstGeom>
        </p:spPr>
        <p:txBody>
          <a:bodyPr wrap="none">
            <a:spAutoFit/>
          </a:bodyPr>
          <a:lstStyle/>
          <a:p>
            <a:r>
              <a:rPr lang="en-US" sz="2000" b="1" dirty="0" smtClean="0">
                <a:latin typeface="Georgia"/>
              </a:rPr>
              <a:t>Charming art </a:t>
            </a:r>
            <a:r>
              <a:rPr lang="en-US" sz="2000" b="1" dirty="0">
                <a:latin typeface="Georgia"/>
              </a:rPr>
              <a:t>of GEORGE GOODWIN KILBURNE</a:t>
            </a:r>
            <a:endParaRPr lang="ru-RU" sz="2000" b="1" dirty="0"/>
          </a:p>
          <a:p>
            <a:endParaRPr lang="ru-RU" sz="2000" b="1" dirty="0"/>
          </a:p>
        </p:txBody>
      </p:sp>
    </p:spTree>
    <p:extLst>
      <p:ext uri="{BB962C8B-B14F-4D97-AF65-F5344CB8AC3E}">
        <p14:creationId xmlns:p14="http://schemas.microsoft.com/office/powerpoint/2010/main" val="35821606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4454" y="260647"/>
            <a:ext cx="5456018" cy="63752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ямоугольник 1"/>
          <p:cNvSpPr/>
          <p:nvPr/>
        </p:nvSpPr>
        <p:spPr>
          <a:xfrm>
            <a:off x="149959" y="73937"/>
            <a:ext cx="3168352" cy="6863417"/>
          </a:xfrm>
          <a:prstGeom prst="rect">
            <a:avLst/>
          </a:prstGeom>
        </p:spPr>
        <p:txBody>
          <a:bodyPr wrap="square">
            <a:spAutoFit/>
          </a:bodyPr>
          <a:lstStyle/>
          <a:p>
            <a:pPr lvl="0"/>
            <a:r>
              <a:rPr lang="en-US" sz="2800" dirty="0">
                <a:solidFill>
                  <a:srgbClr val="252525"/>
                </a:solidFill>
                <a:latin typeface="Arial Black" panose="020B0A04020102020204" pitchFamily="34" charset="0"/>
              </a:rPr>
              <a:t>For over fifty years </a:t>
            </a:r>
            <a:r>
              <a:rPr lang="en-US" sz="2400" b="1" dirty="0">
                <a:solidFill>
                  <a:srgbClr val="0000FF"/>
                </a:solidFill>
                <a:latin typeface="Georgia"/>
              </a:rPr>
              <a:t>GEORGE GOODWIN KILBURNE</a:t>
            </a:r>
            <a:endParaRPr lang="ru-RU" sz="2400" b="1" dirty="0">
              <a:solidFill>
                <a:srgbClr val="0000FF"/>
              </a:solidFill>
            </a:endParaRPr>
          </a:p>
          <a:p>
            <a:r>
              <a:rPr lang="en-US" sz="2800" dirty="0" smtClean="0">
                <a:solidFill>
                  <a:srgbClr val="252525"/>
                </a:solidFill>
                <a:latin typeface="Arial Black" panose="020B0A04020102020204" pitchFamily="34" charset="0"/>
              </a:rPr>
              <a:t> </a:t>
            </a:r>
            <a:r>
              <a:rPr lang="en-US" sz="2800" dirty="0">
                <a:solidFill>
                  <a:srgbClr val="252525"/>
                </a:solidFill>
                <a:latin typeface="Arial Black" panose="020B0A04020102020204" pitchFamily="34" charset="0"/>
              </a:rPr>
              <a:t>had been the honorary treasurer of the Artists' Society, and he was an assiduous member of the Langham Sketching Club and Life School.</a:t>
            </a:r>
            <a:endParaRPr lang="ru-RU" sz="2800" dirty="0">
              <a:latin typeface="Arial Black" panose="020B0A04020102020204" pitchFamily="34" charset="0"/>
            </a:endParaRPr>
          </a:p>
        </p:txBody>
      </p:sp>
    </p:spTree>
    <p:extLst>
      <p:ext uri="{BB962C8B-B14F-4D97-AF65-F5344CB8AC3E}">
        <p14:creationId xmlns:p14="http://schemas.microsoft.com/office/powerpoint/2010/main" val="5541209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i6.pixs.ru/storage/1/2/3/0b5615a794_2504130_1326612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3928" y="349175"/>
            <a:ext cx="4911539" cy="6159649"/>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179512" y="188640"/>
            <a:ext cx="3888432" cy="6555641"/>
          </a:xfrm>
          <a:prstGeom prst="rect">
            <a:avLst/>
          </a:prstGeom>
        </p:spPr>
        <p:txBody>
          <a:bodyPr wrap="square">
            <a:spAutoFit/>
          </a:bodyPr>
          <a:lstStyle/>
          <a:p>
            <a:r>
              <a:rPr lang="en-US" sz="2800" dirty="0">
                <a:solidFill>
                  <a:srgbClr val="0000FF"/>
                </a:solidFill>
                <a:latin typeface="Arial Black" panose="020B0A04020102020204" pitchFamily="34" charset="0"/>
              </a:rPr>
              <a:t>Many of his pictures became popular through prints. His work can be seen in many public and private galleries worldwide including the Walker Art Gallery in Liverpool, Manchester City Art Gallery and the Sheffield Art Gallery.</a:t>
            </a:r>
            <a:endParaRPr lang="ru-RU" sz="2800" dirty="0">
              <a:solidFill>
                <a:srgbClr val="0000FF"/>
              </a:solidFill>
              <a:latin typeface="Arial Black" panose="020B0A04020102020204" pitchFamily="34" charset="0"/>
            </a:endParaRPr>
          </a:p>
        </p:txBody>
      </p:sp>
    </p:spTree>
    <p:extLst>
      <p:ext uri="{BB962C8B-B14F-4D97-AF65-F5344CB8AC3E}">
        <p14:creationId xmlns:p14="http://schemas.microsoft.com/office/powerpoint/2010/main" val="24754113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31086" y="172874"/>
            <a:ext cx="4109828" cy="6647974"/>
          </a:xfrm>
          <a:prstGeom prst="rect">
            <a:avLst/>
          </a:prstGeom>
        </p:spPr>
        <p:txBody>
          <a:bodyPr wrap="square">
            <a:spAutoFit/>
          </a:bodyPr>
          <a:lstStyle/>
          <a:p>
            <a:r>
              <a:rPr lang="en-US" sz="2400" b="1" dirty="0" smtClean="0">
                <a:solidFill>
                  <a:srgbClr val="0000FF"/>
                </a:solidFill>
                <a:latin typeface="Georgia"/>
              </a:rPr>
              <a:t>Thank you </a:t>
            </a:r>
          </a:p>
          <a:p>
            <a:r>
              <a:rPr lang="en-US" sz="2400" b="1" dirty="0" smtClean="0">
                <a:solidFill>
                  <a:srgbClr val="0000FF"/>
                </a:solidFill>
                <a:latin typeface="Georgia"/>
              </a:rPr>
              <a:t>for Visiting </a:t>
            </a:r>
          </a:p>
          <a:p>
            <a:r>
              <a:rPr lang="en-US" sz="2400" b="1" dirty="0" smtClean="0">
                <a:solidFill>
                  <a:srgbClr val="0000FF"/>
                </a:solidFill>
                <a:latin typeface="Georgia"/>
              </a:rPr>
              <a:t>GEORGE </a:t>
            </a:r>
            <a:r>
              <a:rPr lang="en-US" sz="2400" b="1" dirty="0">
                <a:solidFill>
                  <a:srgbClr val="0000FF"/>
                </a:solidFill>
                <a:latin typeface="Georgia"/>
              </a:rPr>
              <a:t>GOODWIN </a:t>
            </a:r>
            <a:r>
              <a:rPr lang="en-US" sz="2400" b="1" dirty="0" smtClean="0">
                <a:solidFill>
                  <a:srgbClr val="0000FF"/>
                </a:solidFill>
                <a:latin typeface="Georgia"/>
              </a:rPr>
              <a:t>KILBURNE Art Gallery!</a:t>
            </a:r>
          </a:p>
          <a:p>
            <a:endParaRPr lang="en-US" sz="2400" b="1" dirty="0">
              <a:solidFill>
                <a:srgbClr val="0000FF"/>
              </a:solidFill>
              <a:latin typeface="Georgia"/>
            </a:endParaRPr>
          </a:p>
          <a:p>
            <a:endParaRPr lang="en-US" sz="2400" b="1" dirty="0" smtClean="0">
              <a:solidFill>
                <a:srgbClr val="0000FF"/>
              </a:solidFill>
              <a:latin typeface="Georgia"/>
            </a:endParaRPr>
          </a:p>
          <a:p>
            <a:endParaRPr lang="en-US" sz="2400" b="1" dirty="0">
              <a:solidFill>
                <a:srgbClr val="0000FF"/>
              </a:solidFill>
              <a:latin typeface="Georgia"/>
            </a:endParaRPr>
          </a:p>
          <a:p>
            <a:endParaRPr lang="en-US" sz="2400" b="1" dirty="0" smtClean="0">
              <a:solidFill>
                <a:srgbClr val="0000FF"/>
              </a:solidFill>
              <a:latin typeface="Georgia"/>
            </a:endParaRPr>
          </a:p>
          <a:p>
            <a:endParaRPr lang="en-US" sz="2400" b="1" dirty="0">
              <a:solidFill>
                <a:srgbClr val="0000FF"/>
              </a:solidFill>
              <a:latin typeface="Georgia"/>
            </a:endParaRPr>
          </a:p>
          <a:p>
            <a:r>
              <a:rPr lang="en-US" b="1" dirty="0">
                <a:solidFill>
                  <a:srgbClr val="008000"/>
                </a:solidFill>
                <a:latin typeface="Georgia"/>
              </a:rPr>
              <a:t>GEORGE GOODWIN KILBURNE</a:t>
            </a:r>
            <a:endParaRPr lang="en-US" b="1" dirty="0" smtClean="0">
              <a:solidFill>
                <a:srgbClr val="008000"/>
              </a:solidFill>
              <a:latin typeface="Georgia"/>
            </a:endParaRPr>
          </a:p>
          <a:p>
            <a:endParaRPr lang="en-US" sz="2400" b="1" dirty="0" smtClean="0">
              <a:solidFill>
                <a:srgbClr val="0000FF"/>
              </a:solidFill>
              <a:latin typeface="Georgia"/>
            </a:endParaRPr>
          </a:p>
          <a:p>
            <a:endParaRPr lang="en-US" sz="2400" b="1" dirty="0">
              <a:solidFill>
                <a:srgbClr val="0000FF"/>
              </a:solidFill>
              <a:latin typeface="Georgia"/>
            </a:endParaRPr>
          </a:p>
          <a:p>
            <a:endParaRPr lang="en-US" sz="2400" b="1" dirty="0" smtClean="0">
              <a:solidFill>
                <a:srgbClr val="0000FF"/>
              </a:solidFill>
              <a:latin typeface="Georgia"/>
            </a:endParaRPr>
          </a:p>
          <a:p>
            <a:endParaRPr lang="en-US" sz="2400" b="1" dirty="0" smtClean="0">
              <a:solidFill>
                <a:srgbClr val="0000FF"/>
              </a:solidFill>
              <a:latin typeface="Georgia"/>
            </a:endParaRPr>
          </a:p>
          <a:p>
            <a:endParaRPr lang="en-US" sz="2400" b="1" dirty="0">
              <a:solidFill>
                <a:srgbClr val="0000FF"/>
              </a:solidFill>
              <a:latin typeface="Georgia"/>
            </a:endParaRPr>
          </a:p>
          <a:p>
            <a:endParaRPr lang="en-US" sz="2400" b="1" dirty="0" smtClean="0">
              <a:solidFill>
                <a:srgbClr val="008000"/>
              </a:solidFill>
              <a:latin typeface="Georgia"/>
            </a:endParaRPr>
          </a:p>
          <a:p>
            <a:r>
              <a:rPr lang="en-US" sz="2400" b="1" dirty="0" smtClean="0">
                <a:solidFill>
                  <a:srgbClr val="008000"/>
                </a:solidFill>
                <a:latin typeface="Georgia"/>
              </a:rPr>
              <a:t>The Master of Art</a:t>
            </a:r>
            <a:endParaRPr lang="ru-RU" sz="2400" b="1" dirty="0">
              <a:solidFill>
                <a:srgbClr val="008000"/>
              </a:solidFill>
            </a:endParaRPr>
          </a:p>
          <a:p>
            <a:endParaRPr lang="ru-RU" sz="2400" b="1" dirty="0">
              <a:solidFill>
                <a:srgbClr val="0000FF"/>
              </a:solidFill>
            </a:endParaRPr>
          </a:p>
        </p:txBody>
      </p:sp>
      <p:pic>
        <p:nvPicPr>
          <p:cNvPr id="11270" name="Picture 6" descr="George Goodwin Kilburne Oil Painting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8194" y="332656"/>
            <a:ext cx="4396224" cy="62038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90367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5536" y="234735"/>
            <a:ext cx="1273105" cy="369332"/>
          </a:xfrm>
          <a:prstGeom prst="rect">
            <a:avLst/>
          </a:prstGeom>
          <a:noFill/>
        </p:spPr>
        <p:txBody>
          <a:bodyPr wrap="none" rtlCol="0">
            <a:spAutoFit/>
          </a:bodyPr>
          <a:lstStyle/>
          <a:p>
            <a:r>
              <a:rPr lang="en-US" dirty="0" smtClean="0">
                <a:solidFill>
                  <a:srgbClr val="0000FF"/>
                </a:solidFill>
                <a:latin typeface="Rockwell Extra Bold" panose="02060903040505020403" pitchFamily="18" charset="0"/>
              </a:rPr>
              <a:t>Sources</a:t>
            </a:r>
            <a:endParaRPr lang="ru-RU" dirty="0">
              <a:solidFill>
                <a:srgbClr val="0000FF"/>
              </a:solidFill>
            </a:endParaRPr>
          </a:p>
        </p:txBody>
      </p:sp>
      <p:sp>
        <p:nvSpPr>
          <p:cNvPr id="6" name="Прямоугольник 5"/>
          <p:cNvSpPr/>
          <p:nvPr/>
        </p:nvSpPr>
        <p:spPr>
          <a:xfrm>
            <a:off x="238913" y="980728"/>
            <a:ext cx="8712968" cy="5047536"/>
          </a:xfrm>
          <a:prstGeom prst="rect">
            <a:avLst/>
          </a:prstGeom>
        </p:spPr>
        <p:txBody>
          <a:bodyPr wrap="square">
            <a:spAutoFit/>
          </a:bodyPr>
          <a:lstStyle/>
          <a:p>
            <a:pPr>
              <a:lnSpc>
                <a:spcPct val="115000"/>
              </a:lnSpc>
              <a:spcAft>
                <a:spcPts val="0"/>
              </a:spcAft>
            </a:pPr>
            <a:r>
              <a:rPr lang="ru-RU" sz="1400" u="sng" dirty="0">
                <a:solidFill>
                  <a:srgbClr val="0000FF"/>
                </a:solidFill>
                <a:latin typeface="Calibri"/>
                <a:ea typeface="Calibri"/>
                <a:cs typeface="Times New Roman"/>
                <a:hlinkClick r:id="rId2"/>
              </a:rPr>
              <a:t>http://commons.wikimedia.org/wiki/File:George_Goodwin_Kilburne_A_young_woman_at_a_piano_1880.jpg</a:t>
            </a:r>
            <a:endParaRPr lang="ru-RU" sz="1400" dirty="0">
              <a:solidFill>
                <a:srgbClr val="0000FF"/>
              </a:solidFill>
              <a:latin typeface="Calibri"/>
              <a:ea typeface="Calibri"/>
              <a:cs typeface="Times New Roman"/>
            </a:endParaRPr>
          </a:p>
          <a:p>
            <a:pPr>
              <a:lnSpc>
                <a:spcPct val="115000"/>
              </a:lnSpc>
              <a:spcAft>
                <a:spcPts val="0"/>
              </a:spcAft>
            </a:pPr>
            <a:r>
              <a:rPr lang="ru-RU" sz="1400" u="sng" dirty="0">
                <a:solidFill>
                  <a:srgbClr val="0000FF"/>
                </a:solidFill>
                <a:latin typeface="Calibri"/>
                <a:ea typeface="Calibri"/>
                <a:cs typeface="Times New Roman"/>
                <a:hlinkClick r:id="rId3"/>
              </a:rPr>
              <a:t>http://19thcenturybritpaint.blogspot.ru/2012_10_01_archive.html</a:t>
            </a:r>
            <a:endParaRPr lang="ru-RU" sz="1400" dirty="0">
              <a:solidFill>
                <a:srgbClr val="0000FF"/>
              </a:solidFill>
              <a:latin typeface="Calibri"/>
              <a:ea typeface="Calibri"/>
              <a:cs typeface="Times New Roman"/>
            </a:endParaRPr>
          </a:p>
          <a:p>
            <a:pPr>
              <a:lnSpc>
                <a:spcPct val="115000"/>
              </a:lnSpc>
              <a:spcAft>
                <a:spcPts val="0"/>
              </a:spcAft>
            </a:pPr>
            <a:r>
              <a:rPr lang="ru-RU" sz="1400" u="sng" dirty="0">
                <a:solidFill>
                  <a:srgbClr val="0000FF"/>
                </a:solidFill>
                <a:latin typeface="Calibri"/>
                <a:ea typeface="Calibri"/>
                <a:cs typeface="Times New Roman"/>
                <a:hlinkClick r:id="rId4"/>
              </a:rPr>
              <a:t>http://commons.wikimedia.org/wiki/File:George_Goodwin_Kilburne_Piano_practice.jpg</a:t>
            </a:r>
            <a:endParaRPr lang="ru-RU" sz="1400" dirty="0">
              <a:solidFill>
                <a:srgbClr val="0000FF"/>
              </a:solidFill>
              <a:latin typeface="Calibri"/>
              <a:ea typeface="Calibri"/>
              <a:cs typeface="Times New Roman"/>
            </a:endParaRPr>
          </a:p>
          <a:p>
            <a:pPr>
              <a:lnSpc>
                <a:spcPct val="115000"/>
              </a:lnSpc>
              <a:spcAft>
                <a:spcPts val="0"/>
              </a:spcAft>
            </a:pPr>
            <a:r>
              <a:rPr lang="ru-RU" sz="1400" u="sng" dirty="0">
                <a:solidFill>
                  <a:srgbClr val="0000FF"/>
                </a:solidFill>
                <a:latin typeface="Calibri"/>
                <a:ea typeface="Calibri"/>
                <a:cs typeface="Times New Roman"/>
                <a:hlinkClick r:id="rId5"/>
              </a:rPr>
              <a:t>http://www.wikigallery.org/wiki/painting_268308/George-Goodwin-Kilburne/Tea-in-the-nursery</a:t>
            </a:r>
            <a:endParaRPr lang="ru-RU" sz="1400" dirty="0">
              <a:solidFill>
                <a:srgbClr val="0000FF"/>
              </a:solidFill>
              <a:latin typeface="Calibri"/>
              <a:ea typeface="Calibri"/>
              <a:cs typeface="Times New Roman"/>
            </a:endParaRPr>
          </a:p>
          <a:p>
            <a:pPr>
              <a:lnSpc>
                <a:spcPct val="115000"/>
              </a:lnSpc>
              <a:spcAft>
                <a:spcPts val="0"/>
              </a:spcAft>
            </a:pPr>
            <a:r>
              <a:rPr lang="ru-RU" sz="1400" u="sng" dirty="0">
                <a:solidFill>
                  <a:srgbClr val="0000FF"/>
                </a:solidFill>
                <a:latin typeface="Calibri"/>
                <a:ea typeface="Calibri"/>
                <a:cs typeface="Times New Roman"/>
                <a:hlinkClick r:id="rId6"/>
              </a:rPr>
              <a:t>http://www.wikigallery.org/wiki/painting_203058/George-Goodwin-Kilburne/The-Little-Helpmate</a:t>
            </a:r>
            <a:endParaRPr lang="ru-RU" sz="1400" dirty="0">
              <a:solidFill>
                <a:srgbClr val="0000FF"/>
              </a:solidFill>
              <a:latin typeface="Calibri"/>
              <a:ea typeface="Calibri"/>
              <a:cs typeface="Times New Roman"/>
            </a:endParaRPr>
          </a:p>
          <a:p>
            <a:pPr>
              <a:lnSpc>
                <a:spcPct val="115000"/>
              </a:lnSpc>
              <a:spcAft>
                <a:spcPts val="0"/>
              </a:spcAft>
            </a:pPr>
            <a:r>
              <a:rPr lang="ru-RU" sz="1400" u="sng" dirty="0">
                <a:solidFill>
                  <a:srgbClr val="0000FF"/>
                </a:solidFill>
                <a:latin typeface="Calibri"/>
                <a:ea typeface="Calibri"/>
                <a:cs typeface="Times New Roman"/>
                <a:hlinkClick r:id="rId7"/>
              </a:rPr>
              <a:t>http://www.christies.com/LotFinder/lot_details.aspx?intObjectID=4915027</a:t>
            </a:r>
            <a:endParaRPr lang="ru-RU" sz="1400" dirty="0">
              <a:solidFill>
                <a:srgbClr val="0000FF"/>
              </a:solidFill>
              <a:latin typeface="Calibri"/>
              <a:ea typeface="Calibri"/>
              <a:cs typeface="Times New Roman"/>
            </a:endParaRPr>
          </a:p>
          <a:p>
            <a:pPr>
              <a:lnSpc>
                <a:spcPct val="115000"/>
              </a:lnSpc>
              <a:spcAft>
                <a:spcPts val="0"/>
              </a:spcAft>
            </a:pPr>
            <a:r>
              <a:rPr lang="ru-RU" sz="1400" u="sng" dirty="0">
                <a:solidFill>
                  <a:srgbClr val="0000FF"/>
                </a:solidFill>
                <a:latin typeface="Calibri"/>
                <a:ea typeface="Calibri"/>
                <a:cs typeface="Times New Roman"/>
                <a:hlinkClick r:id="rId8"/>
              </a:rPr>
              <a:t>http://www.christies.com/LotFinder/lot_details.aspx?intObjectID=5375642</a:t>
            </a:r>
            <a:endParaRPr lang="ru-RU" sz="1400" dirty="0">
              <a:solidFill>
                <a:srgbClr val="0000FF"/>
              </a:solidFill>
              <a:latin typeface="Calibri"/>
              <a:ea typeface="Calibri"/>
              <a:cs typeface="Times New Roman"/>
            </a:endParaRPr>
          </a:p>
          <a:p>
            <a:pPr>
              <a:lnSpc>
                <a:spcPct val="115000"/>
              </a:lnSpc>
              <a:spcAft>
                <a:spcPts val="0"/>
              </a:spcAft>
            </a:pPr>
            <a:r>
              <a:rPr lang="ru-RU" sz="1400" u="sng" dirty="0">
                <a:solidFill>
                  <a:srgbClr val="0000FF"/>
                </a:solidFill>
                <a:latin typeface="Calibri"/>
                <a:ea typeface="Calibri"/>
                <a:cs typeface="Times New Roman"/>
                <a:hlinkClick r:id="rId9"/>
              </a:rPr>
              <a:t>http://www.liveauctioneers.com/item/14432734_george-goodwin-kilburne-british-1839-1924-the</a:t>
            </a:r>
            <a:endParaRPr lang="ru-RU" sz="1400" dirty="0">
              <a:solidFill>
                <a:srgbClr val="0000FF"/>
              </a:solidFill>
              <a:latin typeface="Calibri"/>
              <a:ea typeface="Calibri"/>
              <a:cs typeface="Times New Roman"/>
            </a:endParaRPr>
          </a:p>
          <a:p>
            <a:pPr>
              <a:lnSpc>
                <a:spcPct val="115000"/>
              </a:lnSpc>
              <a:spcAft>
                <a:spcPts val="0"/>
              </a:spcAft>
            </a:pPr>
            <a:r>
              <a:rPr lang="ru-RU" sz="1400" u="sng" dirty="0">
                <a:solidFill>
                  <a:srgbClr val="0000FF"/>
                </a:solidFill>
                <a:latin typeface="Calibri"/>
                <a:ea typeface="Calibri"/>
                <a:cs typeface="Times New Roman"/>
                <a:hlinkClick r:id="rId10"/>
              </a:rPr>
              <a:t>http://www.encore-editions.com/george-goodwin-kilburne-the-master-of-the-house-1899</a:t>
            </a:r>
            <a:endParaRPr lang="ru-RU" sz="1400" dirty="0">
              <a:solidFill>
                <a:srgbClr val="0000FF"/>
              </a:solidFill>
              <a:latin typeface="Calibri"/>
              <a:ea typeface="Calibri"/>
              <a:cs typeface="Times New Roman"/>
            </a:endParaRPr>
          </a:p>
          <a:p>
            <a:pPr>
              <a:lnSpc>
                <a:spcPct val="115000"/>
              </a:lnSpc>
              <a:spcAft>
                <a:spcPts val="0"/>
              </a:spcAft>
            </a:pPr>
            <a:r>
              <a:rPr lang="ru-RU" sz="1400" u="sng" dirty="0">
                <a:solidFill>
                  <a:srgbClr val="0000FF"/>
                </a:solidFill>
                <a:latin typeface="Calibri"/>
                <a:ea typeface="Calibri"/>
                <a:cs typeface="Times New Roman"/>
                <a:hlinkClick r:id="rId11"/>
              </a:rPr>
              <a:t>http://www.liveinternet.ru/tags/George+Goodwin+Kilburne/</a:t>
            </a:r>
            <a:endParaRPr lang="ru-RU" sz="1400" dirty="0">
              <a:solidFill>
                <a:srgbClr val="0000FF"/>
              </a:solidFill>
              <a:latin typeface="Calibri"/>
              <a:ea typeface="Calibri"/>
              <a:cs typeface="Times New Roman"/>
            </a:endParaRPr>
          </a:p>
          <a:p>
            <a:pPr>
              <a:lnSpc>
                <a:spcPct val="115000"/>
              </a:lnSpc>
              <a:spcAft>
                <a:spcPts val="0"/>
              </a:spcAft>
            </a:pPr>
            <a:r>
              <a:rPr lang="ru-RU" sz="1400" u="sng" dirty="0">
                <a:solidFill>
                  <a:srgbClr val="0000FF"/>
                </a:solidFill>
                <a:latin typeface="Calibri"/>
                <a:ea typeface="Calibri"/>
                <a:cs typeface="Times New Roman"/>
                <a:hlinkClick r:id="rId12"/>
              </a:rPr>
              <a:t>http://www.haynesfineart.com/artists/george-goodwin-kilburne-uk</a:t>
            </a:r>
            <a:endParaRPr lang="ru-RU" sz="1400" dirty="0">
              <a:solidFill>
                <a:srgbClr val="0000FF"/>
              </a:solidFill>
              <a:latin typeface="Calibri"/>
              <a:ea typeface="Calibri"/>
              <a:cs typeface="Times New Roman"/>
            </a:endParaRPr>
          </a:p>
          <a:p>
            <a:pPr>
              <a:lnSpc>
                <a:spcPct val="115000"/>
              </a:lnSpc>
              <a:spcAft>
                <a:spcPts val="0"/>
              </a:spcAft>
            </a:pPr>
            <a:r>
              <a:rPr lang="ru-RU" sz="1400" u="sng" dirty="0">
                <a:solidFill>
                  <a:srgbClr val="0000FF"/>
                </a:solidFill>
                <a:latin typeface="Calibri"/>
                <a:ea typeface="Calibri"/>
                <a:cs typeface="Times New Roman"/>
                <a:hlinkClick r:id="rId13"/>
              </a:rPr>
              <a:t>http://iamachild.wordpress.com/2013/10/23/george-goodwin-kilburne-1839-1924-english/</a:t>
            </a:r>
            <a:endParaRPr lang="ru-RU" sz="1400" dirty="0">
              <a:solidFill>
                <a:srgbClr val="0000FF"/>
              </a:solidFill>
              <a:latin typeface="Calibri"/>
              <a:ea typeface="Calibri"/>
              <a:cs typeface="Times New Roman"/>
            </a:endParaRPr>
          </a:p>
          <a:p>
            <a:pPr>
              <a:lnSpc>
                <a:spcPct val="115000"/>
              </a:lnSpc>
              <a:spcAft>
                <a:spcPts val="0"/>
              </a:spcAft>
            </a:pPr>
            <a:r>
              <a:rPr lang="ru-RU" sz="1400" u="sng" dirty="0">
                <a:solidFill>
                  <a:srgbClr val="0000FF"/>
                </a:solidFill>
                <a:latin typeface="Calibri"/>
                <a:ea typeface="Calibri"/>
                <a:cs typeface="Times New Roman"/>
                <a:hlinkClick r:id="rId14"/>
              </a:rPr>
              <a:t>http://www.the-athenaeum.org/art/detail.php?ID=80341</a:t>
            </a:r>
            <a:endParaRPr lang="ru-RU" sz="1400" dirty="0">
              <a:solidFill>
                <a:srgbClr val="0000FF"/>
              </a:solidFill>
              <a:latin typeface="Calibri"/>
              <a:ea typeface="Calibri"/>
              <a:cs typeface="Times New Roman"/>
            </a:endParaRPr>
          </a:p>
          <a:p>
            <a:pPr>
              <a:lnSpc>
                <a:spcPct val="115000"/>
              </a:lnSpc>
              <a:spcAft>
                <a:spcPts val="0"/>
              </a:spcAft>
            </a:pPr>
            <a:r>
              <a:rPr lang="ru-RU" sz="1400" u="sng" dirty="0">
                <a:solidFill>
                  <a:srgbClr val="0000FF"/>
                </a:solidFill>
                <a:latin typeface="Calibri"/>
                <a:ea typeface="Calibri"/>
                <a:cs typeface="Times New Roman"/>
                <a:hlinkClick r:id="rId15"/>
              </a:rPr>
              <a:t>http://www.the-athenaeum.org/art/full.php?ID=29469</a:t>
            </a:r>
            <a:endParaRPr lang="ru-RU" sz="1400" dirty="0">
              <a:solidFill>
                <a:srgbClr val="0000FF"/>
              </a:solidFill>
              <a:latin typeface="Calibri"/>
              <a:ea typeface="Calibri"/>
              <a:cs typeface="Times New Roman"/>
            </a:endParaRPr>
          </a:p>
          <a:p>
            <a:pPr>
              <a:lnSpc>
                <a:spcPct val="115000"/>
              </a:lnSpc>
              <a:spcAft>
                <a:spcPts val="0"/>
              </a:spcAft>
            </a:pPr>
            <a:r>
              <a:rPr lang="ru-RU" sz="1400" u="sng" dirty="0">
                <a:solidFill>
                  <a:srgbClr val="0000FF"/>
                </a:solidFill>
                <a:latin typeface="Calibri"/>
                <a:ea typeface="Calibri"/>
                <a:cs typeface="Times New Roman"/>
                <a:hlinkClick r:id="rId16"/>
              </a:rPr>
              <a:t>http://c300221.r21.cf1.rackcdn.com/george-goodwin-kilburne-jr-expectation-pencil-on-mutualartcom-1384913471_b.Jpeg</a:t>
            </a:r>
            <a:endParaRPr lang="ru-RU" sz="1400" dirty="0">
              <a:solidFill>
                <a:srgbClr val="0000FF"/>
              </a:solidFill>
              <a:latin typeface="Calibri"/>
              <a:ea typeface="Calibri"/>
              <a:cs typeface="Times New Roman"/>
            </a:endParaRPr>
          </a:p>
          <a:p>
            <a:pPr>
              <a:lnSpc>
                <a:spcPct val="115000"/>
              </a:lnSpc>
              <a:spcAft>
                <a:spcPts val="0"/>
              </a:spcAft>
            </a:pPr>
            <a:r>
              <a:rPr lang="ru-RU" sz="1400" u="sng" dirty="0">
                <a:solidFill>
                  <a:srgbClr val="0000FF"/>
                </a:solidFill>
                <a:latin typeface="Calibri"/>
                <a:ea typeface="Calibri"/>
                <a:cs typeface="Times New Roman"/>
                <a:hlinkClick r:id="rId17"/>
              </a:rPr>
              <a:t>http://img.photobucket.com/albums/v613/SLQ13/PossiblybyGeorgeGoodwinKilburne1839.jpg</a:t>
            </a:r>
            <a:endParaRPr lang="ru-RU" sz="1400" dirty="0">
              <a:solidFill>
                <a:srgbClr val="0000FF"/>
              </a:solidFill>
              <a:latin typeface="Calibri"/>
              <a:ea typeface="Calibri"/>
              <a:cs typeface="Times New Roman"/>
            </a:endParaRPr>
          </a:p>
          <a:p>
            <a:pPr>
              <a:lnSpc>
                <a:spcPct val="115000"/>
              </a:lnSpc>
              <a:spcAft>
                <a:spcPts val="0"/>
              </a:spcAft>
            </a:pPr>
            <a:r>
              <a:rPr lang="ru-RU" sz="1400" u="sng" dirty="0">
                <a:solidFill>
                  <a:srgbClr val="0000FF"/>
                </a:solidFill>
                <a:latin typeface="Calibri"/>
                <a:ea typeface="Calibri"/>
                <a:cs typeface="Times New Roman"/>
                <a:hlinkClick r:id="rId18"/>
              </a:rPr>
              <a:t>http://</a:t>
            </a:r>
            <a:r>
              <a:rPr lang="ru-RU" sz="1400" u="sng" dirty="0" smtClean="0">
                <a:solidFill>
                  <a:srgbClr val="0000FF"/>
                </a:solidFill>
                <a:latin typeface="Calibri"/>
                <a:ea typeface="Calibri"/>
                <a:cs typeface="Times New Roman"/>
                <a:hlinkClick r:id="rId18"/>
              </a:rPr>
              <a:t>commons.wikimedia.org/wiki/Category:George_Goodwin_Kilburne</a:t>
            </a:r>
            <a:endParaRPr lang="en-US" sz="1400" u="sng" dirty="0" smtClean="0">
              <a:solidFill>
                <a:srgbClr val="0000FF"/>
              </a:solidFill>
              <a:latin typeface="Calibri"/>
              <a:ea typeface="Calibri"/>
              <a:cs typeface="Times New Roman"/>
            </a:endParaRPr>
          </a:p>
          <a:p>
            <a:pPr>
              <a:lnSpc>
                <a:spcPct val="115000"/>
              </a:lnSpc>
              <a:spcAft>
                <a:spcPts val="0"/>
              </a:spcAft>
            </a:pPr>
            <a:r>
              <a:rPr lang="en-US" sz="1400" dirty="0">
                <a:solidFill>
                  <a:srgbClr val="0000FF"/>
                </a:solidFill>
                <a:latin typeface="Calibri"/>
                <a:ea typeface="Calibri"/>
                <a:cs typeface="Times New Roman"/>
                <a:hlinkClick r:id="rId19"/>
              </a:rPr>
              <a:t>http://www.passionforpaintings.com/art-gallery/george-goodwin-kilburne-painter</a:t>
            </a:r>
            <a:r>
              <a:rPr lang="en-US" sz="1400" dirty="0" smtClean="0">
                <a:solidFill>
                  <a:srgbClr val="0000FF"/>
                </a:solidFill>
                <a:latin typeface="Calibri"/>
                <a:ea typeface="Calibri"/>
                <a:cs typeface="Times New Roman"/>
                <a:hlinkClick r:id="rId19"/>
              </a:rPr>
              <a:t>/</a:t>
            </a:r>
            <a:endParaRPr lang="en-US" sz="1400" dirty="0" smtClean="0">
              <a:solidFill>
                <a:srgbClr val="0000FF"/>
              </a:solidFill>
              <a:latin typeface="Calibri"/>
              <a:ea typeface="Calibri"/>
              <a:cs typeface="Times New Roman"/>
            </a:endParaRPr>
          </a:p>
          <a:p>
            <a:pPr>
              <a:lnSpc>
                <a:spcPct val="115000"/>
              </a:lnSpc>
              <a:spcAft>
                <a:spcPts val="0"/>
              </a:spcAft>
            </a:pPr>
            <a:endParaRPr lang="ru-RU" sz="1400" dirty="0">
              <a:solidFill>
                <a:srgbClr val="0000FF"/>
              </a:solidFill>
              <a:effectLst/>
              <a:latin typeface="Calibri"/>
              <a:ea typeface="Calibri"/>
              <a:cs typeface="Times New Roman"/>
            </a:endParaRPr>
          </a:p>
        </p:txBody>
      </p:sp>
    </p:spTree>
    <p:extLst>
      <p:ext uri="{BB962C8B-B14F-4D97-AF65-F5344CB8AC3E}">
        <p14:creationId xmlns:p14="http://schemas.microsoft.com/office/powerpoint/2010/main" val="19720577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4.bp.blogspot.com/-PfylbUBRpqg/UJFaYaTb73I/AAAAAAAASfQ/OKiVRA4bsyA/s1600/George+Goodwin+Kilburne+-+A+Peaceful+Read+186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5910" y="1572103"/>
            <a:ext cx="6873782" cy="4824536"/>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3251598" y="6396639"/>
            <a:ext cx="2702406" cy="369332"/>
          </a:xfrm>
          <a:prstGeom prst="rect">
            <a:avLst/>
          </a:prstGeom>
        </p:spPr>
        <p:txBody>
          <a:bodyPr wrap="none">
            <a:spAutoFit/>
          </a:bodyPr>
          <a:lstStyle/>
          <a:p>
            <a:r>
              <a:rPr lang="en-US" dirty="0">
                <a:solidFill>
                  <a:srgbClr val="333333"/>
                </a:solidFill>
                <a:latin typeface="Arial"/>
              </a:rPr>
              <a:t> </a:t>
            </a:r>
            <a:r>
              <a:rPr lang="en-US" i="1" dirty="0">
                <a:solidFill>
                  <a:srgbClr val="333333"/>
                </a:solidFill>
                <a:latin typeface="Arial"/>
              </a:rPr>
              <a:t>A Peaceful Read</a:t>
            </a:r>
            <a:r>
              <a:rPr lang="en-US" dirty="0">
                <a:solidFill>
                  <a:srgbClr val="333333"/>
                </a:solidFill>
                <a:latin typeface="Arial"/>
              </a:rPr>
              <a:t> (1869)</a:t>
            </a:r>
            <a:endParaRPr lang="ru-RU" dirty="0"/>
          </a:p>
        </p:txBody>
      </p:sp>
      <p:sp>
        <p:nvSpPr>
          <p:cNvPr id="2" name="Прямоугольник 1"/>
          <p:cNvSpPr/>
          <p:nvPr/>
        </p:nvSpPr>
        <p:spPr>
          <a:xfrm>
            <a:off x="179512" y="116632"/>
            <a:ext cx="8784976" cy="1477328"/>
          </a:xfrm>
          <a:prstGeom prst="rect">
            <a:avLst/>
          </a:prstGeom>
        </p:spPr>
        <p:txBody>
          <a:bodyPr wrap="square">
            <a:spAutoFit/>
          </a:bodyPr>
          <a:lstStyle/>
          <a:p>
            <a:r>
              <a:rPr lang="en-US" dirty="0" err="1">
                <a:solidFill>
                  <a:srgbClr val="252525"/>
                </a:solidFill>
                <a:latin typeface="Arial"/>
              </a:rPr>
              <a:t>Kilburne</a:t>
            </a:r>
            <a:r>
              <a:rPr lang="en-US" dirty="0">
                <a:solidFill>
                  <a:srgbClr val="252525"/>
                </a:solidFill>
                <a:latin typeface="Arial"/>
              </a:rPr>
              <a:t> was educated at </a:t>
            </a:r>
            <a:r>
              <a:rPr lang="en-US" dirty="0" err="1" smtClean="0">
                <a:solidFill>
                  <a:srgbClr val="252525"/>
                </a:solidFill>
                <a:latin typeface="Arial"/>
              </a:rPr>
              <a:t>Hawrkhust</a:t>
            </a:r>
            <a:r>
              <a:rPr lang="en-US" dirty="0" smtClean="0">
                <a:solidFill>
                  <a:srgbClr val="252525"/>
                </a:solidFill>
                <a:latin typeface="Arial"/>
              </a:rPr>
              <a:t>, </a:t>
            </a:r>
            <a:r>
              <a:rPr lang="en-US" dirty="0">
                <a:solidFill>
                  <a:srgbClr val="252525"/>
                </a:solidFill>
                <a:latin typeface="Arial"/>
              </a:rPr>
              <a:t>Kent - his father's old school. On leaving at the age of 15, he went to  </a:t>
            </a:r>
            <a:r>
              <a:rPr lang="en-US" dirty="0" smtClean="0">
                <a:solidFill>
                  <a:srgbClr val="252525"/>
                </a:solidFill>
                <a:latin typeface="Arial"/>
              </a:rPr>
              <a:t>London to </a:t>
            </a:r>
            <a:r>
              <a:rPr lang="en-US" dirty="0">
                <a:solidFill>
                  <a:srgbClr val="252525"/>
                </a:solidFill>
                <a:latin typeface="Arial"/>
              </a:rPr>
              <a:t>serve a 5-year apprenticeship as a wood engraver with the </a:t>
            </a:r>
            <a:r>
              <a:rPr lang="en-US" dirty="0" err="1" smtClean="0">
                <a:solidFill>
                  <a:srgbClr val="252525"/>
                </a:solidFill>
                <a:latin typeface="Arial"/>
              </a:rPr>
              <a:t>Dalziel</a:t>
            </a:r>
            <a:r>
              <a:rPr lang="en-US" dirty="0" smtClean="0">
                <a:solidFill>
                  <a:srgbClr val="252525"/>
                </a:solidFill>
                <a:latin typeface="Arial"/>
              </a:rPr>
              <a:t> brothers, engravers </a:t>
            </a:r>
            <a:r>
              <a:rPr lang="en-US" dirty="0">
                <a:solidFill>
                  <a:srgbClr val="252525"/>
                </a:solidFill>
                <a:latin typeface="Arial"/>
              </a:rPr>
              <a:t>and illustrators. He was highly regarded by his employers who described him as "industrious and constant" and "one of the most satisfactory pupils we ever had".</a:t>
            </a:r>
            <a:endParaRPr lang="ru-RU" dirty="0"/>
          </a:p>
        </p:txBody>
      </p:sp>
    </p:spTree>
    <p:extLst>
      <p:ext uri="{BB962C8B-B14F-4D97-AF65-F5344CB8AC3E}">
        <p14:creationId xmlns:p14="http://schemas.microsoft.com/office/powerpoint/2010/main" val="15698321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25938" y="116632"/>
            <a:ext cx="8838550" cy="1015663"/>
          </a:xfrm>
          <a:prstGeom prst="rect">
            <a:avLst/>
          </a:prstGeom>
        </p:spPr>
        <p:txBody>
          <a:bodyPr wrap="square">
            <a:spAutoFit/>
          </a:bodyPr>
          <a:lstStyle/>
          <a:p>
            <a:pPr algn="ctr"/>
            <a:r>
              <a:rPr lang="en-US" sz="2000" b="1" dirty="0" smtClean="0">
                <a:latin typeface="arial"/>
              </a:rPr>
              <a:t>He </a:t>
            </a:r>
            <a:r>
              <a:rPr lang="en-US" sz="2000" b="1" dirty="0">
                <a:latin typeface="arial"/>
              </a:rPr>
              <a:t>studied in London, first studied engraving, which was later changed to a more profitable while dealing - watercolor and oil painting</a:t>
            </a:r>
            <a:r>
              <a:rPr lang="en-US" sz="2000" b="1" dirty="0" smtClean="0">
                <a:latin typeface="arial"/>
              </a:rPr>
              <a:t>.</a:t>
            </a:r>
          </a:p>
          <a:p>
            <a:pPr algn="ctr"/>
            <a:r>
              <a:rPr lang="en-US" sz="2000" b="1" dirty="0" smtClean="0">
                <a:latin typeface="arial"/>
              </a:rPr>
              <a:t> </a:t>
            </a:r>
            <a:r>
              <a:rPr lang="en-US" sz="2000" b="1" dirty="0">
                <a:latin typeface="arial"/>
              </a:rPr>
              <a:t>Quickly became one </a:t>
            </a:r>
            <a:r>
              <a:rPr lang="en-US" sz="2000" b="1" dirty="0" smtClean="0">
                <a:latin typeface="arial"/>
              </a:rPr>
              <a:t>of the most famous artists of England.</a:t>
            </a:r>
            <a:endParaRPr lang="ru-RU" sz="2000" b="1" dirty="0"/>
          </a:p>
        </p:txBody>
      </p:sp>
      <p:pic>
        <p:nvPicPr>
          <p:cNvPr id="5" name="Picture 2" descr="картинка"/>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1212840"/>
            <a:ext cx="6912768" cy="52373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01436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79512" y="0"/>
            <a:ext cx="8856984" cy="1569660"/>
          </a:xfrm>
          <a:prstGeom prst="rect">
            <a:avLst/>
          </a:prstGeom>
        </p:spPr>
        <p:txBody>
          <a:bodyPr wrap="square">
            <a:spAutoFit/>
          </a:bodyPr>
          <a:lstStyle/>
          <a:p>
            <a:pPr algn="ctr"/>
            <a:r>
              <a:rPr lang="en-US" sz="2400" b="1" dirty="0" err="1">
                <a:latin typeface="Arial"/>
              </a:rPr>
              <a:t>Kilburne</a:t>
            </a:r>
            <a:r>
              <a:rPr lang="en-US" sz="2400" b="1" dirty="0">
                <a:latin typeface="Arial"/>
              </a:rPr>
              <a:t> was a keen sportsman and equestrian </a:t>
            </a:r>
            <a:endParaRPr lang="en-US" sz="2400" b="1" dirty="0" smtClean="0">
              <a:latin typeface="Arial"/>
            </a:endParaRPr>
          </a:p>
          <a:p>
            <a:pPr algn="ctr"/>
            <a:r>
              <a:rPr lang="en-US" sz="2400" b="1" dirty="0" smtClean="0">
                <a:latin typeface="Arial"/>
              </a:rPr>
              <a:t>and </a:t>
            </a:r>
            <a:r>
              <a:rPr lang="en-US" sz="2400" b="1" dirty="0">
                <a:latin typeface="Arial"/>
              </a:rPr>
              <a:t>involved himself in hunting, cycling and </a:t>
            </a:r>
            <a:r>
              <a:rPr lang="en-US" sz="2400" b="1" dirty="0" smtClean="0">
                <a:latin typeface="Arial"/>
              </a:rPr>
              <a:t>golf. </a:t>
            </a:r>
          </a:p>
          <a:p>
            <a:pPr algn="ctr"/>
            <a:r>
              <a:rPr lang="en-US" sz="2400" b="1" dirty="0" smtClean="0">
                <a:latin typeface="Arial"/>
              </a:rPr>
              <a:t>That is why </a:t>
            </a:r>
            <a:r>
              <a:rPr lang="en-US" sz="2400" b="1" dirty="0">
                <a:latin typeface="Arial"/>
              </a:rPr>
              <a:t>Horses and hunting scenes </a:t>
            </a:r>
            <a:r>
              <a:rPr lang="en-US" sz="2400" b="1" dirty="0" smtClean="0">
                <a:latin typeface="Arial"/>
              </a:rPr>
              <a:t>are often </a:t>
            </a:r>
            <a:r>
              <a:rPr lang="en-US" sz="2400" b="1" dirty="0">
                <a:latin typeface="Arial"/>
              </a:rPr>
              <a:t>figured </a:t>
            </a:r>
            <a:endParaRPr lang="en-US" sz="2400" b="1" dirty="0" smtClean="0">
              <a:latin typeface="Arial"/>
            </a:endParaRPr>
          </a:p>
          <a:p>
            <a:pPr algn="ctr"/>
            <a:r>
              <a:rPr lang="en-US" sz="2400" b="1" dirty="0" smtClean="0">
                <a:latin typeface="Arial"/>
              </a:rPr>
              <a:t>in </a:t>
            </a:r>
            <a:r>
              <a:rPr lang="en-US" sz="2400" b="1" dirty="0">
                <a:latin typeface="Arial"/>
              </a:rPr>
              <a:t>his </a:t>
            </a:r>
            <a:r>
              <a:rPr lang="en-US" sz="2400" b="1" dirty="0" smtClean="0">
                <a:latin typeface="Arial"/>
              </a:rPr>
              <a:t>pictures. </a:t>
            </a:r>
            <a:endParaRPr lang="ru-RU" sz="2400" b="1"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1104" y="1556792"/>
            <a:ext cx="6669087" cy="498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74188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3131840" y="42491"/>
            <a:ext cx="3078087" cy="707886"/>
          </a:xfrm>
          <a:prstGeom prst="rect">
            <a:avLst/>
          </a:prstGeom>
        </p:spPr>
        <p:txBody>
          <a:bodyPr wrap="none">
            <a:spAutoFit/>
          </a:bodyPr>
          <a:lstStyle/>
          <a:p>
            <a:r>
              <a:rPr lang="en-US" sz="4000" b="1" dirty="0" smtClean="0">
                <a:solidFill>
                  <a:srgbClr val="333333"/>
                </a:solidFill>
                <a:latin typeface="Georgia"/>
              </a:rPr>
              <a:t>Taking Tea</a:t>
            </a:r>
            <a:endParaRPr lang="ru-RU" sz="4000" b="1" dirty="0"/>
          </a:p>
        </p:txBody>
      </p:sp>
      <p:pic>
        <p:nvPicPr>
          <p:cNvPr id="5" name="Picture 4" descr="http://www.artrenewal.org/artwork/896/1896/18791/taking_tea-lar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1124744"/>
            <a:ext cx="7612590" cy="54049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39977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286000" y="2551837"/>
            <a:ext cx="4572000" cy="1754326"/>
          </a:xfrm>
          <a:prstGeom prst="rect">
            <a:avLst/>
          </a:prstGeom>
        </p:spPr>
        <p:txBody>
          <a:bodyPr>
            <a:spAutoFit/>
          </a:bodyPr>
          <a:lstStyle/>
          <a:p>
            <a:r>
              <a:rPr lang="en-US" dirty="0">
                <a:solidFill>
                  <a:srgbClr val="040404"/>
                </a:solidFill>
                <a:latin typeface="Georgia"/>
              </a:rPr>
              <a:t>Exquisitely portrayed are his images of the ultra-fashionable female beauty. His depiction of this beauty was heightened by dress, a treatment that concentrated heavily on externals and on rich decoration.</a:t>
            </a:r>
            <a:endParaRPr lang="ru-RU" dirty="0"/>
          </a:p>
        </p:txBody>
      </p:sp>
      <p:pic>
        <p:nvPicPr>
          <p:cNvPr id="28674" name="Picture 2" descr="http://iamachild.files.wordpress.com/2013/10/a-secret-share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3588" y="763471"/>
            <a:ext cx="7416824" cy="5612065"/>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2588925" y="22385"/>
            <a:ext cx="3966150" cy="646331"/>
          </a:xfrm>
          <a:prstGeom prst="rect">
            <a:avLst/>
          </a:prstGeom>
        </p:spPr>
        <p:txBody>
          <a:bodyPr wrap="none">
            <a:spAutoFit/>
          </a:bodyPr>
          <a:lstStyle/>
          <a:p>
            <a:r>
              <a:rPr lang="en-US" sz="3600" b="1" dirty="0">
                <a:latin typeface="Georgia"/>
              </a:rPr>
              <a:t>A Secret Shared</a:t>
            </a:r>
            <a:endParaRPr lang="ru-RU" sz="3600" b="1" dirty="0"/>
          </a:p>
        </p:txBody>
      </p:sp>
    </p:spTree>
    <p:extLst>
      <p:ext uri="{BB962C8B-B14F-4D97-AF65-F5344CB8AC3E}">
        <p14:creationId xmlns:p14="http://schemas.microsoft.com/office/powerpoint/2010/main" val="39966659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1.bp.blogspot.com/-X5wElr2KCd4/UJFab-1muNI/AAAAAAAASf4/3nv86BhlI_M/s1600/George+Goodwin+Kilburne+-+Charit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959301"/>
            <a:ext cx="7560840" cy="5421309"/>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3203848" y="11266"/>
            <a:ext cx="2286203" cy="769441"/>
          </a:xfrm>
          <a:prstGeom prst="rect">
            <a:avLst/>
          </a:prstGeom>
        </p:spPr>
        <p:txBody>
          <a:bodyPr wrap="none">
            <a:spAutoFit/>
          </a:bodyPr>
          <a:lstStyle/>
          <a:p>
            <a:r>
              <a:rPr lang="en-US" sz="4400" b="1" dirty="0">
                <a:latin typeface="Arial"/>
              </a:rPr>
              <a:t> Charity</a:t>
            </a:r>
            <a:endParaRPr lang="ru-RU" sz="4400" b="1" dirty="0"/>
          </a:p>
        </p:txBody>
      </p:sp>
    </p:spTree>
    <p:extLst>
      <p:ext uri="{BB962C8B-B14F-4D97-AF65-F5344CB8AC3E}">
        <p14:creationId xmlns:p14="http://schemas.microsoft.com/office/powerpoint/2010/main" val="21517866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theme/theme1.xml><?xml version="1.0" encoding="utf-8"?>
<a:theme xmlns:a="http://schemas.openxmlformats.org/drawingml/2006/main" name="Воздушный поток">
  <a:themeElements>
    <a:clrScheme name="Воздушный поток">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Воздушный поток">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Воздушный поток">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Slipstream</Template>
  <TotalTime>371</TotalTime>
  <Words>389</Words>
  <Application>Microsoft Office PowerPoint</Application>
  <PresentationFormat>Экран (4:3)</PresentationFormat>
  <Paragraphs>89</Paragraphs>
  <Slides>35</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35</vt:i4>
      </vt:variant>
    </vt:vector>
  </HeadingPairs>
  <TitlesOfParts>
    <vt:vector size="36" baseType="lpstr">
      <vt:lpstr>Воздушный поток</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1</dc:creator>
  <cp:lastModifiedBy>1</cp:lastModifiedBy>
  <cp:revision>25</cp:revision>
  <dcterms:created xsi:type="dcterms:W3CDTF">2014-08-06T14:33:17Z</dcterms:created>
  <dcterms:modified xsi:type="dcterms:W3CDTF">2014-08-07T09:29:14Z</dcterms:modified>
</cp:coreProperties>
</file>