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90" r:id="rId2"/>
    <p:sldId id="291" r:id="rId3"/>
    <p:sldId id="256" r:id="rId4"/>
    <p:sldId id="296" r:id="rId5"/>
    <p:sldId id="297" r:id="rId6"/>
    <p:sldId id="293" r:id="rId7"/>
    <p:sldId id="257" r:id="rId8"/>
    <p:sldId id="281" r:id="rId9"/>
    <p:sldId id="282" r:id="rId10"/>
    <p:sldId id="300" r:id="rId11"/>
    <p:sldId id="283" r:id="rId12"/>
    <p:sldId id="284" r:id="rId13"/>
    <p:sldId id="285" r:id="rId14"/>
    <p:sldId id="292" r:id="rId15"/>
    <p:sldId id="294" r:id="rId16"/>
    <p:sldId id="298" r:id="rId17"/>
    <p:sldId id="289" r:id="rId18"/>
    <p:sldId id="295" r:id="rId19"/>
    <p:sldId id="280" r:id="rId20"/>
    <p:sldId id="279" r:id="rId21"/>
    <p:sldId id="259" r:id="rId22"/>
    <p:sldId id="261" r:id="rId23"/>
    <p:sldId id="262" r:id="rId24"/>
    <p:sldId id="301" r:id="rId25"/>
    <p:sldId id="302" r:id="rId26"/>
    <p:sldId id="263" r:id="rId27"/>
    <p:sldId id="303" r:id="rId28"/>
    <p:sldId id="260" r:id="rId29"/>
    <p:sldId id="258" r:id="rId30"/>
    <p:sldId id="265" r:id="rId31"/>
    <p:sldId id="304" r:id="rId32"/>
    <p:sldId id="30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10.08.2014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19thcenturybritpaint.blogspot.ru/2013/04/frederick-morgan.html" TargetMode="External"/><Relationship Id="rId13" Type="http://schemas.openxmlformats.org/officeDocument/2006/relationships/hyperlink" Target="http://www.bbc.co.uk/arts/yourpaintings/paintings/search/painted_by/frederick-morgan" TargetMode="External"/><Relationship Id="rId3" Type="http://schemas.openxmlformats.org/officeDocument/2006/relationships/hyperlink" Target="http://1.bp.blogspot.com/-Y1SCtsglNPY/UBWxawNEBBI/AAAAAAAAWnA/O3uJKMp_hY4/s1600/Nutting_Morgan.jpg" TargetMode="External"/><Relationship Id="rId7" Type="http://schemas.openxmlformats.org/officeDocument/2006/relationships/hyperlink" Target="http://57ca282b737e713f28c7-fb6752ef56b89db4e87abbc8cef06ac6.r98.cf3.rackcdn.com/661.jpg" TargetMode="External"/><Relationship Id="rId12" Type="http://schemas.openxmlformats.org/officeDocument/2006/relationships/hyperlink" Target="http://ichef.bbci.co.uk/arts/yourpaintings/images/paintings/dagmo/large/dun_dagmo_272_1987_382_large.jpg" TargetMode="External"/><Relationship Id="rId2" Type="http://schemas.openxmlformats.org/officeDocument/2006/relationships/hyperlink" Target="http://images.fineartamerica.com/images-medium-large/over-the-garden-wall-frederick-morgan.jpg" TargetMode="External"/><Relationship Id="rId16" Type="http://schemas.openxmlformats.org/officeDocument/2006/relationships/hyperlink" Target="http://www.pinterest.com/honabe/art-work-frederick-morga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fineartamerica.com/images-medium-large/sea-horses-frederick-morgan.jpg" TargetMode="External"/><Relationship Id="rId11" Type="http://schemas.openxmlformats.org/officeDocument/2006/relationships/hyperlink" Target="https://c1.staticflickr.com/5/4036/4323516328_046f110b1f.jpg" TargetMode="External"/><Relationship Id="rId5" Type="http://schemas.openxmlformats.org/officeDocument/2006/relationships/hyperlink" Target="http://images.fineartamerica.com/images-medium-large/ring-of-roses-frederick-morgan.jpg" TargetMode="External"/><Relationship Id="rId15" Type="http://schemas.openxmlformats.org/officeDocument/2006/relationships/hyperlink" Target="http://www.liveinternet.ru/users/3162595/post326265651/" TargetMode="External"/><Relationship Id="rId10" Type="http://schemas.openxmlformats.org/officeDocument/2006/relationships/hyperlink" Target="http://1.bp.blogspot.com/-HLxFBpmX6jw/Teb8LPznJMI/AAAAAAAAAQY/eJVTZJQ4BXY/s1600/tumblr_kzm8ecEmZ01qad6aso1_500.jpg" TargetMode="External"/><Relationship Id="rId4" Type="http://schemas.openxmlformats.org/officeDocument/2006/relationships/hyperlink" Target="http://fada.com/catalogimages/frederick_morgan_b1596_the_cherry_gatherers_wm.jpg" TargetMode="External"/><Relationship Id="rId9" Type="http://schemas.openxmlformats.org/officeDocument/2006/relationships/hyperlink" Target="http://www.picturesofbabies.net/wp-content/uploads/2014/02/arthur_john_elsley_fred_morgan_ruff_play.jpg" TargetMode="External"/><Relationship Id="rId14" Type="http://schemas.openxmlformats.org/officeDocument/2006/relationships/hyperlink" Target="http://nevsepic.com.ua/art-i-risovanaya-grafika/page,3,6145-victorian-artist-frederick-morgan-1856-1927-108-rabot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300221.r21.cf1.rackcdn.com/george-goodwin-kilburne-jr-expectation-pencil-on-mutualartcom-1384913471_b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60387" y="4475748"/>
            <a:ext cx="6444208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40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/>
            <a:r>
              <a:rPr lang="ru-RU" sz="240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/>
            <a:r>
              <a:rPr lang="ru-RU" sz="240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/>
            <a:r>
              <a:rPr lang="ru-RU" sz="240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sz="2400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Чадукасинская</a:t>
            </a:r>
            <a:r>
              <a:rPr lang="ru-RU" sz="240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ООШ» </a:t>
            </a:r>
          </a:p>
          <a:p>
            <a:pPr algn="r"/>
            <a:r>
              <a:rPr lang="ru-RU" sz="240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Красноармейского района </a:t>
            </a:r>
          </a:p>
          <a:p>
            <a:pPr algn="r"/>
            <a:r>
              <a:rPr lang="ru-RU" sz="240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Чувашской Республики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763" y="1700808"/>
            <a:ext cx="882047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Welcome to</a:t>
            </a:r>
          </a:p>
          <a:p>
            <a:pPr>
              <a:defRPr/>
            </a:pP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George </a:t>
            </a:r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Frederic Morgan</a:t>
            </a:r>
            <a:endParaRPr 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Art Gallery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945" y="131541"/>
            <a:ext cx="8962109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rgbClr val="5ECCF3">
                        <a:satMod val="155000"/>
                      </a:srgbClr>
                    </a:gs>
                    <a:gs pos="100000">
                      <a:srgbClr val="5ECCF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Посвящается </a:t>
            </a:r>
          </a:p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rgbClr val="5ECCF3">
                        <a:satMod val="155000"/>
                      </a:srgbClr>
                    </a:gs>
                    <a:gs pos="100000">
                      <a:srgbClr val="5ECCF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перекрестному Году культуры Великобритании и России 2014</a:t>
            </a:r>
            <a:endParaRPr lang="ru-RU" b="1" spc="50" dirty="0">
              <a:ln w="11430"/>
              <a:gradFill>
                <a:gsLst>
                  <a:gs pos="25000">
                    <a:srgbClr val="5ECCF3">
                      <a:satMod val="155000"/>
                    </a:srgbClr>
                  </a:gs>
                  <a:gs pos="100000">
                    <a:srgbClr val="5ECCF3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1346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2457"/>
            <a:ext cx="4464496" cy="590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69946" y="308757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88888"/>
                </a:solidFill>
                <a:latin typeface="arial"/>
              </a:rPr>
              <a:t>sweethearts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69946" y="2379685"/>
            <a:ext cx="35108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Sweethearts</a:t>
            </a:r>
            <a:endParaRPr lang="ru-RU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1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50599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2613039"/>
            <a:ext cx="3339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dirty="0">
                <a:solidFill>
                  <a:srgbClr val="FFFF00"/>
                </a:solidFill>
                <a:latin typeface="arial"/>
              </a:rPr>
              <a:t>Which do you </a:t>
            </a:r>
            <a:endParaRPr lang="en-US" sz="3600" b="1" dirty="0" smtClean="0">
              <a:solidFill>
                <a:srgbClr val="FFFF00"/>
              </a:solidFill>
              <a:latin typeface="arial"/>
            </a:endParaRPr>
          </a:p>
          <a:p>
            <a:pPr algn="r"/>
            <a:r>
              <a:rPr lang="en-US" sz="3600" b="1" dirty="0" smtClean="0">
                <a:solidFill>
                  <a:srgbClr val="FFFF00"/>
                </a:solidFill>
                <a:latin typeface="arial"/>
              </a:rPr>
              <a:t>love </a:t>
            </a:r>
            <a:r>
              <a:rPr lang="en-US" sz="3600" b="1" dirty="0">
                <a:solidFill>
                  <a:srgbClr val="FFFF00"/>
                </a:solidFill>
                <a:latin typeface="arial"/>
              </a:rPr>
              <a:t>best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6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9501"/>
            <a:ext cx="3816435" cy="580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6494" y="2875001"/>
            <a:ext cx="4493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Helvetica Neue"/>
              </a:rPr>
              <a:t>The Penitent Puppy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9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888432" cy="603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2348880"/>
            <a:ext cx="39805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</a:t>
            </a:r>
            <a:endParaRPr lang="ru-RU" sz="7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9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9655"/>
            <a:ext cx="3928066" cy="582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546692"/>
            <a:ext cx="41088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Marguerites</a:t>
            </a:r>
            <a:endParaRPr lang="ru-RU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70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5898"/>
            <a:ext cx="4012393" cy="588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6991" y="2790651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Grandpa</a:t>
            </a:r>
            <a:endParaRPr lang="ru-RU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2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908720"/>
            <a:ext cx="1591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88888"/>
                </a:solidFill>
                <a:latin typeface="arial"/>
              </a:rPr>
              <a:t>Off to the Fair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561464" cy="581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1016" y="2764156"/>
            <a:ext cx="3549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 to the Fair</a:t>
            </a:r>
            <a:endParaRPr lang="ru-RU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16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8108"/>
            <a:ext cx="7539481" cy="535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332655"/>
            <a:ext cx="2902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Modern Eve</a:t>
            </a:r>
            <a:endParaRPr lang="ru-R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8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1983"/>
            <a:ext cx="7632848" cy="538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9752" y="304097"/>
            <a:ext cx="3231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 Joy</a:t>
            </a:r>
            <a:endParaRPr lang="ru-RU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5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45481"/>
            <a:ext cx="7992888" cy="522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337595"/>
            <a:ext cx="19527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/>
              </a:rPr>
              <a:t>Charity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4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0407" y="1556792"/>
            <a:ext cx="8208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entury Schoolbook" panose="02040604050505020304" pitchFamily="18" charset="0"/>
              </a:rPr>
              <a:t>When </a:t>
            </a:r>
            <a:r>
              <a:rPr lang="en-US" sz="36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you are attacked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by </a:t>
            </a:r>
            <a:r>
              <a:rPr lang="en-US" sz="3600" b="1" dirty="0">
                <a:solidFill>
                  <a:srgbClr val="FFFF00"/>
                </a:solidFill>
                <a:latin typeface="Century Schoolbook" panose="02040604050505020304" pitchFamily="18" charset="0"/>
              </a:rPr>
              <a:t>gloomy thoughts, </a:t>
            </a:r>
            <a:endParaRPr lang="en-US" sz="3600" b="1" dirty="0" smtClean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something very beautiful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can help you so </a:t>
            </a:r>
            <a:r>
              <a:rPr lang="en-US" sz="3600" b="1" dirty="0">
                <a:solidFill>
                  <a:srgbClr val="FFFF00"/>
                </a:solidFill>
                <a:latin typeface="Century Schoolbook" panose="02040604050505020304" pitchFamily="18" charset="0"/>
              </a:rPr>
              <a:t>much </a:t>
            </a:r>
            <a:endParaRPr lang="en-US" sz="3600" b="1" dirty="0" smtClean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as </a:t>
            </a:r>
            <a:r>
              <a:rPr lang="en-US" sz="3600" b="1" dirty="0">
                <a:solidFill>
                  <a:srgbClr val="FFFF00"/>
                </a:solidFill>
                <a:latin typeface="Century Schoolbook" panose="02040604050505020304" pitchFamily="18" charset="0"/>
              </a:rPr>
              <a:t>running to </a:t>
            </a:r>
            <a:r>
              <a:rPr lang="en-US" sz="3600" b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Fred’s paintings… .</a:t>
            </a:r>
            <a:endParaRPr lang="ru-RU" sz="3600" b="1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0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6358"/>
            <a:ext cx="7454602" cy="542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302554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Horses</a:t>
            </a:r>
            <a:endParaRPr lang="ru-RU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2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47" y="758185"/>
            <a:ext cx="7363704" cy="57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01611" y="173410"/>
            <a:ext cx="4940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Ring-a-Ring-a-Roses-Oh</a:t>
            </a:r>
            <a:endParaRPr lang="ru-R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68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9567"/>
            <a:ext cx="7920880" cy="535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47439" y="201414"/>
            <a:ext cx="2476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/>
              </a:rPr>
              <a:t>S</a:t>
            </a:r>
            <a:r>
              <a:rPr lang="en-US" sz="4400" b="1" dirty="0" smtClean="0">
                <a:solidFill>
                  <a:srgbClr val="FFFF00"/>
                </a:solidFill>
                <a:latin typeface="Arial"/>
              </a:rPr>
              <a:t>ee </a:t>
            </a:r>
            <a:r>
              <a:rPr lang="en-US" sz="4400" b="1" dirty="0">
                <a:solidFill>
                  <a:srgbClr val="FFFF00"/>
                </a:solidFill>
                <a:latin typeface="Arial"/>
              </a:rPr>
              <a:t>S</a:t>
            </a:r>
            <a:r>
              <a:rPr lang="en-US" sz="4400" b="1" dirty="0" smtClean="0">
                <a:solidFill>
                  <a:srgbClr val="FFFF00"/>
                </a:solidFill>
                <a:latin typeface="Arial"/>
              </a:rPr>
              <a:t>aw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" y="980728"/>
            <a:ext cx="7689304" cy="545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207097"/>
            <a:ext cx="5442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/>
              </a:rPr>
              <a:t>Merry as the day is long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3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" b="2435"/>
          <a:stretch/>
        </p:blipFill>
        <p:spPr bwMode="auto">
          <a:xfrm>
            <a:off x="1016083" y="1124744"/>
            <a:ext cx="7068673" cy="526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345004"/>
            <a:ext cx="367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Cherry Earrings</a:t>
            </a:r>
            <a:endParaRPr lang="ru-RU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9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Фредерик Морг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 bwMode="auto">
          <a:xfrm>
            <a:off x="901229" y="1173706"/>
            <a:ext cx="7331968" cy="526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332656"/>
            <a:ext cx="5001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Little Strangers</a:t>
            </a:r>
            <a:endParaRPr lang="ru-RU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0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"/>
          <a:stretch/>
        </p:blipFill>
        <p:spPr bwMode="auto">
          <a:xfrm>
            <a:off x="899592" y="900752"/>
            <a:ext cx="7488832" cy="561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249652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/>
              </a:rPr>
              <a:t>Rival Families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8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488832" cy="556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60647"/>
            <a:ext cx="6058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/>
              </a:rPr>
              <a:t>Enough and More to Spare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2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578525" cy="54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380" y="323945"/>
            <a:ext cx="835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/>
              </a:rPr>
              <a:t>Feeding the Rabbits, Alice in Wonderland 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7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52736"/>
            <a:ext cx="8040577" cy="535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95061" y="260648"/>
            <a:ext cx="4929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/>
              </a:rPr>
              <a:t>The Cherry Gatherers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4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3975"/>
            <a:ext cx="4437346" cy="587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76898" y="2996952"/>
            <a:ext cx="35413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/>
              </a:rPr>
              <a:t>Picking nuts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6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6" y="1938450"/>
            <a:ext cx="3336930" cy="43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1" y="332656"/>
            <a:ext cx="45961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FF00"/>
                </a:solidFill>
                <a:latin typeface="Helvetica"/>
              </a:rPr>
              <a:t>He was  a </a:t>
            </a:r>
            <a:r>
              <a:rPr lang="en-US" sz="2400" dirty="0">
                <a:solidFill>
                  <a:srgbClr val="FFFF00"/>
                </a:solidFill>
                <a:latin typeface="Helvetica"/>
              </a:rPr>
              <a:t>genre painter who painted idyllic and romanticized narratives that greatly appealed to Victorian tastes. His father John Morgan was a painter himself; at fourteen years old Morgan left school and went to train with his father in his studio. He trained at the Edinburgh Academy as well. </a:t>
            </a:r>
            <a:r>
              <a:rPr lang="en-US" sz="2400" dirty="0" smtClean="0">
                <a:solidFill>
                  <a:srgbClr val="FFFF00"/>
                </a:solidFill>
                <a:latin typeface="Helvetica"/>
              </a:rPr>
              <a:t>His </a:t>
            </a:r>
            <a:r>
              <a:rPr lang="en-US" sz="2400" dirty="0">
                <a:solidFill>
                  <a:srgbClr val="FFFF00"/>
                </a:solidFill>
                <a:latin typeface="Helvetica"/>
              </a:rPr>
              <a:t>work remained popular among the upper classes as well, his most famous patron being Queen Alexandra for whom he painted a portrait of her with her grandchildren and pet dogs. 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448" y="332656"/>
            <a:ext cx="408053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en-US" sz="32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Frederick </a:t>
            </a:r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Morgan</a:t>
            </a:r>
          </a:p>
          <a:p>
            <a:pPr lvl="0" algn="ctr"/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 painter </a:t>
            </a:r>
            <a:endParaRPr lang="en-US" sz="3200" b="1" dirty="0" smtClean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2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1847 - 1927)</a:t>
            </a:r>
          </a:p>
        </p:txBody>
      </p:sp>
    </p:spTree>
    <p:extLst>
      <p:ext uri="{BB962C8B-B14F-4D97-AF65-F5344CB8AC3E}">
        <p14:creationId xmlns:p14="http://schemas.microsoft.com/office/powerpoint/2010/main" val="356516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836" y="1844824"/>
            <a:ext cx="854503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60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pPr lvl="0" algn="ctr"/>
            <a:r>
              <a:rPr lang="en-US" sz="60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Visiting the Gallery</a:t>
            </a:r>
            <a:endParaRPr lang="en-US" sz="6000" b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4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1556792"/>
            <a:ext cx="835292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>
                <a:solidFill>
                  <a:srgbClr val="00B0F0"/>
                </a:solidFill>
                <a:hlinkClick r:id="rId2"/>
              </a:rPr>
              <a:t>http://images.fineartamerica.com/images-medium-large/over-the-garden-wall-frederick-morgan.jpg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3"/>
              </a:rPr>
              <a:t>http://1.bp.blogspot.com/-Y1SCtsglNPY/UBWxawNEBBI/AAAAAAAAWnA/O3uJKMp_hY4/s1600/Nutting_Morgan.jpg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4"/>
              </a:rPr>
              <a:t>http://fada.com/catalogimages/frederick_morgan_b1596_the_cherry_gatherers_wm.jpg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5"/>
              </a:rPr>
              <a:t>http://images.fineartamerica.com/images-medium-large/ring-of-roses-frederick-morgan.jpg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6"/>
              </a:rPr>
              <a:t>http://images.fineartamerica.com/images-medium-large/sea-horses-frederick-morgan.jpg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7"/>
              </a:rPr>
              <a:t>http://57ca282b737e713f28c7-fb6752ef56b89db4e87abbc8cef06ac6.r98.cf3.rackcdn.com/661.jpg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8"/>
              </a:rPr>
              <a:t>http://19thcenturybritpaint.blogspot.ru/2013/04/frederick-morgan.html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9"/>
              </a:rPr>
              <a:t>http://www.picturesofbabies.net/wp-content/uploads/2014/02/arthur_john_elsley_fred_morgan_ruff_play.jpg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10"/>
              </a:rPr>
              <a:t>http://1.bp.blogspot.com/-HLxFBpmX6jw/Teb8LPznJMI/AAAAAAAAAQY/eJVTZJQ4BXY/s1600/tumblr_kzm8ecEmZ01qad6aso1_500.jpg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11"/>
              </a:rPr>
              <a:t>https://c1.staticflickr.com/5/4036/4323516328_046f110b1f.jpg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12"/>
              </a:rPr>
              <a:t>http://ichef.bbci.co.uk/arts/yourpaintings/images/paintings/dagmo/large/dun_dagmo_272_1987_382_large.jpg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13"/>
              </a:rPr>
              <a:t>http://www.bbc.co.uk/arts/yourpaintings/paintings/search/painted_by/frederick-morgan</a:t>
            </a:r>
            <a:r>
              <a:rPr lang="ru-RU" sz="1400" dirty="0">
                <a:solidFill>
                  <a:srgbClr val="00B0F0"/>
                </a:solidFill>
              </a:rPr>
              <a:t> </a:t>
            </a:r>
          </a:p>
          <a:p>
            <a:r>
              <a:rPr lang="ru-RU" sz="1400" u="sng" dirty="0">
                <a:solidFill>
                  <a:srgbClr val="00B0F0"/>
                </a:solidFill>
                <a:hlinkClick r:id="rId14"/>
              </a:rPr>
              <a:t>http://nevsepic.com.ua/art-i-risovanaya-grafika/page,3,6145-victorian-artist-frederick-morgan-1856-1927-108-rabot.html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15"/>
              </a:rPr>
              <a:t>http://www.liveinternet.ru/users/3162595/post326265651/</a:t>
            </a:r>
            <a:endParaRPr lang="ru-RU" sz="1400" dirty="0">
              <a:solidFill>
                <a:srgbClr val="00B0F0"/>
              </a:solidFill>
            </a:endParaRPr>
          </a:p>
          <a:p>
            <a:r>
              <a:rPr lang="ru-RU" sz="1400" u="sng" dirty="0">
                <a:solidFill>
                  <a:srgbClr val="00B0F0"/>
                </a:solidFill>
                <a:hlinkClick r:id="rId16"/>
              </a:rPr>
              <a:t>http://www.pinterest.com/honabe/art-work-frederick-morgan/</a:t>
            </a:r>
            <a:endParaRPr lang="ru-RU" sz="1400" dirty="0">
              <a:solidFill>
                <a:srgbClr val="00B0F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Sources</a:t>
            </a:r>
            <a:endParaRPr kumimoji="0" lang="ru-RU" sz="9600" b="1" i="0" u="none" strike="noStrike" kern="1200" cap="none" spc="0" normalizeH="0" baseline="0" noProof="0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968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4098256" cy="572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809070"/>
            <a:ext cx="3807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/>
              </a:rPr>
              <a:t>Cherry Pickers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3010"/>
            <a:ext cx="3960440" cy="547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2598567"/>
            <a:ext cx="3265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Bob</a:t>
            </a:r>
            <a:endParaRPr lang="ru-RU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0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3525"/>
            <a:ext cx="3605793" cy="568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2636912"/>
            <a:ext cx="4387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 of Eden</a:t>
            </a:r>
            <a:endParaRPr lang="ru-RU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4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fineartamerica.com/images-medium-large/over-the-garden-wall-frederick-mor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4578198" cy="58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652" y="2780928"/>
            <a:ext cx="3824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 Garden Wall</a:t>
            </a:r>
            <a:endParaRPr lang="ru-RU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1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0635"/>
            <a:ext cx="3816424" cy="587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2989056"/>
            <a:ext cx="3764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Young Gallant</a:t>
            </a:r>
            <a:endParaRPr lang="ru-R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9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3860989" cy="56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2795551"/>
            <a:ext cx="35397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School</a:t>
            </a:r>
            <a:endParaRPr lang="ru-RU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5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466</TotalTime>
  <Words>290</Words>
  <Application>Microsoft Office PowerPoint</Application>
  <PresentationFormat>Экран (4:3)</PresentationFormat>
  <Paragraphs>69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23</cp:revision>
  <dcterms:created xsi:type="dcterms:W3CDTF">2014-08-08T15:21:56Z</dcterms:created>
  <dcterms:modified xsi:type="dcterms:W3CDTF">2014-08-10T05:10:52Z</dcterms:modified>
</cp:coreProperties>
</file>