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77" r:id="rId2"/>
    <p:sldId id="257" r:id="rId3"/>
    <p:sldId id="267" r:id="rId4"/>
    <p:sldId id="264" r:id="rId5"/>
    <p:sldId id="259" r:id="rId6"/>
    <p:sldId id="266" r:id="rId7"/>
    <p:sldId id="268" r:id="rId8"/>
    <p:sldId id="261" r:id="rId9"/>
    <p:sldId id="262" r:id="rId10"/>
    <p:sldId id="263" r:id="rId11"/>
    <p:sldId id="265" r:id="rId12"/>
    <p:sldId id="273" r:id="rId13"/>
    <p:sldId id="258" r:id="rId14"/>
    <p:sldId id="272" r:id="rId15"/>
    <p:sldId id="274" r:id="rId16"/>
    <p:sldId id="270" r:id="rId17"/>
    <p:sldId id="271" r:id="rId18"/>
    <p:sldId id="276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9933FF"/>
    <a:srgbClr val="FF33CC"/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09.08.2014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ogallery.com/Hardy_Heywood/hardy-biography.html" TargetMode="External"/><Relationship Id="rId2" Type="http://schemas.openxmlformats.org/officeDocument/2006/relationships/hyperlink" Target="http://www.proza.ru/2012/04/20/184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veyourdog.com/poetry1.html" TargetMode="External"/><Relationship Id="rId5" Type="http://schemas.openxmlformats.org/officeDocument/2006/relationships/hyperlink" Target="http://www.dogquotations.com/dog-poems.html" TargetMode="External"/><Relationship Id="rId4" Type="http://schemas.openxmlformats.org/officeDocument/2006/relationships/hyperlink" Target="http://i041.radikal.ru/1102/07/ac25f5999f47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49895" y="4077072"/>
            <a:ext cx="6444208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Автор:</a:t>
            </a:r>
          </a:p>
          <a:p>
            <a:pPr algn="ctr"/>
            <a:r>
              <a:rPr lang="ru-RU" sz="28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Ольга Михайловна Степанова</a:t>
            </a:r>
          </a:p>
          <a:p>
            <a:pPr algn="ctr"/>
            <a:r>
              <a:rPr lang="ru-RU" sz="28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учитель английского языка </a:t>
            </a:r>
          </a:p>
          <a:p>
            <a:pPr algn="ctr"/>
            <a:r>
              <a:rPr lang="ru-RU" sz="28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МБОУ «</a:t>
            </a:r>
            <a:r>
              <a:rPr lang="ru-RU" sz="2800" b="1" dirty="0" err="1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Чадукасинская</a:t>
            </a:r>
            <a:r>
              <a:rPr lang="ru-RU" sz="28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 ООШ» </a:t>
            </a:r>
          </a:p>
          <a:p>
            <a:pPr algn="ctr"/>
            <a:r>
              <a:rPr lang="ru-RU" sz="28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Красноармейского района </a:t>
            </a:r>
          </a:p>
          <a:p>
            <a:pPr algn="ctr"/>
            <a:r>
              <a:rPr lang="ru-RU" sz="28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Schoolbook" panose="02040604050505020304" pitchFamily="18" charset="0"/>
              </a:rPr>
              <a:t>Чувашской Республики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5382" y="1484784"/>
            <a:ext cx="8820472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Heywood </a:t>
            </a:r>
            <a:r>
              <a:rPr lang="en-US" sz="4000" b="1" dirty="0" smtClean="0">
                <a:ln w="11430"/>
                <a:solidFill>
                  <a:srgbClr val="9966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Hardy and his Dogs</a:t>
            </a:r>
            <a:endParaRPr lang="ru-RU" sz="3600" b="1" dirty="0">
              <a:ln w="11430"/>
              <a:solidFill>
                <a:srgbClr val="9966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0945" y="131541"/>
            <a:ext cx="8962109" cy="7386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Посвящается </a:t>
            </a:r>
          </a:p>
          <a:p>
            <a:pPr algn="ctr"/>
            <a:r>
              <a:rPr lang="ru-RU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</a:rPr>
              <a:t>перекрестному Году культуры Великобритании и России 2014</a:t>
            </a:r>
            <a:endParaRPr lang="ru-RU" b="1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ebuchet MS"/>
            </a:endParaRPr>
          </a:p>
        </p:txBody>
      </p:sp>
      <p:pic>
        <p:nvPicPr>
          <p:cNvPr id="21506" name="Picture 2" descr="http://www.all-creatures.org/anan/dogwaggingtran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291" y="1838727"/>
            <a:ext cx="2679683" cy="256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8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799"/>
            <a:ext cx="6369773" cy="502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3381" y="373447"/>
            <a:ext cx="46730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Resting in the Forest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80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5845385" cy="4683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2304" y="373447"/>
            <a:ext cx="3275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At the seaside 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7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619178"/>
            <a:ext cx="3802576" cy="496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1016" y="373447"/>
            <a:ext cx="3797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Together forever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320" y="1348800"/>
            <a:ext cx="4572000" cy="550920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The Dachshund's affectionate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He wants to wed with you: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Lie down to sleep,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And he's in bed with you.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Sit in a chair,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He's there.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Depart,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You break his heart</a:t>
            </a:r>
            <a:r>
              <a:rPr lang="en-US" sz="3200" b="1" dirty="0" smtClean="0">
                <a:solidFill>
                  <a:srgbClr val="FFFF00"/>
                </a:solidFill>
              </a:rPr>
              <a:t>.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/>
            <a:r>
              <a:rPr lang="en-US" sz="3200" b="1" i="1" dirty="0">
                <a:latin typeface="Bradley Hand ITC" panose="03070402050302030203" pitchFamily="66" charset="0"/>
              </a:rPr>
              <a:t>E.B. White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426303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4634"/>
            <a:ext cx="3805424" cy="494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5847" y="373447"/>
            <a:ext cx="7188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The Girl has two pet friends now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90871" y="1586361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3200" dirty="0">
                <a:solidFill>
                  <a:srgbClr val="FFFF00"/>
                </a:solidFill>
                <a:latin typeface="Times New Roman"/>
              </a:rPr>
              <a:t>You're only a dog, old fellow;</a:t>
            </a:r>
            <a:br>
              <a:rPr lang="en-US" sz="3200" dirty="0">
                <a:solidFill>
                  <a:srgbClr val="FFFF00"/>
                </a:solidFill>
                <a:latin typeface="Times New Roman"/>
              </a:rPr>
            </a:br>
            <a:r>
              <a:rPr lang="en-US" sz="3200" dirty="0">
                <a:solidFill>
                  <a:srgbClr val="FFFF00"/>
                </a:solidFill>
                <a:latin typeface="Times New Roman"/>
              </a:rPr>
              <a:t>a dog, and you've had your day;</a:t>
            </a:r>
            <a:br>
              <a:rPr lang="en-US" sz="3200" dirty="0">
                <a:solidFill>
                  <a:srgbClr val="FFFF00"/>
                </a:solidFill>
                <a:latin typeface="Times New Roman"/>
              </a:rPr>
            </a:br>
            <a:r>
              <a:rPr lang="en-US" sz="3200" dirty="0">
                <a:solidFill>
                  <a:srgbClr val="FFFF00"/>
                </a:solidFill>
                <a:latin typeface="Times New Roman"/>
              </a:rPr>
              <a:t>But never a friend of all my friends</a:t>
            </a:r>
            <a:br>
              <a:rPr lang="en-US" sz="3200" dirty="0">
                <a:solidFill>
                  <a:srgbClr val="FFFF00"/>
                </a:solidFill>
                <a:latin typeface="Times New Roman"/>
              </a:rPr>
            </a:br>
            <a:r>
              <a:rPr lang="en-US" sz="3200" dirty="0">
                <a:solidFill>
                  <a:srgbClr val="FFFF00"/>
                </a:solidFill>
                <a:latin typeface="Times New Roman"/>
              </a:rPr>
              <a:t>has been truer than you </a:t>
            </a:r>
            <a:r>
              <a:rPr lang="en-US" sz="3200" dirty="0" err="1">
                <a:solidFill>
                  <a:srgbClr val="FFFF00"/>
                </a:solidFill>
                <a:latin typeface="Times New Roman"/>
              </a:rPr>
              <a:t>alway</a:t>
            </a:r>
            <a:r>
              <a:rPr lang="en-US" sz="3200" dirty="0" smtClean="0">
                <a:solidFill>
                  <a:srgbClr val="FFFF00"/>
                </a:solidFill>
                <a:latin typeface="Times New Roman"/>
              </a:rPr>
              <a:t>.</a:t>
            </a:r>
          </a:p>
          <a:p>
            <a:pPr algn="r"/>
            <a:endParaRPr lang="en-US" sz="3200" dirty="0">
              <a:solidFill>
                <a:srgbClr val="FFFF00"/>
              </a:solidFill>
              <a:latin typeface="Times New Roman"/>
            </a:endParaRPr>
          </a:p>
          <a:p>
            <a:pPr algn="r"/>
            <a:r>
              <a:rPr lang="en-US" sz="3200" i="1" dirty="0">
                <a:latin typeface="Times New Roman"/>
              </a:rPr>
              <a:t>Julian Stearns Cutler</a:t>
            </a:r>
            <a:endParaRPr lang="en-US" sz="3200" b="0" i="0" dirty="0"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7982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1"/>
            <a:ext cx="4427985" cy="5161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6405" y="373447"/>
            <a:ext cx="6587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She will never let him bully… 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60350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Times New Roman"/>
              </a:rPr>
              <a:t>My sunshine doesn't come from the skies,</a:t>
            </a:r>
            <a:br>
              <a:rPr lang="en-US" sz="4000" b="1" dirty="0">
                <a:solidFill>
                  <a:srgbClr val="FFFF00"/>
                </a:solidFill>
                <a:latin typeface="Times New Roman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/>
              </a:rPr>
              <a:t>It comes from the love in my dog's eyes</a:t>
            </a:r>
            <a:r>
              <a:rPr lang="en-US" sz="4000" b="1" dirty="0" smtClean="0">
                <a:solidFill>
                  <a:srgbClr val="FFFF00"/>
                </a:solidFill>
                <a:latin typeface="Times New Roman"/>
              </a:rPr>
              <a:t>.</a:t>
            </a:r>
          </a:p>
          <a:p>
            <a:endParaRPr lang="en-US" sz="4000" b="1" dirty="0">
              <a:solidFill>
                <a:srgbClr val="FFFF00"/>
              </a:solidFill>
              <a:latin typeface="Times New Roman"/>
            </a:endParaRPr>
          </a:p>
          <a:p>
            <a:r>
              <a:rPr lang="en-US" sz="4000" b="1" i="1" dirty="0">
                <a:latin typeface="Times New Roman"/>
              </a:rPr>
              <a:t>Unknown Poet</a:t>
            </a:r>
            <a:endParaRPr lang="en-US" sz="4000" b="1" i="0" dirty="0">
              <a:effectLst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62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97812"/>
            <a:ext cx="3888432" cy="494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39179" y="373447"/>
            <a:ext cx="6181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Waiting her friend together 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284239"/>
            <a:ext cx="485903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With eye upraised his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</a:t>
            </a:r>
          </a:p>
          <a:p>
            <a:pPr algn="r"/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  master's </a:t>
            </a: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look to scan,</a:t>
            </a:r>
            <a:r>
              <a:rPr lang="en-US" sz="3600" b="1" dirty="0">
                <a:solidFill>
                  <a:srgbClr val="FFFF00"/>
                </a:solidFill>
              </a:rPr>
              <a:t/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The joy, the solace, and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</a:t>
            </a:r>
          </a:p>
          <a:p>
            <a:pPr algn="r"/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            the </a:t>
            </a: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aid of man:</a:t>
            </a:r>
            <a:r>
              <a:rPr lang="en-US" sz="3600" b="1" dirty="0">
                <a:solidFill>
                  <a:srgbClr val="FFFF00"/>
                </a:solidFill>
              </a:rPr>
              <a:t/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The rich man's </a:t>
            </a:r>
            <a:endParaRPr lang="en-US" sz="3600" b="1" dirty="0" smtClean="0">
              <a:solidFill>
                <a:srgbClr val="FFFF00"/>
              </a:solidFill>
              <a:latin typeface="Times New Roman"/>
            </a:endParaRPr>
          </a:p>
          <a:p>
            <a:pPr algn="r"/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guardian </a:t>
            </a: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and the poor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   </a:t>
            </a:r>
          </a:p>
          <a:p>
            <a:pPr algn="r"/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                man's </a:t>
            </a: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friend,</a:t>
            </a:r>
            <a:r>
              <a:rPr lang="en-US" sz="3600" b="1" dirty="0">
                <a:solidFill>
                  <a:srgbClr val="FFFF00"/>
                </a:solidFill>
              </a:rPr>
              <a:t/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The only creature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</a:t>
            </a:r>
          </a:p>
          <a:p>
            <a:pPr algn="r"/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        faithful </a:t>
            </a:r>
            <a:r>
              <a:rPr lang="en-US" sz="3600" b="1" dirty="0">
                <a:solidFill>
                  <a:srgbClr val="FFFF00"/>
                </a:solidFill>
                <a:latin typeface="Times New Roman"/>
              </a:rPr>
              <a:t>to the end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</a:rPr>
              <a:t>.</a:t>
            </a:r>
            <a:r>
              <a:rPr lang="en-US" sz="3600" i="1" dirty="0"/>
              <a:t> George Crabbe</a:t>
            </a:r>
            <a:endParaRPr lang="ru-RU" sz="3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45704" y="1533465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600" b="1" dirty="0">
                <a:solidFill>
                  <a:srgbClr val="00FF00"/>
                </a:solidFill>
                <a:latin typeface="Verdana"/>
              </a:rPr>
              <a:t>Я свято верю, что собака -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Последний Ангел на Земле...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Когда затянет душу мраком -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Она одна придет ко мне.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Когда меня друзья оставят,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Когда надежды предадут,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Поверить в искренность заставят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Глаза собачьи, что не лгут...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Когда мелком последней боли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Жизнь подведет черту свою,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Усилием собачьей воли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Она лизнет ладонь мою.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И даже там, в раю собачьем,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По мне тоскуя в тишине,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Она вернется в час назначенный</a:t>
            </a:r>
            <a:r>
              <a:rPr lang="ru-RU" sz="1600" b="1" dirty="0">
                <a:solidFill>
                  <a:srgbClr val="00FF00"/>
                </a:solidFill>
              </a:rPr>
              <a:t/>
            </a:r>
            <a:br>
              <a:rPr lang="ru-RU" sz="1600" b="1" dirty="0">
                <a:solidFill>
                  <a:srgbClr val="00FF00"/>
                </a:solidFill>
              </a:rPr>
            </a:br>
            <a:r>
              <a:rPr lang="ru-RU" sz="1600" b="1" dirty="0">
                <a:solidFill>
                  <a:srgbClr val="00FF00"/>
                </a:solidFill>
                <a:latin typeface="Verdana"/>
              </a:rPr>
              <a:t>Последним Ангелом ко мне. </a:t>
            </a:r>
            <a:endParaRPr lang="ru-RU" sz="1600" b="1" dirty="0" smtClean="0">
              <a:solidFill>
                <a:srgbClr val="00FF00"/>
              </a:solidFill>
              <a:latin typeface="Verdana"/>
            </a:endParaRPr>
          </a:p>
          <a:p>
            <a:pPr algn="r"/>
            <a:endParaRPr lang="ru-RU" sz="1600" b="1" dirty="0">
              <a:solidFill>
                <a:srgbClr val="00FF00"/>
              </a:solidFill>
              <a:latin typeface="Verdana"/>
            </a:endParaRPr>
          </a:p>
          <a:p>
            <a:pPr algn="r"/>
            <a:r>
              <a:rPr lang="ru-RU" sz="1600" b="1" dirty="0" smtClean="0">
                <a:solidFill>
                  <a:srgbClr val="00FF00"/>
                </a:solidFill>
                <a:latin typeface="Verdana"/>
              </a:rPr>
              <a:t>ЛАРЕНКО</a:t>
            </a:r>
            <a:endParaRPr lang="ru-RU" sz="1600" b="1" dirty="0">
              <a:solidFill>
                <a:srgbClr val="00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1512745"/>
            <a:ext cx="49685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Dogs are very special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They </a:t>
            </a:r>
            <a:r>
              <a:rPr lang="en-US" sz="2800" b="1" dirty="0">
                <a:solidFill>
                  <a:srgbClr val="FFFF00"/>
                </a:solidFill>
              </a:rPr>
              <a:t>give you so much love They are one of God’s creations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Sent </a:t>
            </a:r>
            <a:r>
              <a:rPr lang="en-US" sz="2800" b="1" dirty="0">
                <a:solidFill>
                  <a:srgbClr val="FFFF00"/>
                </a:solidFill>
              </a:rPr>
              <a:t>to you from above.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All </a:t>
            </a:r>
            <a:r>
              <a:rPr lang="en-US" sz="2800" b="1" dirty="0">
                <a:solidFill>
                  <a:srgbClr val="FFFF00"/>
                </a:solidFill>
              </a:rPr>
              <a:t>they need is lots of love Show them how much you care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Because </a:t>
            </a:r>
            <a:r>
              <a:rPr lang="en-US" sz="2800" b="1" dirty="0">
                <a:solidFill>
                  <a:srgbClr val="FFFF00"/>
                </a:solidFill>
              </a:rPr>
              <a:t>if you do then you will see </a:t>
            </a:r>
            <a:endParaRPr lang="en-US" sz="2800" b="1" dirty="0" smtClean="0">
              <a:solidFill>
                <a:srgbClr val="FFFF00"/>
              </a:solidFill>
            </a:endParaRPr>
          </a:p>
          <a:p>
            <a:r>
              <a:rPr lang="en-US" sz="2800" b="1" dirty="0" smtClean="0">
                <a:solidFill>
                  <a:srgbClr val="FFFF00"/>
                </a:solidFill>
              </a:rPr>
              <a:t>That </a:t>
            </a:r>
            <a:r>
              <a:rPr lang="en-US" sz="2800" b="1" dirty="0">
                <a:solidFill>
                  <a:srgbClr val="FFFF00"/>
                </a:solidFill>
              </a:rPr>
              <a:t>they will always be there</a:t>
            </a:r>
            <a:r>
              <a:rPr lang="en-US" sz="2800" b="1" dirty="0" smtClean="0">
                <a:solidFill>
                  <a:srgbClr val="FFFF00"/>
                </a:solidFill>
              </a:rPr>
              <a:t>.</a:t>
            </a:r>
          </a:p>
          <a:p>
            <a:r>
              <a:rPr lang="en-US" sz="2800" b="1" dirty="0" smtClean="0"/>
              <a:t> </a:t>
            </a:r>
            <a:endParaRPr lang="en-US" sz="2800" b="1" dirty="0" smtClean="0">
              <a:latin typeface="Bradley Hand ITC" panose="03070402050302030203" pitchFamily="66" charset="0"/>
            </a:endParaRPr>
          </a:p>
          <a:p>
            <a:r>
              <a:rPr lang="en-US" sz="2800" b="1" dirty="0" smtClean="0">
                <a:latin typeface="Bradley Hand ITC" panose="03070402050302030203" pitchFamily="66" charset="0"/>
              </a:rPr>
              <a:t> </a:t>
            </a:r>
            <a:r>
              <a:rPr lang="en-US" sz="2800" b="1" dirty="0">
                <a:latin typeface="Bradley Hand ITC" panose="03070402050302030203" pitchFamily="66" charset="0"/>
              </a:rPr>
              <a:t>-Debbie </a:t>
            </a:r>
            <a:r>
              <a:rPr lang="en-US" sz="2800" b="1" dirty="0" err="1" smtClean="0">
                <a:latin typeface="Bradley Hand ITC" panose="03070402050302030203" pitchFamily="66" charset="0"/>
              </a:rPr>
              <a:t>Bongiovanni</a:t>
            </a:r>
            <a:r>
              <a:rPr lang="en-US" sz="2800" b="1" dirty="0" smtClean="0">
                <a:latin typeface="Bradley Hand ITC" panose="03070402050302030203" pitchFamily="66" charset="0"/>
              </a:rPr>
              <a:t>-Sharp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6167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275636"/>
            <a:ext cx="90364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FFFF"/>
                </a:solidFill>
              </a:rPr>
              <a:t>When </a:t>
            </a:r>
            <a:r>
              <a:rPr lang="en-US" sz="2400" b="1" dirty="0">
                <a:solidFill>
                  <a:srgbClr val="00FFFF"/>
                </a:solidFill>
              </a:rPr>
              <a:t>God had made the earth and sky, the flowers and the trees.</a:t>
            </a:r>
          </a:p>
          <a:p>
            <a:r>
              <a:rPr lang="en-US" sz="2400" b="1" dirty="0">
                <a:solidFill>
                  <a:srgbClr val="00FFFF"/>
                </a:solidFill>
              </a:rPr>
              <a:t>He then made all the animals and all the birds and bees.</a:t>
            </a:r>
          </a:p>
          <a:p>
            <a:endParaRPr lang="en-US" sz="1600" b="1" dirty="0">
              <a:solidFill>
                <a:srgbClr val="00FFFF"/>
              </a:solidFill>
            </a:endParaRPr>
          </a:p>
          <a:p>
            <a:r>
              <a:rPr lang="en-US" sz="2400" b="1" dirty="0">
                <a:solidFill>
                  <a:srgbClr val="00FF00"/>
                </a:solidFill>
              </a:rPr>
              <a:t>And then His work was finished, and not one was quite the same</a:t>
            </a:r>
          </a:p>
          <a:p>
            <a:r>
              <a:rPr lang="en-US" sz="2400" b="1" dirty="0">
                <a:solidFill>
                  <a:srgbClr val="00FF00"/>
                </a:solidFill>
              </a:rPr>
              <a:t>He said I’ll walk this earth of mine and give each one a name.</a:t>
            </a:r>
          </a:p>
          <a:p>
            <a:endParaRPr lang="en-US" sz="1600" b="1" dirty="0">
              <a:solidFill>
                <a:srgbClr val="00FFFF"/>
              </a:solidFill>
            </a:endParaRPr>
          </a:p>
          <a:p>
            <a:r>
              <a:rPr lang="en-US" sz="2400" b="1" dirty="0">
                <a:solidFill>
                  <a:srgbClr val="9966FF"/>
                </a:solidFill>
              </a:rPr>
              <a:t>And so he traveled land and sea, and everywhere He went</a:t>
            </a:r>
          </a:p>
          <a:p>
            <a:r>
              <a:rPr lang="en-US" sz="2400" b="1" dirty="0">
                <a:solidFill>
                  <a:srgbClr val="9966FF"/>
                </a:solidFill>
              </a:rPr>
              <a:t>a little creature following him, until its strength was spent.</a:t>
            </a:r>
          </a:p>
          <a:p>
            <a:endParaRPr lang="en-US" sz="1600" b="1" dirty="0">
              <a:solidFill>
                <a:srgbClr val="00FFFF"/>
              </a:solidFill>
            </a:endParaRPr>
          </a:p>
          <a:p>
            <a:r>
              <a:rPr lang="en-US" sz="2400" b="1" dirty="0">
                <a:solidFill>
                  <a:srgbClr val="FF33CC"/>
                </a:solidFill>
              </a:rPr>
              <a:t>When all were named upon the Earth, and in the sky and sea,</a:t>
            </a:r>
          </a:p>
          <a:p>
            <a:r>
              <a:rPr lang="en-US" sz="2400" b="1" dirty="0">
                <a:solidFill>
                  <a:srgbClr val="FF33CC"/>
                </a:solidFill>
              </a:rPr>
              <a:t>A little creature said, Dear Lord, there’s not one left for me.</a:t>
            </a:r>
          </a:p>
          <a:p>
            <a:endParaRPr lang="en-US" sz="1600" b="1" dirty="0">
              <a:solidFill>
                <a:srgbClr val="00FFFF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The Father smiled and softly said, I’ve left you to the end,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I’ve turned my own name back to </a:t>
            </a:r>
            <a:r>
              <a:rPr lang="en-US" sz="2400" b="1" dirty="0" smtClean="0">
                <a:solidFill>
                  <a:srgbClr val="FFFF00"/>
                </a:solidFill>
              </a:rPr>
              <a:t>front                                                                           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</a:rPr>
              <a:t>                                                       and </a:t>
            </a:r>
            <a:r>
              <a:rPr lang="en-US" sz="2400" b="1" dirty="0">
                <a:solidFill>
                  <a:srgbClr val="FFFF00"/>
                </a:solidFill>
              </a:rPr>
              <a:t>called you “Dog” my friend</a:t>
            </a:r>
            <a:r>
              <a:rPr lang="en-US" sz="2400" b="1" dirty="0" smtClean="0">
                <a:solidFill>
                  <a:srgbClr val="FFFF00"/>
                </a:solidFill>
              </a:rPr>
              <a:t>.</a:t>
            </a:r>
          </a:p>
          <a:p>
            <a:pPr algn="ctr"/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Author </a:t>
            </a:r>
            <a:r>
              <a:rPr lang="en-US" sz="2400" b="1" dirty="0">
                <a:solidFill>
                  <a:srgbClr val="FF0000"/>
                </a:solidFill>
              </a:rPr>
              <a:t>Unknown</a:t>
            </a:r>
          </a:p>
          <a:p>
            <a:endParaRPr lang="ru-RU" sz="2400" b="1" dirty="0">
              <a:solidFill>
                <a:srgbClr val="00FFFF"/>
              </a:solidFill>
            </a:endParaRPr>
          </a:p>
        </p:txBody>
      </p:sp>
      <p:pic>
        <p:nvPicPr>
          <p:cNvPr id="17411" name="Picture 3" descr="C:\Users\1\Desktop\animated dog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57192"/>
            <a:ext cx="243840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4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8480" y="1988840"/>
            <a:ext cx="80851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for  He is a creature from a God </a:t>
            </a:r>
            <a:endParaRPr lang="ru-RU" sz="60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16632"/>
            <a:ext cx="67687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Century Schoolbook" panose="02040604050505020304" pitchFamily="18" charset="0"/>
              </a:rPr>
              <a:t>Love your Dog 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7511" y="373447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Sources: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852158"/>
            <a:ext cx="7416824" cy="2644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2"/>
              </a:rPr>
              <a:t>http://www.proza.ru/2012/04/20/1846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3"/>
              </a:rPr>
              <a:t>http://rogallery.com/Hardy_Heywood/hardy-biography.html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http://i041.radikal.ru/1102/07/ac25f5999f47.jpg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http://www.dogquotations.com/dog-poems.html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http://</a:t>
            </a:r>
            <a:r>
              <a:rPr lang="ru-RU" u="sng" dirty="0" smtClean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6"/>
              </a:rPr>
              <a:t>www.loveyourdog.com/poetry1.html</a:t>
            </a:r>
            <a:endParaRPr lang="en-US" u="sng" dirty="0" smtClean="0">
              <a:solidFill>
                <a:srgbClr val="0000FF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0669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8963" y="1516245"/>
            <a:ext cx="48245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A n English painter 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of equestrian, hunting and genre 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scenes Famed </a:t>
            </a:r>
            <a:r>
              <a:rPr lang="en-US" sz="3600" dirty="0">
                <a:solidFill>
                  <a:srgbClr val="FFFF00"/>
                </a:solidFill>
                <a:latin typeface="Arial Black" panose="020B0A04020102020204" pitchFamily="34" charset="0"/>
              </a:rPr>
              <a:t>for his sensitive portrayal of animals </a:t>
            </a:r>
            <a:r>
              <a:rPr lang="en-US" sz="36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, horses and dogs</a:t>
            </a:r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endParaRPr lang="ru-RU" sz="36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516246"/>
            <a:ext cx="3869194" cy="5153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>
                <a:solidFill>
                  <a:srgbClr val="00FF00"/>
                </a:solidFill>
                <a:latin typeface="Arial Black" panose="020B0A04020102020204" pitchFamily="34" charset="0"/>
              </a:rPr>
              <a:t>Heywood </a:t>
            </a:r>
            <a:r>
              <a:rPr lang="en-US" sz="4000" dirty="0" smtClean="0">
                <a:solidFill>
                  <a:srgbClr val="00FF00"/>
                </a:solidFill>
                <a:latin typeface="Arial Black" panose="020B0A04020102020204" pitchFamily="34" charset="0"/>
              </a:rPr>
              <a:t>Hardy  (1843 - 1933)</a:t>
            </a:r>
            <a:endParaRPr lang="en-US" sz="4000" dirty="0">
              <a:solidFill>
                <a:srgbClr val="00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92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00335"/>
            <a:ext cx="6371584" cy="5067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1587" y="116632"/>
            <a:ext cx="5992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Missing about the Master…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04248" y="1268760"/>
            <a:ext cx="233551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FF00"/>
                </a:solidFill>
              </a:rPr>
              <a:t>A dog is a friend, 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never to end.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A dog is a thing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never to sin.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A dog is a friend, 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that </a:t>
            </a:r>
            <a:endParaRPr lang="en-US" sz="2400" b="1" dirty="0" smtClean="0">
              <a:solidFill>
                <a:srgbClr val="FFFF00"/>
              </a:solidFill>
            </a:endParaRPr>
          </a:p>
          <a:p>
            <a:pPr algn="r"/>
            <a:r>
              <a:rPr lang="en-US" sz="2400" b="1" dirty="0" smtClean="0">
                <a:solidFill>
                  <a:srgbClr val="FFFF00"/>
                </a:solidFill>
              </a:rPr>
              <a:t>gets </a:t>
            </a:r>
            <a:r>
              <a:rPr lang="en-US" sz="2400" b="1" dirty="0">
                <a:solidFill>
                  <a:srgbClr val="FFFF00"/>
                </a:solidFill>
              </a:rPr>
              <a:t>you up high, 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Whatever you do, </a:t>
            </a:r>
          </a:p>
          <a:p>
            <a:pPr algn="r"/>
            <a:r>
              <a:rPr lang="en-US" sz="2400" b="1" dirty="0">
                <a:solidFill>
                  <a:srgbClr val="FFFF00"/>
                </a:solidFill>
              </a:rPr>
              <a:t>he won't tell a lie. 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6186999"/>
            <a:ext cx="1620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by Dan, Age 9</a:t>
            </a:r>
            <a:br>
              <a:rPr lang="en-US" b="1" dirty="0">
                <a:latin typeface="Bradley Hand ITC" panose="03070402050302030203" pitchFamily="66" charset="0"/>
              </a:rPr>
            </a:br>
            <a:r>
              <a:rPr lang="en-US" b="1" dirty="0">
                <a:latin typeface="Bradley Hand ITC" panose="03070402050302030203" pitchFamily="66" charset="0"/>
              </a:rPr>
              <a:t>Texas USA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660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051" y="1556792"/>
            <a:ext cx="7188066" cy="514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0051" y="409019"/>
            <a:ext cx="5495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Lovely day, no hunting…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403278"/>
            <a:ext cx="171254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/>
              </a:rPr>
              <a:t>A dog sits waiting </a:t>
            </a:r>
            <a:endParaRPr lang="en-US" b="1" dirty="0" smtClean="0">
              <a:solidFill>
                <a:srgbClr val="FFFF00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arial"/>
              </a:rPr>
              <a:t>in 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the cold autumn sun</a:t>
            </a:r>
            <a:r>
              <a:rPr lang="en-US" b="1" dirty="0" smtClean="0">
                <a:solidFill>
                  <a:srgbClr val="FFFF00"/>
                </a:solidFill>
                <a:latin typeface="arial"/>
              </a:rPr>
              <a:t>.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Too faithful to leave, </a:t>
            </a:r>
            <a:endParaRPr lang="en-US" b="1" dirty="0" smtClean="0">
              <a:solidFill>
                <a:srgbClr val="FFFF00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arial"/>
              </a:rPr>
              <a:t>too 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frightened </a:t>
            </a:r>
            <a:endParaRPr lang="en-US" b="1" dirty="0" smtClean="0">
              <a:solidFill>
                <a:srgbClr val="FFFF00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arial"/>
              </a:rPr>
              <a:t>to 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run</a:t>
            </a:r>
            <a:r>
              <a:rPr lang="en-US" b="1" dirty="0" smtClean="0">
                <a:solidFill>
                  <a:srgbClr val="FFFF00"/>
                </a:solidFill>
                <a:latin typeface="arial"/>
              </a:rPr>
              <a:t>.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He’s been here for days now </a:t>
            </a:r>
            <a:endParaRPr lang="en-US" b="1" dirty="0" smtClean="0">
              <a:solidFill>
                <a:srgbClr val="FFFF00"/>
              </a:solidFill>
              <a:latin typeface="arial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arial"/>
              </a:rPr>
              <a:t>with 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nothing to do</a:t>
            </a:r>
            <a:r>
              <a:rPr lang="en-US" b="1" dirty="0" smtClean="0">
                <a:solidFill>
                  <a:srgbClr val="FFFF00"/>
                </a:solidFill>
                <a:latin typeface="arial"/>
              </a:rPr>
              <a:t>,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/>
              </a:rPr>
              <a:t>but sit by the road waiting for </a:t>
            </a:r>
            <a:r>
              <a:rPr lang="en-US" b="1" dirty="0" smtClean="0">
                <a:solidFill>
                  <a:srgbClr val="FFFF00"/>
                </a:solidFill>
                <a:latin typeface="arial"/>
              </a:rPr>
              <a:t>you…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3518" y="6396484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Bradley Hand ITC" panose="03070402050302030203" pitchFamily="66" charset="0"/>
              </a:rPr>
              <a:t>-Kathy Flood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9442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.pixs.ru/storage/3/0/8/1254jpg885_2227171_129453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16361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6509" y="116632"/>
            <a:ext cx="58625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Relaxing after the hunting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2911"/>
            <a:ext cx="6768752" cy="5000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46589" y="260648"/>
            <a:ext cx="4575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Break when hunting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8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208365" cy="485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3362" y="409019"/>
            <a:ext cx="5517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Waiting for adventures…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7.pixs.ru/storage/2/9/4/1024pxHeyw_6207711_129452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68702"/>
            <a:ext cx="6584082" cy="479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11760" y="373447"/>
            <a:ext cx="38363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Fantastic friends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45673"/>
            <a:ext cx="6624735" cy="492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25979" y="373447"/>
            <a:ext cx="6607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FF00"/>
                </a:solidFill>
                <a:latin typeface="Century Schoolbook" panose="02040604050505020304" pitchFamily="18" charset="0"/>
              </a:rPr>
              <a:t>Helping In the Flower Garden</a:t>
            </a:r>
            <a:endParaRPr lang="ru-RU" sz="3200" b="1" dirty="0">
              <a:solidFill>
                <a:srgbClr val="00FF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5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165</TotalTime>
  <Words>508</Words>
  <Application>Microsoft Office PowerPoint</Application>
  <PresentationFormat>Экран (4:3)</PresentationFormat>
  <Paragraphs>100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17</cp:revision>
  <dcterms:created xsi:type="dcterms:W3CDTF">2014-08-07T17:20:30Z</dcterms:created>
  <dcterms:modified xsi:type="dcterms:W3CDTF">2014-08-09T18:55:15Z</dcterms:modified>
</cp:coreProperties>
</file>