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58" r:id="rId5"/>
    <p:sldId id="263" r:id="rId6"/>
    <p:sldId id="260" r:id="rId7"/>
    <p:sldId id="274" r:id="rId8"/>
    <p:sldId id="275" r:id="rId9"/>
    <p:sldId id="276" r:id="rId10"/>
    <p:sldId id="261" r:id="rId11"/>
    <p:sldId id="264" r:id="rId12"/>
    <p:sldId id="265" r:id="rId13"/>
    <p:sldId id="273" r:id="rId14"/>
    <p:sldId id="267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rcus_Stone" TargetMode="External"/><Relationship Id="rId3" Type="http://schemas.openxmlformats.org/officeDocument/2006/relationships/hyperlink" Target="http://en.wikipedia.org/wiki/George_Dunlop_Leslie" TargetMode="External"/><Relationship Id="rId7" Type="http://schemas.openxmlformats.org/officeDocument/2006/relationships/hyperlink" Target="http://en.wikipedia.org/wiki/Frederick_Morgan_(painter)" TargetMode="External"/><Relationship Id="rId12" Type="http://schemas.openxmlformats.org/officeDocument/2006/relationships/hyperlink" Target="http://wallex.pro/upload/preview/big/4b27b471717e45ecddd77ee94adb1238.jpg" TargetMode="External"/><Relationship Id="rId2" Type="http://schemas.openxmlformats.org/officeDocument/2006/relationships/hyperlink" Target="http://www.liveinternet.ru/users/3535126/post13410450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valuable.com/artist/cobbett-edward-john-r.b.a-85xirf0vu7" TargetMode="External"/><Relationship Id="rId11" Type="http://schemas.openxmlformats.org/officeDocument/2006/relationships/hyperlink" Target="http://en.wikipedia.org/wiki/Eugene_de_Blaas" TargetMode="External"/><Relationship Id="rId5" Type="http://schemas.openxmlformats.org/officeDocument/2006/relationships/hyperlink" Target="http://en.wikipedia.org/wiki/John_George_Brown" TargetMode="External"/><Relationship Id="rId10" Type="http://schemas.openxmlformats.org/officeDocument/2006/relationships/hyperlink" Target="http://en.wikipedia.org/wiki/Robert_Walker_Macbeth" TargetMode="External"/><Relationship Id="rId4" Type="http://schemas.openxmlformats.org/officeDocument/2006/relationships/hyperlink" Target="http://www.artmagick.com/pictures/artist.aspx?artist=frank-dicksee" TargetMode="External"/><Relationship Id="rId9" Type="http://schemas.openxmlformats.org/officeDocument/2006/relationships/hyperlink" Target="http://en.wikipedia.org/wiki/George_Goodwin_Kilburn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0387" y="3861048"/>
            <a:ext cx="6444208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800" b="1" spc="50" dirty="0" err="1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ООШ» </a:t>
            </a:r>
          </a:p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Красноармейского района </a:t>
            </a:r>
          </a:p>
          <a:p>
            <a:pPr algn="r"/>
            <a:r>
              <a:rPr lang="ru-RU" sz="28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4554" y="883672"/>
            <a:ext cx="882047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Apples in the English Art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45" y="131541"/>
            <a:ext cx="8962109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Посвящается </a:t>
            </a:r>
          </a:p>
          <a:p>
            <a:pPr algn="ctr"/>
            <a:r>
              <a:rPr lang="ru-RU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перекрестному Году культуры Великобритании и России 2014</a:t>
            </a:r>
            <a:endParaRPr lang="ru-RU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  <p:pic>
        <p:nvPicPr>
          <p:cNvPr id="2052" name="Picture 4" descr="Обои Еда, еда,  яблоко,  фрукт,  зеленые,  яблоки,  листья, 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8158" l="9752" r="89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32" y="1556792"/>
            <a:ext cx="3456384" cy="21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7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-fotki.yandex.ru/get/3418/neiro9908.9c/0_3d458_b915030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7124"/>
            <a:ext cx="5688632" cy="40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609318"/>
            <a:ext cx="2920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FFFF"/>
                </a:solidFill>
                <a:latin typeface="TruthCYR Black" pitchFamily="50" charset="-52"/>
              </a:rPr>
              <a:t> In Love </a:t>
            </a:r>
            <a:endParaRPr lang="ru-RU" sz="4800" dirty="0">
              <a:solidFill>
                <a:srgbClr val="00FFFF"/>
              </a:solidFill>
              <a:latin typeface="TruthCYR Black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1" y="115105"/>
            <a:ext cx="253261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  <a:latin typeface="Verdana"/>
              </a:rPr>
              <a:t>Marcus Stone </a:t>
            </a:r>
            <a:r>
              <a:rPr lang="en-US" b="1" dirty="0" smtClean="0">
                <a:solidFill>
                  <a:srgbClr val="FFFF00"/>
                </a:solidFill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a famous English painter </a:t>
            </a:r>
            <a:r>
              <a:rPr lang="en-US" b="1" dirty="0" smtClean="0">
                <a:latin typeface="Arial"/>
              </a:rPr>
              <a:t>was </a:t>
            </a:r>
            <a:r>
              <a:rPr lang="en-US" b="1" dirty="0">
                <a:latin typeface="Arial"/>
              </a:rPr>
              <a:t>trained by his father and began to exhibit at the </a:t>
            </a:r>
            <a:r>
              <a:rPr lang="en-US" b="1" dirty="0" smtClean="0">
                <a:latin typeface="Arial"/>
              </a:rPr>
              <a:t>Royal Academy  </a:t>
            </a:r>
            <a:r>
              <a:rPr lang="en-US" b="1" dirty="0">
                <a:latin typeface="Arial"/>
              </a:rPr>
              <a:t> before he was eighteen; and a few years later he illustrated with much success books by C</a:t>
            </a:r>
            <a:r>
              <a:rPr lang="en-US" b="1" dirty="0" smtClean="0">
                <a:latin typeface="Arial"/>
              </a:rPr>
              <a:t>harles Dickens, Anthony Trollope, </a:t>
            </a:r>
            <a:r>
              <a:rPr lang="en-US" b="1" dirty="0">
                <a:latin typeface="Arial"/>
              </a:rPr>
              <a:t>and other writers, friends of his family.</a:t>
            </a:r>
          </a:p>
          <a:p>
            <a:pPr algn="r"/>
            <a:r>
              <a:rPr lang="en-US" b="1" dirty="0" smtClean="0">
                <a:latin typeface="Arial"/>
              </a:rPr>
              <a:t>One of his canvases is </a:t>
            </a:r>
            <a:r>
              <a:rPr lang="en-US" b="1" dirty="0">
                <a:latin typeface="Arial"/>
              </a:rPr>
              <a:t>in </a:t>
            </a:r>
            <a:r>
              <a:rPr lang="en-US" b="1" dirty="0" smtClean="0">
                <a:latin typeface="Arial"/>
              </a:rPr>
              <a:t>Tate . </a:t>
            </a:r>
            <a:r>
              <a:rPr lang="en-US" b="1" dirty="0">
                <a:latin typeface="Arial"/>
              </a:rPr>
              <a:t>Most of his works have been engraved, and medals were awarded to him at exhibitions in all parts of the world.</a:t>
            </a:r>
            <a:endParaRPr lang="en-US" b="1" i="0" dirty="0"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52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0.liveinternet.ru/images/attach/b/4/113/800/113800806_large_3535126_afternoontr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5682"/>
            <a:ext cx="4503415" cy="63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788" y="980728"/>
            <a:ext cx="40621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</a:rPr>
              <a:t>George Goodwin </a:t>
            </a:r>
            <a:r>
              <a:rPr lang="en-US" sz="2800" b="1" dirty="0" err="1">
                <a:solidFill>
                  <a:srgbClr val="FFFF00"/>
                </a:solidFill>
                <a:latin typeface="Arial"/>
              </a:rPr>
              <a:t>Kilburne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</a:rPr>
              <a:t>,</a:t>
            </a:r>
            <a:r>
              <a:rPr lang="en-US" sz="2800" b="1" baseline="300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800" b="1" dirty="0" smtClean="0">
                <a:latin typeface="Arial"/>
              </a:rPr>
              <a:t>(1839 </a:t>
            </a:r>
            <a:r>
              <a:rPr lang="en-US" sz="2800" b="1" dirty="0">
                <a:latin typeface="Arial"/>
              </a:rPr>
              <a:t>– 1924 </a:t>
            </a:r>
            <a:r>
              <a:rPr lang="en-US" sz="2800" b="1" dirty="0" smtClean="0">
                <a:latin typeface="Arial"/>
              </a:rPr>
              <a:t>London) </a:t>
            </a:r>
            <a:r>
              <a:rPr lang="en-US" sz="2800" b="1" dirty="0">
                <a:latin typeface="Arial"/>
              </a:rPr>
              <a:t>was an English </a:t>
            </a:r>
            <a:r>
              <a:rPr lang="en-US" sz="2800" b="1" dirty="0" smtClean="0">
                <a:latin typeface="Arial"/>
              </a:rPr>
              <a:t>genre painter specializing </a:t>
            </a:r>
            <a:r>
              <a:rPr lang="en-US" sz="2800" b="1" dirty="0">
                <a:latin typeface="Arial"/>
              </a:rPr>
              <a:t>in accurately drawn interiors with figures. He </a:t>
            </a:r>
            <a:r>
              <a:rPr lang="en-US" sz="2800" b="1" dirty="0" err="1">
                <a:latin typeface="Arial"/>
              </a:rPr>
              <a:t>favoured</a:t>
            </a:r>
            <a:r>
              <a:rPr lang="en-US" sz="2800" b="1" dirty="0">
                <a:latin typeface="Arial"/>
              </a:rPr>
              <a:t> </a:t>
            </a:r>
            <a:r>
              <a:rPr lang="en-US" sz="2800" b="1" dirty="0" smtClean="0">
                <a:latin typeface="Arial"/>
              </a:rPr>
              <a:t>the </a:t>
            </a:r>
            <a:r>
              <a:rPr lang="en-US" sz="2800" b="1" dirty="0" err="1" smtClean="0">
                <a:latin typeface="Arial"/>
              </a:rPr>
              <a:t>watercolour</a:t>
            </a:r>
            <a:r>
              <a:rPr lang="en-US" sz="2800" b="1" dirty="0" smtClean="0">
                <a:latin typeface="Arial"/>
              </a:rPr>
              <a:t> medium </a:t>
            </a:r>
            <a:r>
              <a:rPr lang="en-US" sz="2800" b="1" dirty="0">
                <a:latin typeface="Arial"/>
              </a:rPr>
              <a:t>although he also worked </a:t>
            </a:r>
            <a:r>
              <a:rPr lang="en-US" sz="2800" b="1" dirty="0" smtClean="0">
                <a:latin typeface="Arial"/>
              </a:rPr>
              <a:t>in oils, pencil and </a:t>
            </a:r>
            <a:r>
              <a:rPr lang="en-US" sz="2800" b="1" dirty="0">
                <a:latin typeface="Arial"/>
              </a:rPr>
              <a:t>- in his early career </a:t>
            </a:r>
            <a:r>
              <a:rPr lang="en-US" sz="2800" b="1" dirty="0" smtClean="0">
                <a:latin typeface="Arial"/>
              </a:rPr>
              <a:t>– engraving.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8544" y="153506"/>
            <a:ext cx="3757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</a:rPr>
              <a:t>Mother and </a:t>
            </a:r>
            <a:r>
              <a:rPr lang="en-US" sz="3600" b="1" dirty="0" err="1" smtClean="0">
                <a:solidFill>
                  <a:srgbClr val="00FFFF"/>
                </a:solidFill>
              </a:rPr>
              <a:t>Daghter</a:t>
            </a:r>
            <a:endParaRPr lang="ru-RU" sz="36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4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535126_thelittlehelpmate (600x468, 95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715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1863199"/>
            <a:ext cx="2627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George</a:t>
            </a:r>
            <a:r>
              <a:rPr lang="en-US" sz="2000" b="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Goodwin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</a:rPr>
              <a:t>Kilburne’s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000" b="1" dirty="0">
                <a:latin typeface="Arial"/>
              </a:rPr>
              <a:t>paintings often portrayed </a:t>
            </a:r>
            <a:r>
              <a:rPr lang="en-US" sz="2000" b="1" dirty="0" smtClean="0">
                <a:latin typeface="Arial"/>
              </a:rPr>
              <a:t>the  upper classes</a:t>
            </a:r>
            <a:r>
              <a:rPr lang="en-US" sz="2000" b="1" dirty="0">
                <a:latin typeface="Arial"/>
              </a:rPr>
              <a:t> and ultra-fashionable female beauties in opulent late 18th and early 19th-century settings. His depiction of this beauty was heightened by his attention to detail with dress, and richly decorated interiors.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0015" y="673541"/>
            <a:ext cx="5681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  <a:latin typeface="arial"/>
              </a:rPr>
              <a:t>Mother Peeling an Apple</a:t>
            </a:r>
            <a:r>
              <a:rPr lang="en-US" sz="3600" b="1" dirty="0">
                <a:solidFill>
                  <a:srgbClr val="00FFFF"/>
                </a:solidFill>
                <a:latin typeface="arial"/>
              </a:rPr>
              <a:t> </a:t>
            </a:r>
            <a:endParaRPr lang="ru-RU" sz="36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1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4600/neiro9908.a8/0_45472_22d5c94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48" y="1505566"/>
            <a:ext cx="6017268" cy="50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9770" y="404664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  <a:latin typeface="Verdana"/>
              </a:rPr>
              <a:t>In </a:t>
            </a:r>
            <a:r>
              <a:rPr lang="en-US" sz="3600" b="1" dirty="0">
                <a:solidFill>
                  <a:srgbClr val="00FFFF"/>
                </a:solidFill>
                <a:latin typeface="Verdana"/>
              </a:rPr>
              <a:t>the Cider Orchard </a:t>
            </a:r>
            <a:endParaRPr lang="ru-RU" sz="3600" b="1" dirty="0">
              <a:solidFill>
                <a:srgbClr val="00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10834"/>
            <a:ext cx="26591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</a:rPr>
              <a:t>Robert Walker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</a:rPr>
              <a:t>Macbeth </a:t>
            </a:r>
            <a:r>
              <a:rPr lang="en-US" sz="2800" b="1" dirty="0" smtClean="0">
                <a:latin typeface="Arial"/>
              </a:rPr>
              <a:t>RA (1848 –1910) </a:t>
            </a:r>
            <a:r>
              <a:rPr lang="en-US" sz="2800" b="1" dirty="0">
                <a:latin typeface="Arial"/>
              </a:rPr>
              <a:t>was a Scottish painter, etcher </a:t>
            </a:r>
            <a:r>
              <a:rPr lang="en-US" sz="2800" b="1" dirty="0" smtClean="0">
                <a:latin typeface="Arial"/>
              </a:rPr>
              <a:t>and </a:t>
            </a:r>
            <a:r>
              <a:rPr lang="en-US" sz="2800" b="1" dirty="0" err="1" smtClean="0">
                <a:latin typeface="Arial"/>
              </a:rPr>
              <a:t>watercolourist</a:t>
            </a:r>
            <a:r>
              <a:rPr lang="en-US" sz="2800" b="1" dirty="0" smtClean="0">
                <a:latin typeface="Arial"/>
              </a:rPr>
              <a:t> specializing </a:t>
            </a:r>
            <a:r>
              <a:rPr lang="en-US" sz="2800" b="1" dirty="0">
                <a:latin typeface="Arial"/>
              </a:rPr>
              <a:t>in </a:t>
            </a:r>
            <a:r>
              <a:rPr lang="en-US" sz="2800" b="1" dirty="0" smtClean="0">
                <a:latin typeface="Arial"/>
              </a:rPr>
              <a:t>pastoral landscape</a:t>
            </a:r>
            <a:r>
              <a:rPr lang="en-US" sz="2800" b="1" dirty="0">
                <a:latin typeface="Arial"/>
              </a:rPr>
              <a:t> and the rustic genre.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4796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-fotki.yandex.ru/get/5303/neiro9908.b7/0_6a805_8a6244a3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429"/>
            <a:ext cx="3312367" cy="6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449653"/>
            <a:ext cx="3384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FFFF"/>
                </a:solidFill>
                <a:latin typeface="Verdana"/>
              </a:rPr>
              <a:t>The Flower Girl </a:t>
            </a:r>
            <a:endParaRPr lang="ru-RU" sz="2800" b="1" dirty="0">
              <a:solidFill>
                <a:srgbClr val="00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7" y="1664198"/>
            <a:ext cx="52200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  <a:latin typeface="Arial"/>
              </a:rPr>
              <a:t>Eugene de </a:t>
            </a:r>
            <a:r>
              <a:rPr lang="en-US" sz="2400" b="1" dirty="0" err="1">
                <a:solidFill>
                  <a:srgbClr val="FFFF00"/>
                </a:solidFill>
                <a:latin typeface="Arial"/>
              </a:rPr>
              <a:t>Blaas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 smtClean="0">
                <a:latin typeface="Arial"/>
              </a:rPr>
              <a:t>(</a:t>
            </a:r>
            <a:r>
              <a:rPr lang="en-US" sz="2400" b="1" dirty="0">
                <a:latin typeface="Arial"/>
              </a:rPr>
              <a:t>24 July 1843 – 10 February 1932</a:t>
            </a:r>
            <a:r>
              <a:rPr lang="en-US" sz="2400" b="1" dirty="0" smtClean="0">
                <a:latin typeface="Arial"/>
              </a:rPr>
              <a:t>), one of the  favorite painters in England, </a:t>
            </a:r>
            <a:r>
              <a:rPr lang="en-US" sz="2400" b="1" dirty="0">
                <a:latin typeface="Arial"/>
              </a:rPr>
              <a:t>was an Italian </a:t>
            </a:r>
            <a:r>
              <a:rPr lang="en-US" sz="2400" b="1" dirty="0" smtClean="0">
                <a:latin typeface="Arial"/>
              </a:rPr>
              <a:t>painter </a:t>
            </a:r>
            <a:r>
              <a:rPr lang="en-US" sz="2400" b="1" dirty="0">
                <a:latin typeface="Arial"/>
              </a:rPr>
              <a:t>in the school known </a:t>
            </a:r>
            <a:r>
              <a:rPr lang="en-US" sz="2400" b="1" dirty="0" smtClean="0">
                <a:latin typeface="Arial"/>
              </a:rPr>
              <a:t>as Academic </a:t>
            </a:r>
            <a:r>
              <a:rPr lang="en-US" sz="2400" b="1" dirty="0" err="1" smtClean="0">
                <a:latin typeface="Arial"/>
              </a:rPr>
              <a:t>Claccicism</a:t>
            </a:r>
            <a:r>
              <a:rPr lang="en-US" sz="2400" b="1" dirty="0" smtClean="0">
                <a:latin typeface="Arial"/>
              </a:rPr>
              <a:t>. </a:t>
            </a:r>
            <a:r>
              <a:rPr lang="en-US" sz="2400" b="1" dirty="0">
                <a:latin typeface="Arial"/>
              </a:rPr>
              <a:t>Eugene de </a:t>
            </a:r>
            <a:r>
              <a:rPr lang="en-US" sz="2400" b="1" dirty="0" err="1">
                <a:latin typeface="Arial"/>
              </a:rPr>
              <a:t>Blaas'</a:t>
            </a:r>
            <a:r>
              <a:rPr lang="en-US" sz="2400" b="1" dirty="0">
                <a:latin typeface="Arial"/>
              </a:rPr>
              <a:t> paintings were exhibited at the Royal Academy, Fine Art Society, New Gallery and Arthur Tooth and Sons Gallery in London, and also at the Walker Art Gallery in </a:t>
            </a:r>
            <a:r>
              <a:rPr lang="en-US" sz="2400" b="1" dirty="0" smtClean="0">
                <a:latin typeface="Arial"/>
              </a:rPr>
              <a:t>Liverpool.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7046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2" y="4847562"/>
            <a:ext cx="2131963" cy="17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53" y="5152330"/>
            <a:ext cx="2065003" cy="12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44" y="249238"/>
            <a:ext cx="1481271" cy="2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46" y="249238"/>
            <a:ext cx="1633566" cy="19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11" y="4264452"/>
            <a:ext cx="3039233" cy="23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33" y="4265459"/>
            <a:ext cx="2752080" cy="23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2" y="221852"/>
            <a:ext cx="1336788" cy="26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2699197" cy="192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1" y="2889501"/>
            <a:ext cx="2379521" cy="180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46" y="6138544"/>
            <a:ext cx="926817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Which painting did you like best of all? Why?</a:t>
            </a:r>
            <a:endParaRPr lang="ru-RU" sz="2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96" y="2882039"/>
            <a:ext cx="1839119" cy="205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57" y="263188"/>
            <a:ext cx="1867710" cy="2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33" y="216674"/>
            <a:ext cx="1855144" cy="26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129" y="2331707"/>
            <a:ext cx="92866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How attentive are you? Name the paintings!</a:t>
            </a:r>
            <a:endParaRPr lang="ru-RU" sz="2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7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540" y="832356"/>
            <a:ext cx="8424936" cy="5221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http://www.liveinternet.ru/users/3535126/post134104502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http://en.wikipedia.org/wiki/George_Dunlop_Leslie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http://www.artmagick.com/pictures/artist.aspx?artist=frank-dicksee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http://en.wikipedia.org/wiki/John_George_Brown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http://www.invaluable.com/artist/cobbett-edward-john-r.b.a-85xirf0vu7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http://en.wikipedia.org/wiki/Frederick_Morgan_(painter)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http://en.wikipedia.org/wiki/Marcus_Stone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http://en.wikipedia.org/wiki/George_Goodwin_Kilburne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http://en.wikipedia.org/wiki/Robert_Walker_Macbeth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1"/>
              </a:rPr>
              <a:t>http://en.wikipedia.org/wiki/Eugene_de_Blaas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wallex.pro/upload/preview/big/4b27b471717e45ecddd77ee94adb1238.jpg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5557" y="41064"/>
            <a:ext cx="2148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Sources: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186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6526"/>
            <a:ext cx="5328592" cy="404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2" y="727829"/>
            <a:ext cx="8072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srgbClr val="00FFFF"/>
                </a:solidFill>
                <a:latin typeface="Arial Black" panose="020B0A04020102020204" pitchFamily="34" charset="0"/>
              </a:rPr>
              <a:t>Apple Dumplings</a:t>
            </a:r>
            <a:endParaRPr lang="ru-RU" sz="3600" dirty="0"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5459" y="2276872"/>
            <a:ext cx="30246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</a:rPr>
              <a:t>George Dunlop Leslie </a:t>
            </a:r>
            <a:r>
              <a:rPr lang="en-US" sz="2400" b="1" dirty="0" smtClean="0"/>
              <a:t>was </a:t>
            </a:r>
            <a:r>
              <a:rPr lang="en-US" sz="2400" b="1" dirty="0"/>
              <a:t>an English genre painter, author and illustrator</a:t>
            </a:r>
            <a:endParaRPr lang="ru-RU" sz="2400" b="1" dirty="0" smtClean="0"/>
          </a:p>
          <a:p>
            <a:pPr algn="r"/>
            <a:endParaRPr lang="ru-RU" sz="2400" b="1" dirty="0"/>
          </a:p>
          <a:p>
            <a:pPr algn="r"/>
            <a:r>
              <a:rPr lang="en-US" sz="2400" b="1" dirty="0" smtClean="0"/>
              <a:t>Born</a:t>
            </a:r>
            <a:r>
              <a:rPr lang="en-US" sz="2400" b="1" dirty="0"/>
              <a:t>	2 June 1835</a:t>
            </a:r>
          </a:p>
          <a:p>
            <a:pPr algn="r"/>
            <a:r>
              <a:rPr lang="en-US" sz="2400" b="1" dirty="0"/>
              <a:t>London</a:t>
            </a:r>
          </a:p>
          <a:p>
            <a:pPr algn="r"/>
            <a:r>
              <a:rPr lang="en-US" sz="2400" b="1" dirty="0" smtClean="0"/>
              <a:t>Died</a:t>
            </a:r>
            <a:r>
              <a:rPr lang="ru-RU" sz="2400" b="1" dirty="0" smtClean="0"/>
              <a:t> </a:t>
            </a:r>
            <a:r>
              <a:rPr lang="en-US" sz="2400" b="1" dirty="0" smtClean="0"/>
              <a:t>21 </a:t>
            </a:r>
            <a:r>
              <a:rPr lang="en-US" sz="2400" b="1" dirty="0"/>
              <a:t>February 1921 (aged 85)</a:t>
            </a:r>
          </a:p>
          <a:p>
            <a:pPr algn="r"/>
            <a:r>
              <a:rPr lang="en-US" sz="2400" b="1" dirty="0"/>
              <a:t>Nationality	British</a:t>
            </a:r>
          </a:p>
          <a:p>
            <a:pPr algn="r"/>
            <a:r>
              <a:rPr lang="en-US" sz="2400" b="1" dirty="0"/>
              <a:t>Elected	Royal </a:t>
            </a:r>
            <a:r>
              <a:rPr lang="en-US" sz="2400" b="1" dirty="0" smtClean="0"/>
              <a:t>Academy</a:t>
            </a:r>
            <a:endParaRPr lang="ru-RU" sz="2400" b="1" dirty="0" smtClean="0"/>
          </a:p>
          <a:p>
            <a:pPr algn="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5128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fotki.yandex.ru/get/6103/59823132.c8/0_8b8a0_9455db06_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29633" cy="63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FFFF"/>
                </a:solidFill>
              </a:rPr>
              <a:t>The </a:t>
            </a:r>
            <a:r>
              <a:rPr lang="en-US" sz="4000" b="1" dirty="0">
                <a:solidFill>
                  <a:srgbClr val="00FFFF"/>
                </a:solidFill>
              </a:rPr>
              <a:t>daughters of </a:t>
            </a:r>
            <a:r>
              <a:rPr lang="en-US" sz="4000" b="1" dirty="0" smtClean="0">
                <a:solidFill>
                  <a:srgbClr val="00FFFF"/>
                </a:solidFill>
              </a:rPr>
              <a:t>Eve</a:t>
            </a:r>
            <a:endParaRPr lang="ru-RU" sz="4000" b="1" dirty="0">
              <a:solidFill>
                <a:srgbClr val="00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699" y="1052736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Sir Francis Bernard </a:t>
            </a:r>
            <a:r>
              <a:rPr lang="en-US" sz="24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Dicksee</a:t>
            </a:r>
            <a:r>
              <a:rPr lang="en-US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smtClean="0">
                <a:latin typeface="Arial Black" panose="020B0A04020102020204" pitchFamily="34" charset="0"/>
              </a:rPr>
              <a:t>is a famous English </a:t>
            </a:r>
            <a:r>
              <a:rPr lang="en-US" sz="2400" b="1" dirty="0">
                <a:latin typeface="Arial Black" panose="020B0A04020102020204" pitchFamily="34" charset="0"/>
              </a:rPr>
              <a:t>painter and illustrator. He studied in the studio of his father, Thomas Francis </a:t>
            </a:r>
            <a:r>
              <a:rPr lang="en-US" sz="2400" b="1" dirty="0" err="1">
                <a:latin typeface="Arial Black" panose="020B0A04020102020204" pitchFamily="34" charset="0"/>
              </a:rPr>
              <a:t>Dicksee</a:t>
            </a:r>
            <a:r>
              <a:rPr lang="en-US" sz="2400" b="1" dirty="0">
                <a:latin typeface="Arial Black" panose="020B0A04020102020204" pitchFamily="34" charset="0"/>
              </a:rPr>
              <a:t> (1819-95), who painted portraits and historical genre scenes; he then entered the Royal Academy Schools, </a:t>
            </a:r>
            <a:r>
              <a:rPr lang="en-US" sz="2400" b="1" dirty="0" smtClean="0">
                <a:latin typeface="Arial Black" panose="020B0A04020102020204" pitchFamily="34" charset="0"/>
              </a:rPr>
              <a:t>London. </a:t>
            </a:r>
          </a:p>
          <a:p>
            <a:r>
              <a:rPr lang="en-US" sz="2400" b="1" dirty="0">
                <a:latin typeface="Arial Black" panose="020B0A04020102020204" pitchFamily="34" charset="0"/>
              </a:rPr>
              <a:t> </a:t>
            </a:r>
            <a:r>
              <a:rPr lang="en-US" sz="2400" b="1" dirty="0" smtClean="0">
                <a:latin typeface="Arial Black" panose="020B0A04020102020204" pitchFamily="34" charset="0"/>
              </a:rPr>
              <a:t>He illustrated the </a:t>
            </a:r>
            <a:r>
              <a:rPr lang="en-US" sz="2400" b="1" dirty="0">
                <a:latin typeface="Arial Black" panose="020B0A04020102020204" pitchFamily="34" charset="0"/>
              </a:rPr>
              <a:t>editions of Longfellow's </a:t>
            </a:r>
            <a:r>
              <a:rPr lang="en-US" sz="2400" b="1" i="1" dirty="0">
                <a:latin typeface="Arial Black" panose="020B0A04020102020204" pitchFamily="34" charset="0"/>
              </a:rPr>
              <a:t>Evangeline</a:t>
            </a:r>
            <a:r>
              <a:rPr lang="en-US" sz="2400" b="1" dirty="0">
                <a:latin typeface="Arial Black" panose="020B0A04020102020204" pitchFamily="34" charset="0"/>
              </a:rPr>
              <a:t> (1882), Shakespeare's </a:t>
            </a:r>
            <a:r>
              <a:rPr lang="en-US" sz="2400" b="1" i="1" dirty="0">
                <a:latin typeface="Arial Black" panose="020B0A04020102020204" pitchFamily="34" charset="0"/>
              </a:rPr>
              <a:t>Othello</a:t>
            </a:r>
            <a:r>
              <a:rPr lang="en-US" sz="2400" b="1" dirty="0">
                <a:latin typeface="Arial Black" panose="020B0A04020102020204" pitchFamily="34" charset="0"/>
              </a:rPr>
              <a:t> (1890) and </a:t>
            </a:r>
            <a:r>
              <a:rPr lang="en-US" sz="2400" b="1" i="1" dirty="0">
                <a:latin typeface="Arial Black" panose="020B0A04020102020204" pitchFamily="34" charset="0"/>
              </a:rPr>
              <a:t>Romeo and Juliet</a:t>
            </a:r>
            <a:r>
              <a:rPr lang="en-US" sz="2400" b="1" dirty="0">
                <a:latin typeface="Arial Black" panose="020B0A04020102020204" pitchFamily="34" charset="0"/>
              </a:rPr>
              <a:t> (1884).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903/neiro9908.a8/0_45473_73f0fca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8817"/>
            <a:ext cx="4572000" cy="51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51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  <a:latin typeface="Verdana"/>
              </a:rPr>
              <a:t>The </a:t>
            </a:r>
            <a:r>
              <a:rPr lang="en-US" sz="3600" b="1" dirty="0">
                <a:solidFill>
                  <a:srgbClr val="00FFFF"/>
                </a:solidFill>
                <a:latin typeface="Verdana"/>
              </a:rPr>
              <a:t>Cider </a:t>
            </a:r>
            <a:r>
              <a:rPr lang="en-US" sz="3600" b="1" dirty="0" smtClean="0">
                <a:solidFill>
                  <a:srgbClr val="00FFFF"/>
                </a:solidFill>
                <a:latin typeface="Verdana"/>
              </a:rPr>
              <a:t>Mill</a:t>
            </a:r>
            <a:endParaRPr lang="ru-RU" sz="3600" b="1" dirty="0">
              <a:solidFill>
                <a:srgbClr val="00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5528" y="115158"/>
            <a:ext cx="41044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  <a:latin typeface="Arial"/>
              </a:rPr>
              <a:t>John George Brown</a:t>
            </a:r>
            <a:r>
              <a:rPr lang="en-US" sz="2400" dirty="0">
                <a:latin typeface="Arial"/>
              </a:rPr>
              <a:t> </a:t>
            </a:r>
            <a:r>
              <a:rPr lang="en-US" sz="2400" dirty="0" smtClean="0">
                <a:latin typeface="Arial"/>
              </a:rPr>
              <a:t>(1831 –1913</a:t>
            </a:r>
            <a:r>
              <a:rPr lang="en-US" sz="2400" dirty="0">
                <a:latin typeface="Arial"/>
              </a:rPr>
              <a:t>) was a </a:t>
            </a:r>
            <a:r>
              <a:rPr lang="en-US" sz="2400" dirty="0" smtClean="0">
                <a:latin typeface="Arial"/>
              </a:rPr>
              <a:t>British </a:t>
            </a:r>
            <a:r>
              <a:rPr lang="en-US" sz="2400" dirty="0">
                <a:latin typeface="Arial"/>
              </a:rPr>
              <a:t> citizen and an </a:t>
            </a:r>
            <a:r>
              <a:rPr lang="en-US" sz="2400" dirty="0" smtClean="0">
                <a:latin typeface="Arial"/>
              </a:rPr>
              <a:t>American Painter</a:t>
            </a:r>
            <a:r>
              <a:rPr lang="en-US" sz="2400" dirty="0">
                <a:latin typeface="Arial"/>
              </a:rPr>
              <a:t> born </a:t>
            </a:r>
            <a:r>
              <a:rPr lang="en-US" sz="2400" dirty="0" smtClean="0">
                <a:latin typeface="Arial"/>
              </a:rPr>
              <a:t>in England</a:t>
            </a:r>
            <a:r>
              <a:rPr lang="en-US" sz="2400" dirty="0">
                <a:latin typeface="Arial"/>
              </a:rPr>
              <a:t> on November 11, 1831. He studied at </a:t>
            </a:r>
            <a:r>
              <a:rPr lang="en-US" sz="2400" dirty="0" smtClean="0">
                <a:latin typeface="Arial"/>
              </a:rPr>
              <a:t>the Edinburgh Academy. </a:t>
            </a:r>
            <a:r>
              <a:rPr lang="en-US" sz="2400" dirty="0">
                <a:latin typeface="Arial"/>
              </a:rPr>
              <a:t>His parents apprenticed him to the career of </a:t>
            </a:r>
            <a:r>
              <a:rPr lang="en-US" sz="2400" dirty="0" smtClean="0">
                <a:latin typeface="Arial"/>
              </a:rPr>
              <a:t>glass worker</a:t>
            </a:r>
            <a:r>
              <a:rPr lang="en-US" sz="2400" dirty="0">
                <a:latin typeface="Arial"/>
              </a:rPr>
              <a:t> at the age of fourteen in an attempt to dissuade him from pursuing painting</a:t>
            </a:r>
            <a:r>
              <a:rPr lang="en-US" sz="2400" dirty="0" smtClean="0">
                <a:latin typeface="Arial"/>
              </a:rPr>
              <a:t>.</a:t>
            </a:r>
            <a:r>
              <a:rPr lang="en-US" sz="2400" dirty="0">
                <a:latin typeface="Arial"/>
              </a:rPr>
              <a:t> After moving </a:t>
            </a:r>
            <a:r>
              <a:rPr lang="en-US" sz="2400" dirty="0" smtClean="0">
                <a:latin typeface="Arial"/>
              </a:rPr>
              <a:t>to New York City </a:t>
            </a:r>
            <a:r>
              <a:rPr lang="en-US" sz="2400" dirty="0">
                <a:latin typeface="Arial"/>
              </a:rPr>
              <a:t> in 1853, he studied  at </a:t>
            </a:r>
            <a:r>
              <a:rPr lang="en-US" sz="2400" dirty="0" smtClean="0">
                <a:latin typeface="Arial"/>
              </a:rPr>
              <a:t>the National Academy of Design </a:t>
            </a:r>
            <a:r>
              <a:rPr lang="en-US" sz="2400" dirty="0">
                <a:latin typeface="Arial"/>
              </a:rPr>
              <a:t>  where he was elected a National </a:t>
            </a:r>
            <a:r>
              <a:rPr lang="en-US" sz="2400" dirty="0" smtClean="0">
                <a:latin typeface="Arial"/>
              </a:rPr>
              <a:t> Academician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161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mowglisurf.com/wp-content/uploads/2014/03/EDWARD-JOHN-COBBETT-Peeling-Appl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12" y="1628800"/>
            <a:ext cx="4212121" cy="49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0120" y="65055"/>
            <a:ext cx="42112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4400" b="1" dirty="0">
                <a:solidFill>
                  <a:srgbClr val="00FFFF"/>
                </a:solidFill>
                <a:latin typeface="Helvetica Neue"/>
              </a:rPr>
              <a:t>Peeling Apples</a:t>
            </a:r>
            <a:endParaRPr lang="en-US" sz="4400" b="1" i="0" dirty="0">
              <a:solidFill>
                <a:srgbClr val="00FFFF"/>
              </a:solidFill>
              <a:effectLst/>
              <a:latin typeface="Helvetica Neu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521" y="1484784"/>
            <a:ext cx="45195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Georgia"/>
              </a:rPr>
              <a:t>The English </a:t>
            </a:r>
            <a:r>
              <a:rPr lang="en-US" sz="2400" b="1" dirty="0">
                <a:latin typeface="Georgia"/>
              </a:rPr>
              <a:t>painter </a:t>
            </a:r>
            <a:r>
              <a:rPr lang="en-US" sz="2400" b="1" dirty="0">
                <a:solidFill>
                  <a:srgbClr val="FFFF00"/>
                </a:solidFill>
                <a:latin typeface="Georgia"/>
              </a:rPr>
              <a:t>Edward John Cobbett</a:t>
            </a:r>
            <a:r>
              <a:rPr lang="en-US" sz="2400" b="1" dirty="0">
                <a:latin typeface="Georgia"/>
              </a:rPr>
              <a:t> was born in London, England in 1815. Cobbett apprenticed under landscape painter J. W. Allen. Cobbett had a successful career and exhibited at the Royal Academy from 1833 to 1880. He was also a member of the Society of British Artists. Cobbett passed </a:t>
            </a:r>
            <a:r>
              <a:rPr lang="en-US" sz="2400" b="1" dirty="0" smtClean="0">
                <a:latin typeface="Georgia"/>
              </a:rPr>
              <a:t>away</a:t>
            </a:r>
          </a:p>
          <a:p>
            <a:r>
              <a:rPr lang="en-US" sz="2400" b="1" dirty="0" smtClean="0">
                <a:latin typeface="Georgia"/>
              </a:rPr>
              <a:t> </a:t>
            </a:r>
            <a:r>
              <a:rPr lang="en-US" sz="2400" b="1" dirty="0">
                <a:latin typeface="Georgia"/>
              </a:rPr>
              <a:t>in 1899.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904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-fotki.yandex.ru/get/5903/59823132.c8/0_8b89c_aec92413_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93" y="260648"/>
            <a:ext cx="4580611" cy="63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4086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FFFF"/>
                </a:solidFill>
                <a:latin typeface="Verdana"/>
              </a:rPr>
              <a:t>Bob Apple</a:t>
            </a:r>
            <a:endParaRPr lang="ru-RU" sz="4000" b="1" dirty="0">
              <a:solidFill>
                <a:srgbClr val="00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580367"/>
            <a:ext cx="42422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/>
              </a:rPr>
              <a:t>Frederick M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organ</a:t>
            </a:r>
            <a:r>
              <a:rPr lang="en-US" sz="2400" b="1" dirty="0">
                <a:latin typeface="Arial"/>
              </a:rPr>
              <a:t> (</a:t>
            </a:r>
            <a:r>
              <a:rPr lang="en-US" sz="2400" b="1" dirty="0" smtClean="0">
                <a:latin typeface="Arial"/>
              </a:rPr>
              <a:t>1847 </a:t>
            </a:r>
            <a:r>
              <a:rPr lang="en-US" sz="2400" b="1" dirty="0">
                <a:latin typeface="Arial"/>
              </a:rPr>
              <a:t>- 1927), was an English painter of portraits, animals, domestic and country scenes. </a:t>
            </a:r>
            <a:r>
              <a:rPr lang="en-US" sz="2400" b="1" dirty="0" smtClean="0">
                <a:latin typeface="Arial"/>
              </a:rPr>
              <a:t>He </a:t>
            </a:r>
            <a:r>
              <a:rPr lang="en-US" sz="2400" b="1" dirty="0">
                <a:latin typeface="Arial"/>
              </a:rPr>
              <a:t>is known mostly for his romantic and sentimental paintings of children in the same style as his contemporary </a:t>
            </a:r>
            <a:r>
              <a:rPr lang="en-US" sz="2400" b="1" dirty="0" smtClean="0">
                <a:latin typeface="Arial"/>
              </a:rPr>
              <a:t>Arthur John </a:t>
            </a:r>
            <a:r>
              <a:rPr lang="en-US" sz="2400" b="1" dirty="0" err="1" smtClean="0">
                <a:latin typeface="Arial"/>
              </a:rPr>
              <a:t>Elsly</a:t>
            </a:r>
            <a:r>
              <a:rPr lang="en-US" sz="2400" b="1" dirty="0" smtClean="0">
                <a:latin typeface="Arial"/>
              </a:rPr>
              <a:t>. His </a:t>
            </a:r>
            <a:r>
              <a:rPr lang="en-US" sz="2400" b="1" dirty="0">
                <a:latin typeface="Arial"/>
              </a:rPr>
              <a:t>paintings achieved great popularity in his lifetime and were widely published. 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3029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05" y="764704"/>
            <a:ext cx="6274320" cy="514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35439" y="82133"/>
            <a:ext cx="5904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4400" b="1" dirty="0">
                <a:solidFill>
                  <a:srgbClr val="00FFFF"/>
                </a:solidFill>
                <a:latin typeface="Helvetica Neue"/>
              </a:rPr>
              <a:t>In The Apple Orchard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319" y="620688"/>
            <a:ext cx="21644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Frederic Morgan </a:t>
            </a:r>
            <a:r>
              <a:rPr lang="en-US" sz="2800" b="1" dirty="0"/>
              <a:t>and </a:t>
            </a:r>
            <a:r>
              <a:rPr lang="en-US" sz="2800" b="1" dirty="0" err="1"/>
              <a:t>Havers</a:t>
            </a:r>
            <a:r>
              <a:rPr lang="en-US" sz="2800" b="1" dirty="0"/>
              <a:t> regularly included their children in their </a:t>
            </a:r>
            <a:r>
              <a:rPr lang="en-US" sz="2800" b="1" dirty="0" smtClean="0"/>
              <a:t>works - their </a:t>
            </a:r>
            <a:r>
              <a:rPr lang="en-US" sz="2800" b="1" dirty="0"/>
              <a:t>son Valentine </a:t>
            </a:r>
            <a:endParaRPr lang="en-US" sz="2800" b="1" dirty="0" smtClean="0"/>
          </a:p>
          <a:p>
            <a:r>
              <a:rPr lang="en-US" sz="2800" b="1" dirty="0" smtClean="0"/>
              <a:t>and </a:t>
            </a:r>
            <a:r>
              <a:rPr lang="en-US" sz="2800" b="1" dirty="0"/>
              <a:t>their daughter Lillian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0174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40768"/>
            <a:ext cx="85725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82133"/>
            <a:ext cx="587359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4400" b="1" dirty="0" smtClean="0">
                <a:solidFill>
                  <a:srgbClr val="00FFFF"/>
                </a:solidFill>
                <a:latin typeface="Helvetica Neue"/>
              </a:rPr>
              <a:t>The Apple G</a:t>
            </a:r>
            <a:r>
              <a:rPr lang="en-US" sz="4400" b="1" dirty="0">
                <a:solidFill>
                  <a:srgbClr val="00FFFF"/>
                </a:solidFill>
                <a:latin typeface="Helvetica Neue"/>
              </a:rPr>
              <a:t>a</a:t>
            </a:r>
            <a:r>
              <a:rPr lang="en-US" sz="4400" b="1" dirty="0" smtClean="0">
                <a:solidFill>
                  <a:srgbClr val="00FFFF"/>
                </a:solidFill>
                <a:latin typeface="Helvetica Neue"/>
              </a:rPr>
              <a:t>therers </a:t>
            </a:r>
          </a:p>
          <a:p>
            <a:pPr algn="ctr" fontAlgn="base"/>
            <a:r>
              <a:rPr lang="en-US" sz="3200" b="1" dirty="0" smtClean="0">
                <a:solidFill>
                  <a:srgbClr val="FFFF00"/>
                </a:solidFill>
                <a:latin typeface="Helvetica Neue"/>
              </a:rPr>
              <a:t>by Frederic Morgan </a:t>
            </a:r>
            <a:endParaRPr lang="en-US" sz="3200" b="1" dirty="0">
              <a:solidFill>
                <a:srgbClr val="FFFF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328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45469"/>
            <a:ext cx="6912768" cy="512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7" y="1545468"/>
            <a:ext cx="1770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Verdana"/>
              </a:rPr>
              <a:t>Victorian artist Frederick Morgan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82133"/>
            <a:ext cx="552734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4400" b="1" dirty="0" smtClean="0">
                <a:solidFill>
                  <a:srgbClr val="00FFFF"/>
                </a:solidFill>
                <a:latin typeface="Helvetica Neue"/>
              </a:rPr>
              <a:t>In the Apple Garden</a:t>
            </a:r>
            <a:endParaRPr lang="en-US" sz="4400" b="1" dirty="0" smtClean="0">
              <a:solidFill>
                <a:srgbClr val="00FFFF"/>
              </a:solidFill>
              <a:latin typeface="Helvetica Neue"/>
            </a:endParaRPr>
          </a:p>
          <a:p>
            <a:pPr algn="ctr" fontAlgn="base"/>
            <a:r>
              <a:rPr lang="en-US" sz="3200" b="1" dirty="0" smtClean="0">
                <a:solidFill>
                  <a:srgbClr val="FFFF00"/>
                </a:solidFill>
                <a:latin typeface="Helvetica Neue"/>
              </a:rPr>
              <a:t>by Frederic Morgan </a:t>
            </a:r>
            <a:endParaRPr lang="en-US" sz="3200" b="1" dirty="0">
              <a:solidFill>
                <a:srgbClr val="FFFF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6077755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204</TotalTime>
  <Words>396</Words>
  <Application>Microsoft Office PowerPoint</Application>
  <PresentationFormat>Экран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21</cp:revision>
  <dcterms:created xsi:type="dcterms:W3CDTF">2014-08-07T09:20:09Z</dcterms:created>
  <dcterms:modified xsi:type="dcterms:W3CDTF">2014-08-08T19:44:44Z</dcterms:modified>
</cp:coreProperties>
</file>