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2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B8217-09C2-4E12-992F-C555CDE6421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A7755-85DD-490A-8029-72017A6F77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A7755-85DD-490A-8029-72017A6F77FC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73FE3DB-9680-4A55-B978-DBE32EC9A5F2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4FB22BC-1FA7-423A-B1E6-C25A3E16B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E3DB-9680-4A55-B978-DBE32EC9A5F2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22BC-1FA7-423A-B1E6-C25A3E16B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E3DB-9680-4A55-B978-DBE32EC9A5F2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22BC-1FA7-423A-B1E6-C25A3E16B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73FE3DB-9680-4A55-B978-DBE32EC9A5F2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FB22BC-1FA7-423A-B1E6-C25A3E16B3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73FE3DB-9680-4A55-B978-DBE32EC9A5F2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4FB22BC-1FA7-423A-B1E6-C25A3E16B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E3DB-9680-4A55-B978-DBE32EC9A5F2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22BC-1FA7-423A-B1E6-C25A3E16B3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E3DB-9680-4A55-B978-DBE32EC9A5F2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22BC-1FA7-423A-B1E6-C25A3E16B3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3FE3DB-9680-4A55-B978-DBE32EC9A5F2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FB22BC-1FA7-423A-B1E6-C25A3E16B3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E3DB-9680-4A55-B978-DBE32EC9A5F2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22BC-1FA7-423A-B1E6-C25A3E16B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73FE3DB-9680-4A55-B978-DBE32EC9A5F2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FB22BC-1FA7-423A-B1E6-C25A3E16B3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73FE3DB-9680-4A55-B978-DBE32EC9A5F2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FB22BC-1FA7-423A-B1E6-C25A3E16B3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73FE3DB-9680-4A55-B978-DBE32EC9A5F2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4FB22BC-1FA7-423A-B1E6-C25A3E16B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11760" y="3861048"/>
            <a:ext cx="6192688" cy="2016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Algerian" pitchFamily="82" charset="0"/>
              </a:rPr>
              <a:t>                 WIR MALEN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                                    </a:t>
            </a:r>
            <a:r>
              <a:rPr lang="en-US" sz="8800" dirty="0" smtClean="0">
                <a:solidFill>
                  <a:srgbClr val="FFC000"/>
                </a:solidFill>
                <a:latin typeface="Algerian" pitchFamily="82" charset="0"/>
              </a:rPr>
              <a:t>DIE</a:t>
            </a:r>
            <a:r>
              <a:rPr lang="ru-RU" sz="8800" dirty="0" smtClean="0">
                <a:solidFill>
                  <a:srgbClr val="FFC000"/>
                </a:solidFill>
              </a:rPr>
              <a:t> </a:t>
            </a:r>
            <a:r>
              <a:rPr lang="en-US" sz="8800" dirty="0" smtClean="0">
                <a:solidFill>
                  <a:srgbClr val="FFC000"/>
                </a:solidFill>
                <a:latin typeface="Algerian" pitchFamily="82" charset="0"/>
              </a:rPr>
              <a:t>TIERE </a:t>
            </a:r>
            <a:endParaRPr lang="ru-RU" sz="8800" dirty="0">
              <a:solidFill>
                <a:srgbClr val="FFC000"/>
              </a:solidFill>
            </a:endParaRPr>
          </a:p>
        </p:txBody>
      </p:sp>
      <p:pic>
        <p:nvPicPr>
          <p:cNvPr id="1027" name="Picture 3" descr="G:\Новая папка\Новая папка (4)\5137a0ec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1368152" cy="19329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55168" y="1628800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/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Соловьянова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Татьяна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Анатольена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немецкого языка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Муниципального бюджетного общеобразовательного учреждения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общеобразовательное школа № 6»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Новомосковска, Тульской области </a:t>
            </a:r>
          </a:p>
          <a:p>
            <a:pPr algn="r"/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350100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 ПО ГРАММАТИКЕ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2014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Новая папка\Новая папка (4)\x_e399d6e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07467" y="1901395"/>
            <a:ext cx="3697017" cy="43795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476672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ICH  MALE EIN… 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Новая папка\Новая папка (4)\x_e399d6e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59632" y="1556792"/>
            <a:ext cx="5539407" cy="41545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476672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ICH  MALE EIN… 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Новая папка\Новая папка (4)\x_e399d6e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83417" y="1772816"/>
            <a:ext cx="3141086" cy="39845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476672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ICH  MALE EIN… 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Новая папка\Новая папка (4)\x_e399d6e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36909" y="1901395"/>
            <a:ext cx="3238133" cy="43795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476672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ICH  MALE EIN… 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Новая папка\Новая папка (4)\x_e399d6e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73009" y="1901395"/>
            <a:ext cx="3165933" cy="43795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476672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ICH  MALE EIN… 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Новая папка\Новая папка (4)\x_e399d6e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83768" y="1956850"/>
            <a:ext cx="3744416" cy="42686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476672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ICH  MALE EIN… 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Новая папка\Новая папка (4)\x_e399d6e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3439" y="1901395"/>
            <a:ext cx="3685073" cy="43795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476672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ICH  MALE EIN… 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Новая папка\Новая папка (4)\x_e399d6e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15816" y="1124744"/>
            <a:ext cx="2860301" cy="43795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476673"/>
            <a:ext cx="6624736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ICH  MALE </a:t>
            </a:r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EIN…</a:t>
            </a:r>
          </a:p>
          <a:p>
            <a:endParaRPr lang="en-US" sz="4400" dirty="0" smtClean="0">
              <a:solidFill>
                <a:srgbClr val="FF0000"/>
              </a:solidFill>
              <a:latin typeface="Algerian" pitchFamily="82" charset="0"/>
              <a:hlinkClick r:id="rId3" action="ppaction://hlinksldjump"/>
            </a:endParaRPr>
          </a:p>
          <a:p>
            <a:endParaRPr lang="en-US" sz="4400" dirty="0" smtClean="0">
              <a:solidFill>
                <a:srgbClr val="FF0000"/>
              </a:solidFill>
              <a:latin typeface="Algerian" pitchFamily="82" charset="0"/>
              <a:hlinkClick r:id="rId3" action="ppaction://hlinksldjump"/>
            </a:endParaRPr>
          </a:p>
          <a:p>
            <a:endParaRPr lang="en-US" sz="4400" dirty="0" smtClean="0">
              <a:solidFill>
                <a:srgbClr val="FF0000"/>
              </a:solidFill>
              <a:latin typeface="Algerian" pitchFamily="82" charset="0"/>
              <a:hlinkClick r:id="rId3" action="ppaction://hlinksldjump"/>
            </a:endParaRPr>
          </a:p>
          <a:p>
            <a:endParaRPr lang="en-US" sz="4400" dirty="0" smtClean="0">
              <a:solidFill>
                <a:srgbClr val="FF0000"/>
              </a:solidFill>
              <a:latin typeface="Algerian" pitchFamily="82" charset="0"/>
              <a:hlinkClick r:id="rId3" action="ppaction://hlinksldjump"/>
            </a:endParaRPr>
          </a:p>
          <a:p>
            <a:endParaRPr lang="en-US" sz="4400" dirty="0" smtClean="0">
              <a:solidFill>
                <a:srgbClr val="FF0000"/>
              </a:solidFill>
              <a:latin typeface="Algerian" pitchFamily="82" charset="0"/>
              <a:hlinkClick r:id="rId3" action="ppaction://hlinksldjump"/>
            </a:endParaRPr>
          </a:p>
          <a:p>
            <a:endParaRPr lang="en-US" sz="4400" dirty="0" smtClean="0">
              <a:solidFill>
                <a:srgbClr val="FF0000"/>
              </a:solidFill>
              <a:latin typeface="Algerian" pitchFamily="82" charset="0"/>
              <a:hlinkClick r:id="rId3" action="ppaction://hlinksldjump"/>
            </a:endParaRPr>
          </a:p>
          <a:p>
            <a:endParaRPr lang="en-US" sz="4400" dirty="0" smtClean="0">
              <a:solidFill>
                <a:srgbClr val="FF0000"/>
              </a:solidFill>
              <a:latin typeface="Algerian" pitchFamily="82" charset="0"/>
              <a:hlinkClick r:id="rId3" action="ppaction://hlinksldjump"/>
            </a:endParaRPr>
          </a:p>
          <a:p>
            <a:r>
              <a:rPr lang="ru-RU" sz="4400" dirty="0" smtClean="0">
                <a:solidFill>
                  <a:srgbClr val="FF0000"/>
                </a:solidFill>
                <a:latin typeface="Algerian" pitchFamily="82" charset="0"/>
                <a:hlinkClick r:id="rId3" action="ppaction://hlinksldjump"/>
              </a:rPr>
              <a:t>СОДЕРЖАНИЕ</a:t>
            </a:r>
            <a:endParaRPr lang="en-US" sz="4400" dirty="0" smtClean="0">
              <a:solidFill>
                <a:srgbClr val="FF0000"/>
              </a:solidFill>
              <a:latin typeface="Algerian" pitchFamily="82" charset="0"/>
            </a:endParaRPr>
          </a:p>
          <a:p>
            <a:endParaRPr lang="en-US" sz="4400" dirty="0" smtClean="0">
              <a:solidFill>
                <a:srgbClr val="FF0000"/>
              </a:solidFill>
              <a:latin typeface="Algerian" pitchFamily="82" charset="0"/>
            </a:endParaRPr>
          </a:p>
          <a:p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Слайды 3- 5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Грамматический материал по теме «Винительный падеж имен существительных»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>
                <a:hlinkClick r:id="rId2" action="ppaction://hlinksldjump"/>
              </a:rPr>
              <a:t>ВИНИТЕЛЬНЫЙ ПАДЕЖ  (</a:t>
            </a:r>
            <a:r>
              <a:rPr lang="de-DE" dirty="0" smtClean="0">
                <a:hlinkClick r:id="rId2" action="ppaction://hlinksldjump"/>
              </a:rPr>
              <a:t>AKKUSATIV)  </a:t>
            </a:r>
            <a:endParaRPr lang="ru-RU" dirty="0" smtClean="0">
              <a:hlinkClick r:id="rId2" action="ppaction://hlinksldjump"/>
            </a:endParaRPr>
          </a:p>
          <a:p>
            <a:pPr>
              <a:buFont typeface="Courier New" pitchFamily="49" charset="0"/>
              <a:buChar char="o"/>
            </a:pPr>
            <a:r>
              <a:rPr lang="ru-RU" b="1" dirty="0" smtClean="0"/>
              <a:t>Слайды </a:t>
            </a:r>
            <a:r>
              <a:rPr lang="ru-RU" b="1" dirty="0" smtClean="0"/>
              <a:t>6- 17</a:t>
            </a:r>
          </a:p>
          <a:p>
            <a:pPr>
              <a:buNone/>
            </a:pPr>
            <a:r>
              <a:rPr lang="ru-RU" dirty="0" smtClean="0"/>
              <a:t>    Упражнение на отработку навыка использования грамматического материала при построении простого немецкого предложения 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en-US" dirty="0" err="1" smtClean="0"/>
              <a:t>Ich</a:t>
            </a:r>
            <a:r>
              <a:rPr lang="en-US" dirty="0" smtClean="0"/>
              <a:t> male…</a:t>
            </a:r>
            <a:r>
              <a:rPr lang="ru-RU" dirty="0" smtClean="0"/>
              <a:t>»</a:t>
            </a:r>
            <a:r>
              <a:rPr lang="en-US" u="sng" dirty="0" smtClean="0"/>
              <a:t> </a:t>
            </a:r>
            <a:r>
              <a:rPr lang="en-US" u="sng" dirty="0" smtClean="0"/>
              <a:t> </a:t>
            </a:r>
            <a:r>
              <a:rPr lang="de-DE" u="sng" dirty="0" smtClean="0">
                <a:hlinkClick r:id="rId2" action="ppaction://hlinksldjump"/>
              </a:rPr>
              <a:t> </a:t>
            </a:r>
            <a:r>
              <a:rPr lang="ru-RU" u="sng" dirty="0" smtClean="0">
                <a:hlinkClick r:id="rId3" action="ppaction://hlinksldjump"/>
              </a:rPr>
              <a:t>Слайд 6</a:t>
            </a:r>
            <a:endParaRPr lang="ru-RU" u="sng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ВИНИТЕЛЬНЫЙ ПАДЕЖ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(AKKUSATIV</a:t>
            </a:r>
            <a:r>
              <a:rPr lang="en-US" dirty="0" smtClean="0"/>
              <a:t>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000" dirty="0" smtClean="0">
                <a:solidFill>
                  <a:srgbClr val="0070C0"/>
                </a:solidFill>
              </a:rPr>
              <a:t>МЫ РИСУЕМ </a:t>
            </a:r>
          </a:p>
          <a:p>
            <a:pPr>
              <a:buNone/>
            </a:pPr>
            <a:r>
              <a:rPr lang="ru-RU" sz="3000" dirty="0" smtClean="0">
                <a:solidFill>
                  <a:srgbClr val="0070C0"/>
                </a:solidFill>
              </a:rPr>
              <a:t>КОГО?                                                    ЧТО?</a:t>
            </a:r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endParaRPr lang="ru-RU" sz="3000" dirty="0" smtClean="0"/>
          </a:p>
          <a:p>
            <a:pPr algn="ctr">
              <a:buNone/>
            </a:pPr>
            <a:r>
              <a:rPr lang="en-US" sz="3000" dirty="0" smtClean="0">
                <a:solidFill>
                  <a:srgbClr val="00B050"/>
                </a:solidFill>
                <a:latin typeface="Algerian" pitchFamily="82" charset="0"/>
              </a:rPr>
              <a:t>WIR MALEN</a:t>
            </a:r>
          </a:p>
          <a:p>
            <a:pPr algn="ctr">
              <a:buNone/>
            </a:pPr>
            <a:endParaRPr lang="en-US" sz="3000" dirty="0" smtClean="0">
              <a:solidFill>
                <a:srgbClr val="00B050"/>
              </a:solidFill>
              <a:latin typeface="Algerian" pitchFamily="82" charset="0"/>
            </a:endParaRPr>
          </a:p>
          <a:p>
            <a:pPr algn="ctr">
              <a:buNone/>
            </a:pPr>
            <a:r>
              <a:rPr lang="en-US" sz="3000" dirty="0" smtClean="0">
                <a:solidFill>
                  <a:srgbClr val="00B050"/>
                </a:solidFill>
                <a:latin typeface="Algerian" pitchFamily="82" charset="0"/>
              </a:rPr>
              <a:t>WEN?                                                         WAS?</a:t>
            </a:r>
          </a:p>
          <a:p>
            <a:pPr algn="ctr">
              <a:buNone/>
            </a:pPr>
            <a:endParaRPr lang="en-US" sz="3000" dirty="0" smtClean="0">
              <a:latin typeface="Algerian" pitchFamily="82" charset="0"/>
            </a:endParaRP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                         </a:t>
            </a:r>
          </a:p>
          <a:p>
            <a:pPr algn="ctr">
              <a:buNone/>
            </a:pPr>
            <a:r>
              <a:rPr lang="en-US" dirty="0" smtClean="0"/>
              <a:t>                             </a:t>
            </a:r>
          </a:p>
          <a:p>
            <a:pPr algn="ctr">
              <a:buNone/>
            </a:pPr>
            <a:r>
              <a:rPr lang="en-US" dirty="0" smtClean="0"/>
              <a:t>             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2285656">
            <a:off x="2140490" y="1657804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507981">
            <a:off x="5469267" y="1645798"/>
            <a:ext cx="561408" cy="7961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285656">
            <a:off x="2428522" y="3818046"/>
            <a:ext cx="57606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507981">
            <a:off x="5541274" y="3806038"/>
            <a:ext cx="561408" cy="7961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373216"/>
            <a:ext cx="1944216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419872" y="5301208"/>
            <a:ext cx="936104" cy="10081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4941168"/>
            <a:ext cx="936104" cy="1440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372200" y="616530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5976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</a:t>
            </a:r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WIR MALEN</a:t>
            </a:r>
            <a:r>
              <a:rPr lang="en-US" sz="4400" dirty="0" smtClean="0">
                <a:latin typeface="Algerian" pitchFamily="82" charset="0"/>
              </a:rPr>
              <a:t/>
            </a:r>
            <a:br>
              <a:rPr lang="en-US" sz="4400" dirty="0" smtClean="0">
                <a:latin typeface="Algerian" pitchFamily="82" charset="0"/>
              </a:rPr>
            </a:br>
            <a:r>
              <a:rPr lang="ru-RU" sz="4400" dirty="0" smtClean="0"/>
              <a:t>Женский род   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                  </a:t>
            </a:r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EINE </a:t>
            </a:r>
            <a:r>
              <a:rPr lang="en-US" sz="4400" dirty="0" smtClean="0">
                <a:solidFill>
                  <a:srgbClr val="00B050"/>
                </a:solidFill>
                <a:latin typeface="Algerian" pitchFamily="82" charset="0"/>
              </a:rPr>
              <a:t>KATZE </a:t>
            </a:r>
            <a:br>
              <a:rPr lang="en-US" sz="4400" dirty="0" smtClean="0">
                <a:solidFill>
                  <a:srgbClr val="00B050"/>
                </a:solidFill>
                <a:latin typeface="Algerian" pitchFamily="82" charset="0"/>
              </a:rPr>
            </a:br>
            <a:r>
              <a:rPr lang="ru-RU" sz="4400" dirty="0" smtClean="0"/>
              <a:t>Средний род   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ru-RU" sz="4400" dirty="0" smtClean="0"/>
              <a:t> </a:t>
            </a:r>
            <a:r>
              <a:rPr lang="en-US" sz="4400" dirty="0" smtClean="0"/>
              <a:t>        </a:t>
            </a:r>
            <a:r>
              <a:rPr lang="ru-RU" sz="4400" dirty="0" smtClean="0"/>
              <a:t> </a:t>
            </a:r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EIN</a:t>
            </a:r>
            <a:r>
              <a:rPr lang="en-US" sz="4400" dirty="0" smtClean="0">
                <a:solidFill>
                  <a:srgbClr val="00B050"/>
                </a:solidFill>
                <a:latin typeface="Algerian" pitchFamily="82" charset="0"/>
              </a:rPr>
              <a:t> EICHHORCHEN</a:t>
            </a:r>
            <a:r>
              <a:rPr lang="en-US" sz="4400" dirty="0" smtClean="0">
                <a:latin typeface="Algerian" pitchFamily="82" charset="0"/>
              </a:rPr>
              <a:t/>
            </a:r>
            <a:br>
              <a:rPr lang="en-US" sz="4400" dirty="0" smtClean="0">
                <a:latin typeface="Algerian" pitchFamily="82" charset="0"/>
              </a:rPr>
            </a:br>
            <a:r>
              <a:rPr lang="en-US" sz="4400" dirty="0" smtClean="0">
                <a:latin typeface="Algerian" pitchFamily="82" charset="0"/>
              </a:rPr>
              <a:t/>
            </a:r>
            <a:br>
              <a:rPr lang="en-US" sz="4400" dirty="0" smtClean="0">
                <a:latin typeface="Algerian" pitchFamily="82" charset="0"/>
              </a:rPr>
            </a:br>
            <a:r>
              <a:rPr lang="ru-RU" sz="4400" dirty="0" smtClean="0"/>
              <a:t>Мужской род    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rgbClr val="00B050"/>
                </a:solidFill>
              </a:rPr>
              <a:t>                     </a:t>
            </a:r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EINEN </a:t>
            </a:r>
            <a:r>
              <a:rPr lang="en-US" sz="4400" dirty="0" smtClean="0">
                <a:solidFill>
                  <a:srgbClr val="00B050"/>
                </a:solidFill>
                <a:latin typeface="Algerian" pitchFamily="82" charset="0"/>
              </a:rPr>
              <a:t>HUND</a:t>
            </a:r>
            <a:r>
              <a:rPr lang="en-US" sz="4400" dirty="0" smtClean="0">
                <a:latin typeface="Algerian" pitchFamily="82" charset="0"/>
              </a:rPr>
              <a:t/>
            </a:r>
            <a:br>
              <a:rPr lang="en-US" sz="4400" dirty="0" smtClean="0">
                <a:latin typeface="Algerian" pitchFamily="82" charset="0"/>
              </a:rPr>
            </a:br>
            <a:endParaRPr lang="ru-RU" dirty="0"/>
          </a:p>
        </p:txBody>
      </p:sp>
      <p:pic>
        <p:nvPicPr>
          <p:cNvPr id="2050" name="Picture 2" descr="G:\Новая папка\Новая папка (4)\x_e399d6e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72200" y="592261"/>
            <a:ext cx="1572394" cy="1947092"/>
          </a:xfrm>
          <a:prstGeom prst="rect">
            <a:avLst/>
          </a:prstGeom>
          <a:noFill/>
        </p:spPr>
      </p:pic>
      <p:pic>
        <p:nvPicPr>
          <p:cNvPr id="4" name="Picture 2" descr="G:\Новая папка\Новая папка (4)\x_e399d6e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88224" y="2608237"/>
            <a:ext cx="1572394" cy="1572394"/>
          </a:xfrm>
          <a:prstGeom prst="rect">
            <a:avLst/>
          </a:prstGeom>
          <a:noFill/>
        </p:spPr>
      </p:pic>
      <p:pic>
        <p:nvPicPr>
          <p:cNvPr id="5" name="Picture 2" descr="G:\Новая папка\Новая папка (4)\x_e399d6e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516216" y="4413476"/>
            <a:ext cx="1572394" cy="14182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7467600" cy="573325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Женский род</a:t>
            </a:r>
            <a:r>
              <a:rPr lang="en-US" sz="3200" dirty="0" smtClean="0">
                <a:solidFill>
                  <a:srgbClr val="FF0000"/>
                </a:solidFill>
              </a:rPr>
              <a:t>  DIE  </a:t>
            </a:r>
            <a:r>
              <a:rPr lang="ru-RU" sz="3200" dirty="0" smtClean="0">
                <a:solidFill>
                  <a:srgbClr val="FF0000"/>
                </a:solidFill>
              </a:rPr>
              <a:t>            </a:t>
            </a:r>
            <a:r>
              <a:rPr lang="en-US" sz="3200" dirty="0" smtClean="0">
                <a:solidFill>
                  <a:srgbClr val="FF0000"/>
                </a:solidFill>
              </a:rPr>
              <a:t>DIE </a:t>
            </a:r>
            <a:r>
              <a:rPr lang="en-US" sz="3200" dirty="0" smtClean="0">
                <a:solidFill>
                  <a:srgbClr val="FF0000"/>
                </a:solidFill>
              </a:rPr>
              <a:t>–(EINE)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Средний род </a:t>
            </a:r>
            <a:r>
              <a:rPr lang="en-US" sz="3200" dirty="0" smtClean="0">
                <a:solidFill>
                  <a:srgbClr val="FF0000"/>
                </a:solidFill>
              </a:rPr>
              <a:t> DAS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(EIN)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Мужской род  </a:t>
            </a:r>
            <a:r>
              <a:rPr lang="en-US" sz="3200" dirty="0" smtClean="0">
                <a:solidFill>
                  <a:srgbClr val="FF0000"/>
                </a:solidFill>
              </a:rPr>
              <a:t>DER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(EIN)</a:t>
            </a:r>
            <a:r>
              <a:rPr lang="ru-RU" sz="3200" dirty="0" smtClean="0">
                <a:solidFill>
                  <a:srgbClr val="FF0000"/>
                </a:solidFill>
              </a:rPr>
              <a:t>         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en-US" sz="3200" dirty="0" smtClean="0">
                <a:solidFill>
                  <a:srgbClr val="00B050"/>
                </a:solidFill>
              </a:rPr>
              <a:t>DEN (EINEN)</a:t>
            </a:r>
            <a:br>
              <a:rPr lang="en-US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  <a:hlinkClick r:id="rId3" action="ppaction://hlinksldjump"/>
              </a:rPr>
              <a:t>СОДЕРЖАНИЕ</a:t>
            </a:r>
            <a:r>
              <a:rPr lang="en-US" sz="3200" dirty="0" smtClean="0">
                <a:solidFill>
                  <a:srgbClr val="00B050"/>
                </a:solidFill>
              </a:rPr>
              <a:t/>
            </a:r>
            <a:br>
              <a:rPr lang="en-US" sz="3200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1916832"/>
            <a:ext cx="1656184" cy="26642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Винитель-ный</a:t>
            </a:r>
            <a:r>
              <a:rPr lang="ru-RU" dirty="0" smtClean="0"/>
              <a:t> падеж</a:t>
            </a:r>
          </a:p>
          <a:p>
            <a:pPr algn="ctr"/>
            <a:r>
              <a:rPr lang="en-US" dirty="0" smtClean="0"/>
              <a:t>AKKUSATIV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700808"/>
            <a:ext cx="2664296" cy="18722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Именительный падеж </a:t>
            </a:r>
          </a:p>
          <a:p>
            <a:pPr algn="ctr"/>
            <a:r>
              <a:rPr lang="en-US" dirty="0" smtClean="0"/>
              <a:t>NOMINATIV 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067944" y="2996952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404664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WIR MALEN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764704"/>
            <a:ext cx="1237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lgerian" pitchFamily="82" charset="0"/>
              </a:rPr>
              <a:t>WER?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1268760"/>
            <a:ext cx="1095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lgerian" pitchFamily="82" charset="0"/>
              </a:rPr>
              <a:t>WAS?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980728"/>
            <a:ext cx="1152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lgerian" pitchFamily="82" charset="0"/>
              </a:rPr>
              <a:t>WEN?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1484784"/>
            <a:ext cx="1095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lgerian" pitchFamily="82" charset="0"/>
              </a:rPr>
              <a:t>WAS?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Новая папка\Новая папка (4)\x_e399d6e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07704" y="908720"/>
            <a:ext cx="3744416" cy="43795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404664"/>
            <a:ext cx="66247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ICH  MALE </a:t>
            </a:r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EIN…</a:t>
            </a:r>
          </a:p>
          <a:p>
            <a:endParaRPr lang="en-US" sz="4400" dirty="0" smtClean="0">
              <a:solidFill>
                <a:srgbClr val="FF0000"/>
              </a:solidFill>
              <a:latin typeface="Algerian" pitchFamily="82" charset="0"/>
              <a:hlinkClick r:id="rId3" action="ppaction://hlinksldjump"/>
            </a:endParaRPr>
          </a:p>
          <a:p>
            <a:endParaRPr lang="en-US" sz="4400" dirty="0" smtClean="0">
              <a:solidFill>
                <a:srgbClr val="FF0000"/>
              </a:solidFill>
              <a:latin typeface="Algerian" pitchFamily="82" charset="0"/>
              <a:hlinkClick r:id="rId3" action="ppaction://hlinksldjump"/>
            </a:endParaRPr>
          </a:p>
          <a:p>
            <a:endParaRPr lang="en-US" sz="4400" dirty="0" smtClean="0">
              <a:solidFill>
                <a:srgbClr val="FF0000"/>
              </a:solidFill>
              <a:latin typeface="Algerian" pitchFamily="82" charset="0"/>
              <a:hlinkClick r:id="rId3" action="ppaction://hlinksldjump"/>
            </a:endParaRPr>
          </a:p>
          <a:p>
            <a:endParaRPr lang="en-US" sz="4400" dirty="0" smtClean="0">
              <a:solidFill>
                <a:srgbClr val="FF0000"/>
              </a:solidFill>
              <a:latin typeface="Algerian" pitchFamily="82" charset="0"/>
              <a:hlinkClick r:id="rId3" action="ppaction://hlinksldjump"/>
            </a:endParaRPr>
          </a:p>
          <a:p>
            <a:endParaRPr lang="en-US" sz="4400" dirty="0" smtClean="0">
              <a:solidFill>
                <a:srgbClr val="FF0000"/>
              </a:solidFill>
              <a:latin typeface="Algerian" pitchFamily="82" charset="0"/>
              <a:hlinkClick r:id="rId3" action="ppaction://hlinksldjump"/>
            </a:endParaRPr>
          </a:p>
          <a:p>
            <a:endParaRPr lang="en-US" sz="4400" dirty="0" smtClean="0">
              <a:solidFill>
                <a:srgbClr val="FF0000"/>
              </a:solidFill>
              <a:latin typeface="Algerian" pitchFamily="82" charset="0"/>
              <a:hlinkClick r:id="rId3" action="ppaction://hlinksldjump"/>
            </a:endParaRPr>
          </a:p>
          <a:p>
            <a:endParaRPr lang="en-US" sz="4400" dirty="0" smtClean="0">
              <a:solidFill>
                <a:srgbClr val="FF0000"/>
              </a:solidFill>
              <a:latin typeface="Algerian" pitchFamily="82" charset="0"/>
              <a:hlinkClick r:id="rId3" action="ppaction://hlinksldjump"/>
            </a:endParaRPr>
          </a:p>
          <a:p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  <a:hlinkClick r:id="rId3" action="ppaction://hlinksldjump"/>
              </a:rPr>
              <a:t>                  </a:t>
            </a:r>
            <a:r>
              <a:rPr lang="ru-RU" sz="4400" dirty="0" smtClean="0">
                <a:solidFill>
                  <a:srgbClr val="FF0000"/>
                </a:solidFill>
                <a:latin typeface="Algerian" pitchFamily="82" charset="0"/>
                <a:hlinkClick r:id="rId3" action="ppaction://hlinksldjump"/>
              </a:rPr>
              <a:t>СОДЕРЖАНИЕ</a:t>
            </a:r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Новая папка\Новая папка (4)\x_e399d6e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34893" y="1901395"/>
            <a:ext cx="3042166" cy="437954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476672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ICH  MALE EIN… 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Новая папка\Новая папка (4)\x_e399d6e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83768" y="2161056"/>
            <a:ext cx="3744416" cy="38602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476672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ICH  MALE EIN… 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Новая папка\Новая папка (4)\x_e399d6e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83768" y="2218959"/>
            <a:ext cx="3744416" cy="37444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624" y="476672"/>
            <a:ext cx="662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ICH  MALE EIN… </a:t>
            </a: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</TotalTime>
  <Words>174</Words>
  <Application>Microsoft Office PowerPoint</Application>
  <PresentationFormat>Экран (4:3)</PresentationFormat>
  <Paragraphs>72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                 WIR MALEN</vt:lpstr>
      <vt:lpstr>СОДЕРЖАНИЕ</vt:lpstr>
      <vt:lpstr>ВИНИТЕЛЬНЫЙ ПАДЕЖ  (AKKUSATIV)   </vt:lpstr>
      <vt:lpstr>                                                               WIR MALEN Женский род                         EINE KATZE  Средний род               EIN EICHHORCHEN  Мужской род                           EINEN HUND </vt:lpstr>
      <vt:lpstr>Женский род  DIE              DIE –(EINE)  Средний род  DAS (EIN)  Мужской род  DER (EIN)                                                   DEN (EINEN) СОДЕРЖАНИЕ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 MALEN</dc:title>
  <dc:creator>Таня</dc:creator>
  <cp:lastModifiedBy>Татьяна</cp:lastModifiedBy>
  <cp:revision>11</cp:revision>
  <dcterms:created xsi:type="dcterms:W3CDTF">2012-05-17T15:37:19Z</dcterms:created>
  <dcterms:modified xsi:type="dcterms:W3CDTF">2014-08-11T18:45:23Z</dcterms:modified>
</cp:coreProperties>
</file>