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1" r:id="rId5"/>
    <p:sldMasterId id="2147483733" r:id="rId6"/>
    <p:sldMasterId id="2147483745" r:id="rId7"/>
    <p:sldMasterId id="2147483757" r:id="rId8"/>
  </p:sldMasterIdLst>
  <p:notesMasterIdLst>
    <p:notesMasterId r:id="rId39"/>
  </p:notesMasterIdLst>
  <p:sldIdLst>
    <p:sldId id="277" r:id="rId9"/>
    <p:sldId id="257" r:id="rId10"/>
    <p:sldId id="259" r:id="rId11"/>
    <p:sldId id="256" r:id="rId12"/>
    <p:sldId id="260" r:id="rId13"/>
    <p:sldId id="283" r:id="rId14"/>
    <p:sldId id="284" r:id="rId15"/>
    <p:sldId id="261" r:id="rId16"/>
    <p:sldId id="262" r:id="rId17"/>
    <p:sldId id="278" r:id="rId18"/>
    <p:sldId id="279" r:id="rId19"/>
    <p:sldId id="280" r:id="rId20"/>
    <p:sldId id="264" r:id="rId21"/>
    <p:sldId id="263" r:id="rId22"/>
    <p:sldId id="281" r:id="rId23"/>
    <p:sldId id="286" r:id="rId24"/>
    <p:sldId id="265" r:id="rId25"/>
    <p:sldId id="266" r:id="rId26"/>
    <p:sldId id="269" r:id="rId27"/>
    <p:sldId id="268" r:id="rId28"/>
    <p:sldId id="271" r:id="rId29"/>
    <p:sldId id="287" r:id="rId30"/>
    <p:sldId id="267" r:id="rId31"/>
    <p:sldId id="270" r:id="rId32"/>
    <p:sldId id="272" r:id="rId33"/>
    <p:sldId id="273" r:id="rId34"/>
    <p:sldId id="274" r:id="rId35"/>
    <p:sldId id="275" r:id="rId36"/>
    <p:sldId id="276" r:id="rId37"/>
    <p:sldId id="2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6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319" autoAdjust="0"/>
    <p:restoredTop sz="94660" autoAdjust="0"/>
  </p:normalViewPr>
  <p:slideViewPr>
    <p:cSldViewPr>
      <p:cViewPr varScale="1">
        <p:scale>
          <a:sx n="68" d="100"/>
          <a:sy n="68" d="100"/>
        </p:scale>
        <p:origin x="-96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7D4B-FCA7-4D34-B864-0C9871B5D6A2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8C3E4-AE39-4401-A115-B526F23AF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C3E4-AE39-4401-A115-B526F23AF03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3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BFBF0E-5510-4166-81CD-A90654BE9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336E5-932C-46BA-9C81-2E16301B62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85CE6-3314-4853-A56D-83440DBEB5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15AB7-5396-434C-8A46-A94175A503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EE810-9257-40EC-B356-56E220957B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8CD2B-9B2C-4C49-915E-6B43F045F4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10375-19EC-423C-BA1D-2B476F687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5BD49-B4E9-40F7-B648-79272AB29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9C8B-64E8-4A06-BA78-05873186A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4F56E-576B-46FA-A65A-97836AD2CC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7B5AC-9B48-4716-8975-B89148B3D4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76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76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8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8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80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80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80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230DB20-C2B4-4568-99CB-BB0BC8D12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F136D-0C3A-4C6C-BE14-4B87A1109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23BC5-A803-4697-8A7D-AB61F48B06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FE987-DF08-401C-8C04-E7362F0D7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641A4-38F6-4EC1-8043-D25E0AC09F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7D307-126C-49B7-B8C9-5CC302224E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C344A-0F62-48EF-9DEF-84BB8418B9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3B999-7D24-4953-9552-EA6924C7D3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3929C-8413-4C2C-BB28-0F0D566258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632D-AD64-48E8-9ED0-53343C21A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680D8-E846-4A0B-8CDF-47EB125839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CE9389-5AA7-4E51-B8D8-EAB2CE646A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C3855-2616-4E63-961C-1D3186FA0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E508-1CB8-4D3D-8309-5A803726B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03763-E450-41BA-ABC8-EC93950F3D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0CD9F-CE3F-472F-9967-64E18A38A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84C3-1147-49C5-8C2F-8480BF6FD5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A299C-ADCC-4C33-B55E-24203A085F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CC582-39C7-4CA8-B752-909396382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A3A9-AC25-455A-8B56-924A63D67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991E-D082-4A89-A6DA-B2C994C107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DBA9-448B-4302-B5D7-BB48442497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DD540C5-BD0E-44C3-9276-D26D5332DE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09AEEB-11FC-4856-9D2F-49536B0B12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D8DF-45CA-4D91-BB50-BC0B04C841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D670D-AF49-4061-9ED3-FEC60FF09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4B5FD-7EC7-4CA2-8BDB-856BE89C2A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D6722-BF1A-440D-9D26-0F98BC33BA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4F9C-6279-49CA-9D3D-2DD9F4296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B544-F905-4B27-BE88-7C734F57CE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0FCA1-4B4C-4E44-B83D-72BDCEA3B9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C056B-EF62-467D-A714-D7951675E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72CC2-7C89-4F9E-A814-C680FA5693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CFE33-F09E-40BF-B50F-B53DB91546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63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3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3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63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63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63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563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63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63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5BF971-FF33-4E2B-A760-BC3B7DA95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317D6-5DBB-4F2F-93B0-5439EAC2D7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3FAE-AA71-4288-9313-CC2DEFECAD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B859-5405-4A9C-88ED-F64F3992AE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C5138-F5B0-462D-B8EE-0183D5A15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4CAE-7135-4431-A40C-E928C47E53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F9379-8473-4A97-ADB5-3E3630635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1741-E33F-4D25-AF5D-2D0A8D9E1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9FDDF-4532-49EC-B663-2B13760CE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63DA5-B653-41E1-8EAF-74A7163F71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1A766-CE34-4B97-816A-CA8D92D80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4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7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7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7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7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7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7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557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557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EF2231-D478-487E-BBCA-DDE7FD54B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575F1-A3F9-4F88-A1C4-F215861538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051E-3CF3-4041-B051-835FCFE05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1CC34-A688-463B-B454-1CD70A2A5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DF19-C06B-4928-9A4B-B2B14256E7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07DD-773F-460B-A80B-1FEEDC5F37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300F-50C6-4915-B50A-144AAE452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AE279-76BF-43A4-B154-0A63AB008D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E8AF8-D058-4A10-A068-3AFDAB8A90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27C3-74E7-48EA-B75E-0FEFAFBDD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2AE90-CC02-4B50-8EFA-517CDABA66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7475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7476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6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7476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6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7476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6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7477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7477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7477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7478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7478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7478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7478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7479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7479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7479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7480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7480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7480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7481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7481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7481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7481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7482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7482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482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2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7483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7483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7483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1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7483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7484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484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484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485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485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485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4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7486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6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7484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7484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7486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7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487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485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7487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488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488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488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89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89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DD0EE8-8D0D-401C-85CD-CC17AC1231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161EF-34E9-46CD-97FE-C137BFA1DE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5D1DB-1C86-464C-9539-ADCE64EDCD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EBD5F-E6F4-405E-A4EA-2D38033D12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C0972-1F7B-4E2C-9066-48A897FFA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1A321-7FFA-4529-8929-D1FE924C3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D6EB7-7D35-4AEE-936A-2FB1A16C8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3097-2B1E-49E6-8380-6FC2A991B9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C13ED-7050-4677-9EAF-6D93AFDF9B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3AFA7-FFC3-4142-B57B-8BC02D06C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51BAA-7B69-4CF3-AAC0-BFDACD432A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2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3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ADA9B04-942C-4CE6-BC8A-6EFBF772121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66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66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7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7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B88EF23D-4FF0-42A7-B5C3-CF4052B422E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7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4E07B9F-F1F0-4324-81C4-46FCB7A0B18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CFB92BB-7F59-4A2F-8719-4D65FCEBC35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53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53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53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53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53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553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53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53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EE6392C7-C9F7-4BD9-A8F3-8CF701B20E5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451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4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5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5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5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6455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8702BD-9076-45F4-97E7-48B018FD9BD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373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373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373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374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74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374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4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374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37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375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375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376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376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376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377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377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377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377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378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378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378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379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379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379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380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380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380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380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80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381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381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2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381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2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382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382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382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382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383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383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383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384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4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384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386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86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86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386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386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DAF9EB9-BDCA-486E-8920-8BE60AF2173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30817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effectLst/>
              </a:rPr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«Средняя общеобразовательная казачья кадетская школа с. Знаменка»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Нерчинский район, Забайкальский край</a:t>
            </a:r>
          </a:p>
          <a:p>
            <a:pPr algn="ctr"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071678"/>
            <a:ext cx="7072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Презентация </a:t>
            </a:r>
          </a:p>
          <a:p>
            <a:pPr algn="ctr"/>
            <a:r>
              <a:rPr lang="ru-RU" sz="2400" b="1" dirty="0" smtClean="0"/>
              <a:t>Приключения </a:t>
            </a:r>
            <a:r>
              <a:rPr lang="ru-RU" sz="2400" b="1" dirty="0" smtClean="0"/>
              <a:t>в царстве  царицы </a:t>
            </a:r>
            <a:r>
              <a:rPr lang="ru-RU" sz="2400" b="1" dirty="0" smtClean="0"/>
              <a:t>Математики</a:t>
            </a:r>
          </a:p>
          <a:p>
            <a:pPr algn="ctr"/>
            <a:r>
              <a:rPr lang="ru-RU" sz="2400" b="1" dirty="0" smtClean="0"/>
              <a:t>2 класс 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Составила учитель начальных классов Хаустова Татьяна </a:t>
            </a:r>
            <a:r>
              <a:rPr lang="ru-RU" sz="2400" dirty="0" smtClean="0"/>
              <a:t>А</a:t>
            </a:r>
            <a:r>
              <a:rPr lang="ru-RU" sz="2400" dirty="0" smtClean="0"/>
              <a:t>лександровна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2014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308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Нам на завтрак баба Мила</a:t>
            </a:r>
          </a:p>
          <a:p>
            <a:pPr>
              <a:buNone/>
            </a:pPr>
            <a:r>
              <a:rPr lang="ru-RU" dirty="0" smtClean="0"/>
              <a:t>Семь яиц вчера сварила.</a:t>
            </a:r>
          </a:p>
          <a:p>
            <a:pPr>
              <a:buNone/>
            </a:pPr>
            <a:r>
              <a:rPr lang="ru-RU" dirty="0" smtClean="0"/>
              <a:t>Съел я ровно два белка,</a:t>
            </a:r>
          </a:p>
          <a:p>
            <a:pPr>
              <a:buNone/>
            </a:pPr>
            <a:r>
              <a:rPr lang="ru-RU" dirty="0" smtClean="0"/>
              <a:t>А Сережа - два желтка.</a:t>
            </a:r>
          </a:p>
          <a:p>
            <a:pPr>
              <a:buNone/>
            </a:pPr>
            <a:r>
              <a:rPr lang="ru-RU" dirty="0" smtClean="0"/>
              <a:t>А сестричка наша Леся -</a:t>
            </a:r>
          </a:p>
          <a:p>
            <a:pPr>
              <a:buNone/>
            </a:pPr>
            <a:r>
              <a:rPr lang="ru-RU" dirty="0" smtClean="0"/>
              <a:t>Три белка с желтками вместе.</a:t>
            </a:r>
          </a:p>
          <a:p>
            <a:pPr>
              <a:buNone/>
            </a:pPr>
            <a:r>
              <a:rPr lang="ru-RU" dirty="0" smtClean="0"/>
              <a:t>Вы смекнуть уже успели -</a:t>
            </a:r>
          </a:p>
          <a:p>
            <a:pPr>
              <a:buNone/>
            </a:pPr>
            <a:r>
              <a:rPr lang="ru-RU" dirty="0" smtClean="0"/>
              <a:t>Сколько мы яичек съели?</a:t>
            </a:r>
          </a:p>
          <a:p>
            <a:pPr>
              <a:buNone/>
            </a:pPr>
            <a:r>
              <a:rPr lang="ru-RU" dirty="0" smtClean="0"/>
              <a:t>И потом, как оказалось,</a:t>
            </a:r>
          </a:p>
          <a:p>
            <a:pPr>
              <a:buNone/>
            </a:pPr>
            <a:r>
              <a:rPr lang="ru-RU" dirty="0" smtClean="0"/>
              <a:t>Сколько их еще осталось?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 ночь, в разных закоулках,</a:t>
            </a:r>
          </a:p>
          <a:p>
            <a:pPr>
              <a:buNone/>
            </a:pPr>
            <a:r>
              <a:rPr lang="ru-RU" dirty="0" smtClean="0"/>
              <a:t>Шесть мышей поймала мурка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А ленивый Васька-кот -</a:t>
            </a:r>
          </a:p>
          <a:p>
            <a:pPr>
              <a:buNone/>
            </a:pPr>
            <a:r>
              <a:rPr lang="ru-RU" dirty="0" smtClean="0"/>
              <a:t>Вполовину меньше.</a:t>
            </a:r>
          </a:p>
          <a:p>
            <a:pPr>
              <a:buNone/>
            </a:pPr>
            <a:r>
              <a:rPr lang="ru-RU" dirty="0" smtClean="0"/>
              <a:t>Вот.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А </a:t>
            </a:r>
            <a:r>
              <a:rPr lang="ru-RU" dirty="0" smtClean="0"/>
              <a:t>добыча у котенка -</a:t>
            </a:r>
          </a:p>
          <a:p>
            <a:pPr>
              <a:buNone/>
            </a:pPr>
            <a:r>
              <a:rPr lang="ru-RU" dirty="0" smtClean="0"/>
              <a:t>Два малюсеньких мышонка.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Посчитайте </a:t>
            </a:r>
            <a:r>
              <a:rPr lang="ru-RU" dirty="0" smtClean="0"/>
              <a:t>поскорей</a:t>
            </a:r>
          </a:p>
          <a:p>
            <a:pPr>
              <a:buNone/>
            </a:pPr>
            <a:r>
              <a:rPr lang="ru-RU" dirty="0" smtClean="0"/>
              <a:t>Ими пойманных мышей.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Кто посчитать мне готов</a:t>
            </a:r>
          </a:p>
          <a:p>
            <a:pPr>
              <a:buNone/>
            </a:pPr>
            <a:r>
              <a:rPr lang="ru-RU" sz="2800" dirty="0" smtClean="0"/>
              <a:t>Из ребят,</a:t>
            </a:r>
          </a:p>
          <a:p>
            <a:pPr>
              <a:buNone/>
            </a:pPr>
            <a:r>
              <a:rPr lang="ru-RU" sz="2800" dirty="0" smtClean="0"/>
              <a:t>Сколько у кошки</a:t>
            </a:r>
          </a:p>
          <a:p>
            <a:pPr>
              <a:buNone/>
            </a:pPr>
            <a:r>
              <a:rPr lang="ru-RU" sz="2800" dirty="0" smtClean="0"/>
              <a:t>Красавцев котят?</a:t>
            </a:r>
          </a:p>
          <a:p>
            <a:pPr>
              <a:buNone/>
            </a:pPr>
            <a:r>
              <a:rPr lang="ru-RU" sz="2800" dirty="0" smtClean="0"/>
              <a:t> </a:t>
            </a:r>
            <a:r>
              <a:rPr lang="ru-RU" sz="2800" dirty="0" smtClean="0"/>
              <a:t>Если </a:t>
            </a:r>
            <a:r>
              <a:rPr lang="ru-RU" sz="2800" dirty="0" smtClean="0"/>
              <a:t>имеет там</a:t>
            </a:r>
          </a:p>
          <a:p>
            <a:pPr>
              <a:buNone/>
            </a:pPr>
            <a:r>
              <a:rPr lang="ru-RU" sz="2800" dirty="0" smtClean="0"/>
              <a:t>Каждый котенок</a:t>
            </a:r>
          </a:p>
          <a:p>
            <a:pPr>
              <a:buNone/>
            </a:pPr>
            <a:r>
              <a:rPr lang="ru-RU" sz="2800" dirty="0" smtClean="0"/>
              <a:t>Поровну братцев своих</a:t>
            </a:r>
          </a:p>
          <a:p>
            <a:pPr>
              <a:buNone/>
            </a:pPr>
            <a:r>
              <a:rPr lang="ru-RU" sz="2800" dirty="0" smtClean="0"/>
              <a:t>И сестренок</a:t>
            </a:r>
            <a:r>
              <a:rPr lang="ru-RU" sz="2800" dirty="0" smtClean="0"/>
              <a:t>.</a:t>
            </a:r>
            <a:r>
              <a:rPr lang="ru-RU" sz="2800" dirty="0" smtClean="0"/>
              <a:t> </a:t>
            </a:r>
          </a:p>
          <a:p>
            <a:pPr>
              <a:buNone/>
            </a:pPr>
            <a:r>
              <a:rPr lang="ru-RU" sz="2800" dirty="0" smtClean="0"/>
              <a:t>А у сестренок,</a:t>
            </a:r>
          </a:p>
          <a:p>
            <a:pPr>
              <a:buNone/>
            </a:pPr>
            <a:r>
              <a:rPr lang="ru-RU" sz="2800" dirty="0" smtClean="0"/>
              <a:t>Коль честно признаться,</a:t>
            </a:r>
          </a:p>
          <a:p>
            <a:pPr>
              <a:buNone/>
            </a:pPr>
            <a:r>
              <a:rPr lang="ru-RU" sz="2800" dirty="0" smtClean="0"/>
              <a:t>В два раза меньше сестренок,</a:t>
            </a:r>
          </a:p>
          <a:p>
            <a:pPr>
              <a:buNone/>
            </a:pPr>
            <a:r>
              <a:rPr lang="ru-RU" sz="2800" dirty="0" smtClean="0"/>
              <a:t>Чем братцев.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498" name="Picture 2" descr="C:\Users\Администратор\Pictures\neznaika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63674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5925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*Игровые кровати* от PoshTots для маленьких фантаз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3 задание 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5400" b="1" dirty="0" smtClean="0">
              <a:effectLst/>
            </a:endParaRPr>
          </a:p>
          <a:p>
            <a:pPr>
              <a:buNone/>
            </a:pPr>
            <a:endParaRPr lang="ru-RU" sz="5400" b="1" dirty="0" smtClean="0">
              <a:effectLst/>
            </a:endParaRPr>
          </a:p>
          <a:p>
            <a:pPr algn="ctr">
              <a:buNone/>
            </a:pPr>
            <a:r>
              <a:rPr lang="ru-RU" sz="6600" b="1" dirty="0" smtClean="0">
                <a:effectLst/>
              </a:rPr>
              <a:t>Задачи на смекалку</a:t>
            </a:r>
            <a:endParaRPr lang="ru-RU" sz="6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 веревке висели и спокойно сохли 8 выстиранных наволочек. 6  наволочек  стащила  с  веревки  и  сжевала  коза  </a:t>
            </a:r>
            <a:r>
              <a:rPr lang="ru-RU" dirty="0" err="1" smtClean="0"/>
              <a:t>Люська</a:t>
            </a:r>
            <a:r>
              <a:rPr lang="ru-RU" dirty="0" smtClean="0"/>
              <a:t>.  Сколько наволочек спокойно высохли на веревке?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Коля  свой дневник с двойками закопал на глубину 5 метров, а Толя закопал  свой дневник  на глубину  12 метров.  Насколько  метров глубже закопал свой дневник с двойками Толя?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2" name="Picture 2" descr="C:\Users\Администратор\Pictures\220px-Russia_stamp_1992_No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042161" cy="5057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Физкультминутка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ёлочек зелёных,</a:t>
            </a:r>
          </a:p>
          <a:p>
            <a:pPr>
              <a:buNone/>
            </a:pPr>
            <a:r>
              <a:rPr lang="ru-RU" dirty="0" smtClean="0"/>
              <a:t> Столько сделаем наклонов.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500298" y="5214950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500298" y="4357694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500298" y="3429000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643438" y="5286388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643438" y="4357694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643438" y="3429000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857224" y="5214950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57224" y="4357694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28662" y="3429000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858016" y="5143512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858016" y="4214818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929454" y="3357562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здесь  у нас кружков,</a:t>
            </a:r>
          </a:p>
          <a:p>
            <a:r>
              <a:rPr lang="ru-RU" dirty="0" smtClean="0"/>
              <a:t>Столько сделаем прыжков.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71736" y="321468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00826" y="78579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2976" y="4286256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4876" y="3071810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57554" y="4500570"/>
            <a:ext cx="914400" cy="914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43702" y="4714884"/>
            <a:ext cx="914400" cy="914400"/>
          </a:xfrm>
          <a:prstGeom prst="ellipse">
            <a:avLst/>
          </a:prstGeom>
          <a:solidFill>
            <a:srgbClr val="DED6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72330" y="2571744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castles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160716" cy="6429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>
            <a:noAutofit/>
          </a:bodyPr>
          <a:lstStyle/>
          <a:p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93865"/>
          </a:xfrm>
        </p:spPr>
        <p:txBody>
          <a:bodyPr/>
          <a:lstStyle/>
          <a:p>
            <a:r>
              <a:rPr lang="ru-RU" dirty="0" smtClean="0"/>
              <a:t>Сколько точек будет в круге,</a:t>
            </a:r>
            <a:br>
              <a:rPr lang="ru-RU" dirty="0" smtClean="0"/>
            </a:br>
            <a:r>
              <a:rPr lang="ru-RU" dirty="0" smtClean="0"/>
              <a:t> Столько раз поднимем  руки.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57422" y="1571612"/>
            <a:ext cx="4429156" cy="420054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643306" y="2714620"/>
            <a:ext cx="357190" cy="3428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2066" y="2643182"/>
            <a:ext cx="357190" cy="3428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628" y="4572008"/>
            <a:ext cx="357190" cy="3428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29124" y="3571876"/>
            <a:ext cx="357190" cy="3428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14744" y="4643446"/>
            <a:ext cx="357190" cy="3428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C:\Users\Администратор\Pictures\1291387735_11b04f1cdb7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500570"/>
            <a:ext cx="2286016" cy="22002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142976" y="2000240"/>
            <a:ext cx="1643074" cy="250033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4786322"/>
            <a:ext cx="2271722" cy="17002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поставление 8"/>
          <p:cNvSpPr/>
          <p:nvPr/>
        </p:nvSpPr>
        <p:spPr>
          <a:xfrm>
            <a:off x="6572264" y="1714488"/>
            <a:ext cx="2071702" cy="3057540"/>
          </a:xfrm>
          <a:prstGeom prst="flowChartCol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388" y="785794"/>
            <a:ext cx="857256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28794" y="1285860"/>
            <a:ext cx="914400" cy="914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00694" y="571480"/>
            <a:ext cx="914400" cy="914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43306" y="428604"/>
            <a:ext cx="914400" cy="9144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72000" y="42860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14612" y="714356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857252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А на какие</a:t>
            </a:r>
            <a:r>
              <a:rPr lang="ru-RU" sz="2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предметы похожи эти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геометрические фигуры?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8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8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8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Законы царства Математики 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3757610" cy="227329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1511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73759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7030A0"/>
                </a:solidFill>
                <a:effectLst/>
              </a:rPr>
              <a:t>Не опаздывать на уроки математики, прилежно вести тетрадь и всегда выполнять домашнее задание. </a:t>
            </a:r>
          </a:p>
          <a:p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02321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effectLst/>
              </a:rPr>
              <a:t>Быть другом своих одноклассников, но не давать списывать.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73759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effectLst/>
              </a:rPr>
              <a:t>Не отказывать товарищу в помощи, действуя по принципу: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effectLst/>
              </a:rPr>
              <a:t>  «Научился сам – научи другого».</a:t>
            </a:r>
          </a:p>
          <a:p>
            <a:pPr algn="ctr"/>
            <a:endParaRPr lang="ru-RU" sz="5400" b="1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5131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effectLst/>
              </a:rPr>
              <a:t>Всегда активно работать на уроке.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30883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effectLst/>
              </a:rPr>
              <a:t>На уроках математики всегда стараться быть первым  и лучшим.</a:t>
            </a:r>
            <a:endParaRPr lang="ru-RU" sz="6600" b="1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effectLst/>
              </a:rPr>
              <a:t>Математику учить,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effectLst/>
              </a:rPr>
              <a:t>Математику любить!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effectLst/>
              </a:rPr>
              <a:t>С математикой навеки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effectLst/>
              </a:rPr>
              <a:t>Крепко – накрепко дружить.</a:t>
            </a:r>
            <a:endParaRPr lang="ru-RU" sz="4400" b="1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Pictures\castles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873"/>
            <a:ext cx="9144000" cy="6911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effectLst/>
              </a:rPr>
              <a:t>Говорим вам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effectLst/>
              </a:rPr>
              <a:t>до свиданья,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effectLst/>
              </a:rPr>
              <a:t>До счастливых новых встреч!</a:t>
            </a:r>
            <a:endParaRPr lang="ru-RU" sz="60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*Игровые кровати* от PoshTots для маленьких фантаз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28" name="Picture 4" descr="http://dobrieskazki.ru/matematika_raskraska/matematika_0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71744"/>
            <a:ext cx="2214578" cy="31834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" name="Picture 10" descr="Раскраска о математи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571744"/>
            <a:ext cx="2071702" cy="3252572"/>
          </a:xfrm>
          <a:prstGeom prst="rect">
            <a:avLst/>
          </a:prstGeom>
          <a:noFill/>
        </p:spPr>
      </p:pic>
      <p:pic>
        <p:nvPicPr>
          <p:cNvPr id="8" name="Picture 6" descr="http://go1.imgsmail.ru/imgpreview?u=http%3A//dobrieskazki.ru/matematika%5Fraskraska/matematika%5F10.gif&amp;mb=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357298"/>
            <a:ext cx="4286280" cy="4820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23959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Пояснения к игре «Волшебный квадрат»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Учитель (или подготовленный ученик) первые три числа показывает наугад. Четвертое число он должен показать 16, пятое - 15, шестое - 14 и т. д. В этом случае ученик, задумавший число 16, прибавляет по единице 4 раза (учитель указал 3 раза на другие числа, а четвертым показал число 16, 16 да 4 - 20; ученик, задумавший число 15, прибавляет 5 раз по единице, задумавший число - 14 - 6 раз по единице и т. д.). В момент, когда учитель покажет на задуманное число каждого ученика, у него получится число 20, и он говорит: «Стоп!»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*Игровые кровати* от PoshTots для маленьких фантаз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3297238"/>
          </a:xfrm>
        </p:spPr>
        <p:txBody>
          <a:bodyPr>
            <a:noAutofit/>
          </a:bodyPr>
          <a:lstStyle/>
          <a:p>
            <a:endParaRPr lang="ru-RU" sz="13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dobrieskazki.ru/matematika_raskraska/digi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71678"/>
            <a:ext cx="2714644" cy="4165039"/>
          </a:xfrm>
          <a:prstGeom prst="rect">
            <a:avLst/>
          </a:prstGeom>
          <a:noFill/>
        </p:spPr>
      </p:pic>
      <p:pic>
        <p:nvPicPr>
          <p:cNvPr id="1032" name="Picture 8" descr="Математика и светоф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071678"/>
            <a:ext cx="3004365" cy="4326287"/>
          </a:xfrm>
          <a:prstGeom prst="rect">
            <a:avLst/>
          </a:prstGeom>
          <a:noFill/>
        </p:spPr>
      </p:pic>
      <p:pic>
        <p:nvPicPr>
          <p:cNvPr id="1036" name="Picture 12" descr="Математическое число четыр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071678"/>
            <a:ext cx="3286148" cy="4452732"/>
          </a:xfrm>
          <a:prstGeom prst="rect">
            <a:avLst/>
          </a:prstGeom>
          <a:noFill/>
        </p:spPr>
      </p:pic>
      <p:pic>
        <p:nvPicPr>
          <p:cNvPr id="1038" name="Picture 14" descr="Математика - конкур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000240"/>
            <a:ext cx="3214710" cy="4653114"/>
          </a:xfrm>
          <a:prstGeom prst="rect">
            <a:avLst/>
          </a:prstGeom>
          <a:noFill/>
        </p:spPr>
      </p:pic>
      <p:pic>
        <p:nvPicPr>
          <p:cNvPr id="1040" name="Picture 16" descr="Цифры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928802"/>
            <a:ext cx="3286148" cy="4699906"/>
          </a:xfrm>
          <a:prstGeom prst="rect">
            <a:avLst/>
          </a:prstGeom>
          <a:noFill/>
        </p:spPr>
      </p:pic>
      <p:pic>
        <p:nvPicPr>
          <p:cNvPr id="1042" name="Picture 18" descr="цифра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1857364"/>
            <a:ext cx="2894321" cy="4775630"/>
          </a:xfrm>
          <a:prstGeom prst="rect">
            <a:avLst/>
          </a:prstGeom>
          <a:noFill/>
        </p:spPr>
      </p:pic>
      <p:pic>
        <p:nvPicPr>
          <p:cNvPr id="1044" name="Picture 20" descr="Математические игры, сказки и раскраск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2143116"/>
            <a:ext cx="3500462" cy="4410584"/>
          </a:xfrm>
          <a:prstGeom prst="rect">
            <a:avLst/>
          </a:prstGeom>
          <a:noFill/>
        </p:spPr>
      </p:pic>
      <p:pic>
        <p:nvPicPr>
          <p:cNvPr id="1046" name="Picture 22" descr="Счастливая цифра девять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2000240"/>
            <a:ext cx="3498836" cy="4391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02" name="Picture 2" descr="*Игровые кровати* от PoshTots для маленьких фантаз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642910" y="1"/>
            <a:ext cx="821537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1 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66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И</a:t>
            </a:r>
            <a:r>
              <a:rPr kumimoji="0" lang="ru-RU" sz="6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гра</a:t>
            </a:r>
            <a:endParaRPr kumimoji="0" lang="ru-RU" sz="6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sz="6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с числами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числа находится между числами </a:t>
            </a:r>
          </a:p>
          <a:p>
            <a:endParaRPr lang="ru-RU" dirty="0" smtClean="0"/>
          </a:p>
          <a:p>
            <a:r>
              <a:rPr lang="ru-RU" dirty="0" smtClean="0"/>
              <a:t>14…17</a:t>
            </a:r>
          </a:p>
          <a:p>
            <a:endParaRPr lang="ru-RU" dirty="0" smtClean="0"/>
          </a:p>
          <a:p>
            <a:r>
              <a:rPr lang="ru-RU" dirty="0" smtClean="0"/>
              <a:t>67…70</a:t>
            </a:r>
          </a:p>
          <a:p>
            <a:endParaRPr lang="ru-RU" dirty="0" smtClean="0"/>
          </a:p>
          <a:p>
            <a:r>
              <a:rPr lang="ru-RU" dirty="0" smtClean="0"/>
              <a:t>25…29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Волшебный квадрат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3400420" cy="4916503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>Задумайте </a:t>
            </a:r>
            <a:r>
              <a:rPr lang="ru-RU" sz="2000" dirty="0" smtClean="0">
                <a:effectLst/>
              </a:rPr>
              <a:t>любое из написанных чисел. </a:t>
            </a:r>
            <a:r>
              <a:rPr lang="ru-RU" sz="2000" dirty="0" smtClean="0">
                <a:effectLst/>
              </a:rPr>
              <a:t>Когда я буду показывать </a:t>
            </a:r>
            <a:r>
              <a:rPr lang="ru-RU" sz="2000" dirty="0" smtClean="0">
                <a:effectLst/>
              </a:rPr>
              <a:t>на числа указкой, </a:t>
            </a:r>
            <a:r>
              <a:rPr lang="ru-RU" sz="2000" dirty="0" smtClean="0">
                <a:effectLst/>
              </a:rPr>
              <a:t>к </a:t>
            </a:r>
            <a:r>
              <a:rPr lang="ru-RU" sz="2000" dirty="0" smtClean="0">
                <a:effectLst/>
              </a:rPr>
              <a:t>своему задуманному числу при каждом показе </a:t>
            </a:r>
            <a:r>
              <a:rPr lang="ru-RU" sz="2000" dirty="0" smtClean="0">
                <a:effectLst/>
              </a:rPr>
              <a:t>прибавьте единицу</a:t>
            </a:r>
            <a:r>
              <a:rPr lang="ru-RU" sz="2000" dirty="0" smtClean="0">
                <a:effectLst/>
              </a:rPr>
              <a:t>.</a:t>
            </a:r>
          </a:p>
          <a:p>
            <a:r>
              <a:rPr lang="ru-RU" sz="2000" dirty="0" smtClean="0">
                <a:effectLst/>
              </a:rPr>
              <a:t>Получив после прибавления по единице несколько раз число 20, </a:t>
            </a:r>
            <a:r>
              <a:rPr lang="ru-RU" sz="2000" dirty="0" smtClean="0">
                <a:effectLst/>
              </a:rPr>
              <a:t>говорите: </a:t>
            </a:r>
            <a:r>
              <a:rPr lang="ru-RU" sz="2000" dirty="0" smtClean="0">
                <a:effectLst/>
              </a:rPr>
              <a:t>«Стоп!» </a:t>
            </a:r>
          </a:p>
          <a:p>
            <a:endParaRPr lang="ru-RU" dirty="0"/>
          </a:p>
        </p:txBody>
      </p:sp>
      <p:pic>
        <p:nvPicPr>
          <p:cNvPr id="1026" name="Picture 2" descr="http://gigabaza.ru/images/46/90698/36ad11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14422"/>
            <a:ext cx="4683797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4" name="Picture 2" descr="C:\Users\Администратор\Pictures\neznaika2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199208" cy="666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*Игровые кровати* от PoshTots для маленьких фантазер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</a:rPr>
              <a:t>2 задание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4857785"/>
          </a:xfrm>
        </p:spPr>
        <p:txBody>
          <a:bodyPr/>
          <a:lstStyle/>
          <a:p>
            <a:pPr>
              <a:buNone/>
            </a:pPr>
            <a:endParaRPr lang="ru-RU" sz="4800" b="1" dirty="0" smtClean="0">
              <a:effectLst/>
            </a:endParaRPr>
          </a:p>
          <a:p>
            <a:pPr>
              <a:buNone/>
            </a:pPr>
            <a:endParaRPr lang="ru-RU" sz="4800" b="1" dirty="0" smtClean="0">
              <a:effectLst/>
            </a:endParaRPr>
          </a:p>
          <a:p>
            <a:pPr>
              <a:buNone/>
            </a:pPr>
            <a:endParaRPr lang="ru-RU" sz="4800" b="1" dirty="0" smtClean="0">
              <a:effectLst/>
            </a:endParaRPr>
          </a:p>
          <a:p>
            <a:pPr algn="ctr">
              <a:buNone/>
            </a:pPr>
            <a:r>
              <a:rPr lang="ru-RU" sz="8000" b="1" dirty="0" smtClean="0">
                <a:effectLst/>
              </a:rPr>
              <a:t>Задачи в стихах</a:t>
            </a:r>
            <a:endParaRPr lang="ru-RU" sz="8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374</TotalTime>
  <Words>428</Words>
  <PresentationFormat>Экран (4:3)</PresentationFormat>
  <Paragraphs>127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Тема1</vt:lpstr>
      <vt:lpstr>Клен</vt:lpstr>
      <vt:lpstr>Граница</vt:lpstr>
      <vt:lpstr>Облака</vt:lpstr>
      <vt:lpstr>Текстура</vt:lpstr>
      <vt:lpstr>Кимоно</vt:lpstr>
      <vt:lpstr>Равновесие</vt:lpstr>
      <vt:lpstr>Салют</vt:lpstr>
      <vt:lpstr>Слайд 1</vt:lpstr>
      <vt:lpstr>Слайд 2</vt:lpstr>
      <vt:lpstr>Слайд 3</vt:lpstr>
      <vt:lpstr>Слайд 4</vt:lpstr>
      <vt:lpstr>Слайд 5</vt:lpstr>
      <vt:lpstr>Слайд 6</vt:lpstr>
      <vt:lpstr>Волшебный квадрат </vt:lpstr>
      <vt:lpstr>Слайд 8</vt:lpstr>
      <vt:lpstr>2 задание </vt:lpstr>
      <vt:lpstr>Слайд 10</vt:lpstr>
      <vt:lpstr>Слайд 11</vt:lpstr>
      <vt:lpstr>Слайд 12</vt:lpstr>
      <vt:lpstr>Слайд 13</vt:lpstr>
      <vt:lpstr>3 задание </vt:lpstr>
      <vt:lpstr>Слайд 15</vt:lpstr>
      <vt:lpstr>Слайд 16</vt:lpstr>
      <vt:lpstr>Слайд 17</vt:lpstr>
      <vt:lpstr> Физкультминутка </vt:lpstr>
      <vt:lpstr>Слайд 19</vt:lpstr>
      <vt:lpstr>Сколько точек будет в круге,  Столько раз поднимем  руки. </vt:lpstr>
      <vt:lpstr>Слайд 21</vt:lpstr>
      <vt:lpstr>    Законы царства Математики 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Пояснения к игре «Волшебный квадрат»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Хаустова</cp:lastModifiedBy>
  <cp:revision>40</cp:revision>
  <dcterms:created xsi:type="dcterms:W3CDTF">2012-05-02T09:37:11Z</dcterms:created>
  <dcterms:modified xsi:type="dcterms:W3CDTF">2014-08-14T15:39:31Z</dcterms:modified>
</cp:coreProperties>
</file>