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3" r:id="rId17"/>
    <p:sldId id="269" r:id="rId18"/>
    <p:sldId id="270" r:id="rId19"/>
    <p:sldId id="271" r:id="rId20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586" autoAdjust="0"/>
  </p:normalViewPr>
  <p:slideViewPr>
    <p:cSldViewPr>
      <p:cViewPr varScale="1">
        <p:scale>
          <a:sx n="73" d="100"/>
          <a:sy n="73" d="100"/>
        </p:scale>
        <p:origin x="-10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F0F4-D9BC-4F27-B619-2E96B723A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B5FD-28AC-470A-9B79-EFDDD7EA7F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2990-DBF5-4E3A-A7B7-6DA89F6F5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9036-BD6F-489D-ABEE-2BE9047CC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D0AF-057F-468F-98B7-0EF728C30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AB5F3-386E-4401-B848-569AFE854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DD2BA-22F7-4FD0-A79D-1D400533F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BA1B5-B8FF-4D71-BBF8-89DAC0231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050F3-70EA-44A9-AC3B-DBDEB821A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E2272-BFCB-4BA2-B153-C5274F640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B07A0-5479-4B2A-A49D-F3DB0FE0F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481B0-47B2-4B1C-AC2C-DFC52F801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1A286-AC78-4944-A083-25E704B54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B38F-6F77-4240-90C3-5DD8760A6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6D58E0C-24FD-4A00-B697-A648636FB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3.xml"/><Relationship Id="rId7" Type="http://schemas.openxmlformats.org/officeDocument/2006/relationships/slide" Target="slide1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400" dirty="0" smtClean="0"/>
              <a:t>Теория вероятностей, статистика и комбинаторика.</a:t>
            </a:r>
            <a:r>
              <a:rPr lang="ru-RU" dirty="0" smtClean="0"/>
              <a:t> 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4267200"/>
            <a:ext cx="8884096" cy="1752600"/>
          </a:xfrm>
        </p:spPr>
        <p:txBody>
          <a:bodyPr/>
          <a:lstStyle/>
          <a:p>
            <a:pPr algn="r"/>
            <a:r>
              <a:rPr lang="ru-RU" sz="2800" dirty="0" smtClean="0"/>
              <a:t>Купцова Е.В., учитель информатики и ИКТ,</a:t>
            </a:r>
          </a:p>
          <a:p>
            <a:pPr algn="r"/>
            <a:r>
              <a:rPr lang="ru-RU" sz="2800" dirty="0" smtClean="0"/>
              <a:t> математики МБОУ «Шенкурская СОШ»</a:t>
            </a:r>
          </a:p>
          <a:p>
            <a:pPr algn="r"/>
            <a:r>
              <a:rPr lang="ru-RU" sz="2800" dirty="0" smtClean="0"/>
              <a:t> г. Шенкурск Архангельской области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</a:t>
            </a:r>
            <a:r>
              <a:rPr lang="ru-RU" smtClean="0">
                <a:hlinkClick r:id="rId2" action="ppaction://hlinksldjump"/>
              </a:rPr>
              <a:t>Ответ: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5400" smtClean="0"/>
              <a:t>P(A)=5</a:t>
            </a:r>
            <a:r>
              <a:rPr lang="ru-RU" sz="5400" smtClean="0"/>
              <a:t>/1000=1/200</a:t>
            </a:r>
          </a:p>
          <a:p>
            <a:pPr eaLnBrk="1" hangingPunct="1"/>
            <a:r>
              <a:rPr lang="ru-RU" sz="5400" smtClean="0"/>
              <a:t>25000/200=125 (деталей).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7200" smtClean="0"/>
              <a:t>     </a:t>
            </a:r>
            <a:r>
              <a:rPr lang="ru-RU" sz="7200" smtClean="0">
                <a:hlinkClick r:id="rId2" action="ppaction://hlinksldjump"/>
              </a:rPr>
              <a:t>Реши задачу.</a:t>
            </a:r>
            <a:endParaRPr lang="ru-RU" sz="72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5400" smtClean="0"/>
              <a:t>Сколько чётных двузначных чисел можно составить из цифр 0, 1, 2, 4, 5, 9?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</a:t>
            </a:r>
            <a:r>
              <a:rPr lang="ru-RU" smtClean="0">
                <a:hlinkClick r:id="rId2" action="ppaction://hlinksldjump"/>
              </a:rPr>
              <a:t>Ответ:</a:t>
            </a:r>
            <a:r>
              <a:rPr lang="ru-RU" smtClean="0"/>
              <a:t> 15 чисел.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                                      </a:t>
            </a:r>
          </a:p>
        </p:txBody>
      </p:sp>
      <p:graphicFrame>
        <p:nvGraphicFramePr>
          <p:cNvPr id="49213" name="Group 61"/>
          <p:cNvGraphicFramePr>
            <a:graphicFrameLocks noGrp="1"/>
          </p:cNvGraphicFramePr>
          <p:nvPr>
            <p:ph sz="half" idx="2"/>
          </p:nvPr>
        </p:nvGraphicFramePr>
        <p:xfrm>
          <a:off x="2714625" y="2714625"/>
          <a:ext cx="4038600" cy="3886201"/>
        </p:xfrm>
        <a:graphic>
          <a:graphicData uri="http://schemas.openxmlformats.org/drawingml/2006/table">
            <a:tbl>
              <a:tblPr/>
              <a:tblGrid>
                <a:gridCol w="1346200"/>
                <a:gridCol w="1346200"/>
                <a:gridCol w="1346200"/>
              </a:tblGrid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</a:t>
            </a:r>
            <a:r>
              <a:rPr lang="en-US" sz="9600" smtClean="0">
                <a:hlinkClick r:id="rId2" action="ppaction://hlinksldjump"/>
              </a:rPr>
              <a:t>sos</a:t>
            </a:r>
            <a:endParaRPr lang="ru-RU" sz="96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Колоду карт хорошо перемешали и вытянули из неё одну карту. Для каждого события найти вероятность: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 А) вытянули красную масть;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 Б) вытянули пику;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/>
              <a:t> В) вытянули даму пик.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</a:t>
            </a:r>
            <a:r>
              <a:rPr lang="ru-RU" smtClean="0">
                <a:hlinkClick r:id="rId2" action="ppaction://hlinksldjump"/>
              </a:rPr>
              <a:t>Ответы:</a:t>
            </a:r>
            <a:endParaRPr lang="ru-RU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7200" smtClean="0"/>
              <a:t>А) 18/36=1/2</a:t>
            </a:r>
          </a:p>
          <a:p>
            <a:pPr eaLnBrk="1" hangingPunct="1"/>
            <a:r>
              <a:rPr lang="ru-RU" sz="7200" smtClean="0"/>
              <a:t>Б) 9/36=1/4</a:t>
            </a:r>
          </a:p>
          <a:p>
            <a:pPr eaLnBrk="1" hangingPunct="1"/>
            <a:r>
              <a:rPr lang="ru-RU" sz="7200" smtClean="0"/>
              <a:t>В) 1/36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</a:t>
            </a:r>
            <a:r>
              <a:rPr lang="ru-RU" sz="6000" smtClean="0">
                <a:hlinkClick r:id="rId2" action="ppaction://hlinksldjump"/>
              </a:rPr>
              <a:t>Письмо из прошлого.</a:t>
            </a:r>
            <a:endParaRPr lang="ru-RU" sz="60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Задача Даламбера:</a:t>
            </a:r>
            <a:r>
              <a:rPr lang="ru-RU" sz="2800" b="1" u="sng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800" smtClean="0"/>
              <a:t>	Какова вероятность того, что при двух бросаниях монеты хотя бы один раз выпадет «орёл» ?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Ответ:</a:t>
            </a:r>
            <a:endParaRPr lang="ru-RU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2471738" cy="1376363"/>
          </a:xfrm>
        </p:spPr>
        <p:txBody>
          <a:bodyPr/>
          <a:lstStyle/>
          <a:p>
            <a:pPr eaLnBrk="1" hangingPunct="1"/>
            <a:r>
              <a:rPr lang="ru-RU" sz="8000" smtClean="0"/>
              <a:t>3/4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3786190"/>
            <a:ext cx="72327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768" y="3786190"/>
            <a:ext cx="6463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5572140"/>
            <a:ext cx="7232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5572140"/>
            <a:ext cx="7232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5572140"/>
            <a:ext cx="6463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8148" y="5500702"/>
            <a:ext cx="6463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3571875" y="5000625"/>
            <a:ext cx="1000125" cy="42862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429375" y="4929188"/>
            <a:ext cx="1000125" cy="42862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429125" y="4929188"/>
            <a:ext cx="1000125" cy="5715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7429500" y="4786313"/>
            <a:ext cx="1000125" cy="5715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229600" cy="1071563"/>
          </a:xfrm>
        </p:spPr>
        <p:txBody>
          <a:bodyPr/>
          <a:lstStyle/>
          <a:p>
            <a:pPr eaLnBrk="1" hangingPunct="1"/>
            <a:r>
              <a:rPr lang="ru-RU" sz="5400" smtClean="0"/>
              <a:t>         </a:t>
            </a:r>
            <a:r>
              <a:rPr lang="ru-RU" sz="5400" smtClean="0">
                <a:hlinkClick r:id="rId2" action="ppaction://hlinksldjump"/>
              </a:rPr>
              <a:t>Тест – прогноз.</a:t>
            </a:r>
            <a:endParaRPr lang="ru-RU" sz="54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 eaLnBrk="1" hangingPunct="1"/>
            <a:r>
              <a:rPr lang="ru-RU" sz="2400" smtClean="0"/>
              <a:t>Завтра будет хорошая погода;</a:t>
            </a:r>
          </a:p>
          <a:p>
            <a:pPr eaLnBrk="1" hangingPunct="1"/>
            <a:r>
              <a:rPr lang="ru-RU" sz="2400" smtClean="0"/>
              <a:t>Вас пригласили в гости;</a:t>
            </a:r>
          </a:p>
          <a:p>
            <a:pPr eaLnBrk="1" hangingPunct="1"/>
            <a:r>
              <a:rPr lang="ru-RU" sz="2400" smtClean="0"/>
              <a:t>В 12 часов ночи в городе идёт дождь, а через 24 часа будет светить солнце;</a:t>
            </a:r>
          </a:p>
          <a:p>
            <a:pPr eaLnBrk="1" hangingPunct="1"/>
            <a:r>
              <a:rPr lang="ru-RU" sz="2400" smtClean="0"/>
              <a:t>В январе идёт снег;</a:t>
            </a:r>
          </a:p>
          <a:p>
            <a:pPr eaLnBrk="1" hangingPunct="1"/>
            <a:r>
              <a:rPr lang="ru-RU" sz="2400" smtClean="0"/>
              <a:t>Круглая отличница получит двойку;</a:t>
            </a:r>
          </a:p>
          <a:p>
            <a:pPr eaLnBrk="1" hangingPunct="1"/>
            <a:r>
              <a:rPr lang="ru-RU" sz="2400" smtClean="0"/>
              <a:t>Сорванный цветок погибнет;</a:t>
            </a:r>
          </a:p>
          <a:p>
            <a:pPr eaLnBrk="1" hangingPunct="1"/>
            <a:r>
              <a:rPr lang="ru-RU" sz="2400" smtClean="0"/>
              <a:t>Камень, брошенный в воду поплывёт;</a:t>
            </a:r>
          </a:p>
          <a:p>
            <a:pPr eaLnBrk="1" hangingPunct="1"/>
            <a:r>
              <a:rPr lang="ru-RU" sz="2400" smtClean="0"/>
              <a:t>Следующий год будет високосным;</a:t>
            </a:r>
          </a:p>
          <a:p>
            <a:pPr eaLnBrk="1" hangingPunct="1"/>
            <a:r>
              <a:rPr lang="ru-RU" sz="2400" smtClean="0"/>
              <a:t>Вы выиграете в лотерею миллион;</a:t>
            </a:r>
          </a:p>
          <a:p>
            <a:pPr eaLnBrk="1" hangingPunct="1"/>
            <a:r>
              <a:rPr lang="ru-RU" sz="2400" smtClean="0"/>
              <a:t>Вы выиграете в беспроигрышную лотерею.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ru-RU" smtClean="0">
                <a:hlinkClick r:id="rId2" action="ppaction://hlinksldjump"/>
              </a:rPr>
              <a:t>Ответ:</a:t>
            </a:r>
            <a:endParaRPr lang="ru-RU" smtClean="0"/>
          </a:p>
        </p:txBody>
      </p:sp>
      <p:graphicFrame>
        <p:nvGraphicFramePr>
          <p:cNvPr id="55396" name="Group 100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064500" cy="2232026"/>
        </p:xfrm>
        <a:graphic>
          <a:graphicData uri="http://schemas.openxmlformats.org/drawingml/2006/table">
            <a:tbl>
              <a:tblPr/>
              <a:tblGrid>
                <a:gridCol w="2374900"/>
                <a:gridCol w="649287"/>
                <a:gridCol w="503238"/>
                <a:gridCol w="504825"/>
                <a:gridCol w="503237"/>
                <a:gridCol w="504825"/>
                <a:gridCol w="647700"/>
                <a:gridCol w="576263"/>
                <a:gridCol w="576262"/>
                <a:gridCol w="503238"/>
                <a:gridCol w="72072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Событие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Достоверное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Случайное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Невозможное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pPr eaLnBrk="1" hangingPunct="1"/>
            <a:r>
              <a:rPr lang="ru-RU" smtClean="0"/>
              <a:t>           Спасибо за игру!</a:t>
            </a:r>
          </a:p>
        </p:txBody>
      </p:sp>
      <p:pic>
        <p:nvPicPr>
          <p:cNvPr id="21507" name="Picture 5" descr="j0217698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771775" y="2349500"/>
            <a:ext cx="3611563" cy="3500438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Вероятность - это отношение числа появления события к числу экспериментов.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246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Комбинаторика- это раздел математики который изучает вопросы о том, сколько различных комбинаций можно составить из заданных объектов.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Статистика – наука, которая занимается получением, обработкой и анализом количественных данных о разнообразных явлениях, происходящих в природе и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635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11932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1932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2119327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428604"/>
            <a:ext cx="2498697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Реши 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задачу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000372"/>
            <a:ext cx="221457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SOS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4857760"/>
            <a:ext cx="2912377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Вспомни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4714884"/>
            <a:ext cx="164307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Т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785794"/>
            <a:ext cx="26638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Эрудит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57166"/>
            <a:ext cx="2697534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Письмо </a:t>
            </a:r>
          </a:p>
          <a:p>
            <a:pPr algn="ctr"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из </a:t>
            </a:r>
          </a:p>
          <a:p>
            <a:pPr algn="ctr"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прошлого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46" y="2428868"/>
            <a:ext cx="291509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Тест-</a:t>
            </a:r>
          </a:p>
          <a:p>
            <a:pPr algn="ctr">
              <a:defRPr/>
            </a:pPr>
            <a:r>
              <a:rPr lang="ru-RU" sz="5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прогноз</a:t>
            </a:r>
            <a:endParaRPr lang="ru-RU" sz="5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4810" y="2571744"/>
            <a:ext cx="611066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0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9" action="ppaction://hlinksldjump"/>
              </a:rPr>
              <a:t>!</a:t>
            </a:r>
            <a:endParaRPr lang="ru-RU" sz="10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8596" y="4643446"/>
            <a:ext cx="2712602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Чёрный</a:t>
            </a:r>
          </a:p>
          <a:p>
            <a:pPr algn="ctr">
              <a:defRPr/>
            </a:pPr>
            <a:r>
              <a:rPr lang="ru-RU" sz="5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ящик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</a:t>
            </a:r>
            <a:r>
              <a:rPr lang="ru-RU" sz="9600" smtClean="0">
                <a:hlinkClick r:id="rId2" action="ppaction://hlinksldjump"/>
              </a:rPr>
              <a:t>Вспомни</a:t>
            </a:r>
            <a:endParaRPr lang="ru-RU" sz="96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Какие события знаете?</a:t>
            </a:r>
          </a:p>
          <a:p>
            <a:pPr eaLnBrk="1" hangingPunct="1"/>
            <a:r>
              <a:rPr lang="ru-RU" smtClean="0"/>
              <a:t>Вероятность достоверного события?</a:t>
            </a:r>
          </a:p>
          <a:p>
            <a:pPr eaLnBrk="1" hangingPunct="1"/>
            <a:r>
              <a:rPr lang="ru-RU" smtClean="0"/>
              <a:t>Вероятность невозможного события?</a:t>
            </a:r>
          </a:p>
          <a:p>
            <a:pPr eaLnBrk="1" hangingPunct="1"/>
            <a:r>
              <a:rPr lang="ru-RU" smtClean="0"/>
              <a:t>Какие события равновероятны?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smtClean="0"/>
              <a:t>                        </a:t>
            </a:r>
            <a:r>
              <a:rPr lang="ru-RU" sz="7200" smtClean="0">
                <a:hlinkClick r:id="rId2" action="ppaction://hlinksldjump"/>
              </a:rPr>
              <a:t>Т</a:t>
            </a:r>
            <a:endParaRPr lang="ru-RU" sz="72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21443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Используя выражения « более вероятно», «менее вероятно», «равновероятные события», сравните возможность наступления случайных событий А и В: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1) Вы просыпаетесь утром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А=</a:t>
            </a:r>
            <a:r>
              <a:rPr lang="en-US" sz="2400" b="1" i="1" smtClean="0">
                <a:solidFill>
                  <a:srgbClr val="FF0000"/>
                </a:solidFill>
              </a:rPr>
              <a:t>{</a:t>
            </a:r>
            <a:r>
              <a:rPr lang="ru-RU" sz="2400" b="1" i="1" smtClean="0">
                <a:solidFill>
                  <a:srgbClr val="FF0000"/>
                </a:solidFill>
              </a:rPr>
              <a:t>это будний день</a:t>
            </a:r>
            <a:r>
              <a:rPr lang="en-US" sz="2400" b="1" i="1" smtClean="0">
                <a:solidFill>
                  <a:srgbClr val="FF0000"/>
                </a:solidFill>
              </a:rPr>
              <a:t>}</a:t>
            </a:r>
            <a:r>
              <a:rPr lang="ru-RU" sz="2400" b="1" i="1" smtClean="0">
                <a:solidFill>
                  <a:srgbClr val="FF0000"/>
                </a:solidFill>
              </a:rPr>
              <a:t>; </a:t>
            </a:r>
            <a:r>
              <a:rPr lang="ru-RU" sz="2400" b="1" i="1" smtClean="0">
                <a:solidFill>
                  <a:srgbClr val="FFFF00"/>
                </a:solidFill>
              </a:rPr>
              <a:t>В</a:t>
            </a:r>
            <a:r>
              <a:rPr lang="en-US" sz="2400" b="1" i="1" smtClean="0">
                <a:solidFill>
                  <a:srgbClr val="FFFF00"/>
                </a:solidFill>
              </a:rPr>
              <a:t>={</a:t>
            </a:r>
            <a:r>
              <a:rPr lang="ru-RU" sz="2400" b="1" i="1" smtClean="0">
                <a:solidFill>
                  <a:srgbClr val="FFFF00"/>
                </a:solidFill>
              </a:rPr>
              <a:t>это выходной</a:t>
            </a:r>
            <a:r>
              <a:rPr lang="en-US" sz="2400" b="1" i="1" smtClean="0">
                <a:solidFill>
                  <a:srgbClr val="FFFF00"/>
                </a:solidFill>
              </a:rPr>
              <a:t>}</a:t>
            </a:r>
            <a:r>
              <a:rPr lang="ru-RU" sz="2400" b="1" i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2) Вы бросаете игральный кубик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А</a:t>
            </a:r>
            <a:r>
              <a:rPr lang="en-US" sz="2400" b="1" i="1" smtClean="0">
                <a:solidFill>
                  <a:srgbClr val="FF0000"/>
                </a:solidFill>
              </a:rPr>
              <a:t>={</a:t>
            </a:r>
            <a:r>
              <a:rPr lang="ru-RU" sz="2400" b="1" i="1" smtClean="0">
                <a:solidFill>
                  <a:srgbClr val="FF0000"/>
                </a:solidFill>
              </a:rPr>
              <a:t>выпадает шестёрка</a:t>
            </a:r>
            <a:r>
              <a:rPr lang="en-US" sz="2400" b="1" i="1" smtClean="0">
                <a:solidFill>
                  <a:srgbClr val="FF0000"/>
                </a:solidFill>
              </a:rPr>
              <a:t>}</a:t>
            </a:r>
            <a:r>
              <a:rPr lang="ru-RU" sz="2400" i="1" smtClean="0">
                <a:solidFill>
                  <a:srgbClr val="FF0000"/>
                </a:solidFill>
              </a:rPr>
              <a:t>;</a:t>
            </a:r>
            <a:r>
              <a:rPr lang="ru-RU" sz="2400" i="1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В</a:t>
            </a:r>
            <a:r>
              <a:rPr lang="en-US" sz="2400" b="1" i="1" smtClean="0">
                <a:solidFill>
                  <a:srgbClr val="FFFF00"/>
                </a:solidFill>
              </a:rPr>
              <a:t>={</a:t>
            </a:r>
            <a:r>
              <a:rPr lang="ru-RU" sz="2400" b="1" i="1" smtClean="0">
                <a:solidFill>
                  <a:srgbClr val="FFFF00"/>
                </a:solidFill>
              </a:rPr>
              <a:t>выпадает не шестёрка</a:t>
            </a:r>
            <a:r>
              <a:rPr lang="en-US" sz="2400" b="1" i="1" smtClean="0">
                <a:solidFill>
                  <a:srgbClr val="FFFF00"/>
                </a:solidFill>
              </a:rPr>
              <a:t>}</a:t>
            </a:r>
            <a:r>
              <a:rPr lang="ru-RU" sz="2400" b="1" i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3) Сборная России играет в хоккей со сборной Чехии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А</a:t>
            </a:r>
            <a:r>
              <a:rPr lang="en-US" sz="2400" b="1" i="1" smtClean="0">
                <a:solidFill>
                  <a:srgbClr val="FF0000"/>
                </a:solidFill>
              </a:rPr>
              <a:t>={</a:t>
            </a:r>
            <a:r>
              <a:rPr lang="ru-RU" sz="2400" b="1" i="1" smtClean="0">
                <a:solidFill>
                  <a:srgbClr val="FF0000"/>
                </a:solidFill>
              </a:rPr>
              <a:t>выигрывает Россия</a:t>
            </a:r>
            <a:r>
              <a:rPr lang="en-US" sz="2400" b="1" i="1" smtClean="0">
                <a:solidFill>
                  <a:srgbClr val="FF0000"/>
                </a:solidFill>
              </a:rPr>
              <a:t>}</a:t>
            </a:r>
            <a:r>
              <a:rPr lang="ru-RU" sz="2400" b="1" i="1" smtClean="0">
                <a:solidFill>
                  <a:srgbClr val="FF0000"/>
                </a:solidFill>
              </a:rPr>
              <a:t>; </a:t>
            </a:r>
            <a:endParaRPr lang="en-US" sz="2400" b="1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В</a:t>
            </a:r>
            <a:r>
              <a:rPr lang="en-US" sz="2400" b="1" i="1" smtClean="0">
                <a:solidFill>
                  <a:srgbClr val="FFFF00"/>
                </a:solidFill>
              </a:rPr>
              <a:t>={</a:t>
            </a:r>
            <a:r>
              <a:rPr lang="ru-RU" sz="2400" b="1" i="1" smtClean="0">
                <a:solidFill>
                  <a:srgbClr val="FFFF00"/>
                </a:solidFill>
              </a:rPr>
              <a:t>сборная России не выигрывает</a:t>
            </a:r>
            <a:r>
              <a:rPr lang="en-US" sz="2400" b="1" i="1" smtClean="0">
                <a:solidFill>
                  <a:srgbClr val="FFFF00"/>
                </a:solidFill>
              </a:rPr>
              <a:t>}</a:t>
            </a:r>
            <a:r>
              <a:rPr lang="ru-RU" sz="2400" b="1" i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4) При подбрасывании кнопки она упадёт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smtClean="0">
                <a:solidFill>
                  <a:srgbClr val="FF0000"/>
                </a:solidFill>
              </a:rPr>
              <a:t>А</a:t>
            </a:r>
            <a:r>
              <a:rPr lang="en-US" sz="2400" b="1" i="1" smtClean="0">
                <a:solidFill>
                  <a:srgbClr val="FF0000"/>
                </a:solidFill>
              </a:rPr>
              <a:t>={</a:t>
            </a:r>
            <a:r>
              <a:rPr lang="ru-RU" sz="2400" b="1" i="1" smtClean="0">
                <a:solidFill>
                  <a:srgbClr val="FF0000"/>
                </a:solidFill>
              </a:rPr>
              <a:t>остриём вниз</a:t>
            </a:r>
            <a:r>
              <a:rPr lang="en-US" sz="2400" b="1" i="1" smtClean="0">
                <a:solidFill>
                  <a:srgbClr val="FF0000"/>
                </a:solidFill>
              </a:rPr>
              <a:t>}</a:t>
            </a:r>
            <a:r>
              <a:rPr lang="ru-RU" sz="2400" b="1" i="1" smtClean="0">
                <a:solidFill>
                  <a:srgbClr val="FF0000"/>
                </a:solidFill>
              </a:rPr>
              <a:t>; </a:t>
            </a:r>
            <a:r>
              <a:rPr lang="ru-RU" sz="2400" b="1" i="1" smtClean="0">
                <a:solidFill>
                  <a:srgbClr val="FFFF00"/>
                </a:solidFill>
              </a:rPr>
              <a:t>В</a:t>
            </a:r>
            <a:r>
              <a:rPr lang="en-US" sz="2400" b="1" i="1" smtClean="0">
                <a:solidFill>
                  <a:srgbClr val="FFFF00"/>
                </a:solidFill>
              </a:rPr>
              <a:t>={</a:t>
            </a:r>
            <a:r>
              <a:rPr lang="ru-RU" sz="2400" b="1" i="1" smtClean="0">
                <a:solidFill>
                  <a:srgbClr val="FFFF00"/>
                </a:solidFill>
              </a:rPr>
              <a:t>упадёт на кружок</a:t>
            </a:r>
            <a:r>
              <a:rPr lang="en-US" sz="2400" b="1" i="1" smtClean="0">
                <a:solidFill>
                  <a:srgbClr val="FFFF00"/>
                </a:solidFill>
              </a:rPr>
              <a:t>}</a:t>
            </a:r>
            <a:r>
              <a:rPr lang="ru-RU" sz="2400" b="1" i="1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  </a:t>
            </a:r>
            <a:r>
              <a:rPr lang="ru-RU" sz="4000" smtClean="0">
                <a:hlinkClick r:id="rId2" action="ppaction://hlinksldjump"/>
              </a:rPr>
              <a:t>Ответы:</a:t>
            </a:r>
            <a:br>
              <a:rPr lang="ru-RU" sz="4000" smtClean="0">
                <a:hlinkClick r:id="rId2" action="ppaction://hlinksldjump"/>
              </a:rPr>
            </a:br>
            <a:endParaRPr lang="ru-RU" sz="4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А) А- более вероятно,</a:t>
            </a:r>
          </a:p>
          <a:p>
            <a:pPr eaLnBrk="1" hangingPunct="1"/>
            <a:r>
              <a:rPr lang="ru-RU" sz="4800" smtClean="0"/>
              <a:t>Б) А- менее вероятно, </a:t>
            </a:r>
          </a:p>
          <a:p>
            <a:pPr eaLnBrk="1" hangingPunct="1"/>
            <a:r>
              <a:rPr lang="ru-RU" sz="4800" smtClean="0"/>
              <a:t>В) равновероятные,</a:t>
            </a:r>
          </a:p>
          <a:p>
            <a:pPr eaLnBrk="1" hangingPunct="1"/>
            <a:r>
              <a:rPr lang="ru-RU" sz="4800" smtClean="0"/>
              <a:t>Г) равновероятные.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2713"/>
          </a:xfrm>
        </p:spPr>
        <p:txBody>
          <a:bodyPr/>
          <a:lstStyle/>
          <a:p>
            <a:pPr eaLnBrk="1" hangingPunct="1"/>
            <a:r>
              <a:rPr lang="ru-RU" sz="4000" smtClean="0"/>
              <a:t>                         </a:t>
            </a:r>
            <a:r>
              <a:rPr lang="ru-RU" sz="15000" smtClean="0">
                <a:hlinkClick r:id="rId2" action="ppaction://hlinksldjump"/>
              </a:rPr>
              <a:t>!</a:t>
            </a:r>
            <a:endParaRPr lang="ru-RU" sz="150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214563"/>
            <a:ext cx="8229600" cy="2952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smtClean="0"/>
              <a:t>		</a:t>
            </a:r>
            <a:r>
              <a:rPr lang="ru-RU" sz="4000" smtClean="0"/>
              <a:t>В сумке лежат </a:t>
            </a:r>
            <a:r>
              <a:rPr lang="ru-RU" sz="4000" smtClean="0">
                <a:solidFill>
                  <a:srgbClr val="FF0000"/>
                </a:solidFill>
              </a:rPr>
              <a:t>12 красных</a:t>
            </a:r>
            <a:r>
              <a:rPr lang="ru-RU" sz="4000" smtClean="0"/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smtClean="0">
                <a:solidFill>
                  <a:srgbClr val="00FF00"/>
                </a:solidFill>
              </a:rPr>
              <a:t>	10 зелёных </a:t>
            </a:r>
            <a:r>
              <a:rPr lang="ru-RU" sz="4000" smtClean="0"/>
              <a:t>и </a:t>
            </a:r>
            <a:r>
              <a:rPr lang="ru-RU" sz="4000" smtClean="0">
                <a:solidFill>
                  <a:srgbClr val="FFFF00"/>
                </a:solidFill>
              </a:rPr>
              <a:t>3 жёлтых</a:t>
            </a:r>
            <a:r>
              <a:rPr lang="ru-RU" sz="4000" smtClean="0"/>
              <a:t> яблока. Какое яблоко вероятнее всего вынуть наугад из сумки? Какая вероятность вынуть наугад яблоко? Грушу? Не красное яблоко?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 action="ppaction://hlinksldjump"/>
              </a:rPr>
              <a:t>Ответ:</a:t>
            </a:r>
            <a:r>
              <a:rPr 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А) красное, </a:t>
            </a:r>
          </a:p>
          <a:p>
            <a:pPr eaLnBrk="1" hangingPunct="1"/>
            <a:r>
              <a:rPr lang="ru-RU" sz="4800" smtClean="0"/>
              <a:t>Б) 1, </a:t>
            </a:r>
          </a:p>
          <a:p>
            <a:pPr eaLnBrk="1" hangingPunct="1"/>
            <a:r>
              <a:rPr lang="ru-RU" sz="4800" smtClean="0"/>
              <a:t>В) 0, </a:t>
            </a:r>
          </a:p>
          <a:p>
            <a:pPr eaLnBrk="1" hangingPunct="1"/>
            <a:r>
              <a:rPr lang="ru-RU" sz="4800" smtClean="0"/>
              <a:t>Г) 13/25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</a:t>
            </a:r>
            <a:r>
              <a:rPr lang="ru-RU" sz="8000" smtClean="0">
                <a:hlinkClick r:id="rId2" action="ppaction://hlinksldjump"/>
              </a:rPr>
              <a:t>Эрудит.</a:t>
            </a:r>
            <a:endParaRPr lang="ru-RU" sz="8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При проведении контроля качества среди 1000 выбранных наугад деталей 5 оказались бракованными. Сколько бракованных деталей следует ожидать среди 25000 деталей?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38fe31896583f41a5c5e10dc93b1f6250745c"/>
</p:tagLst>
</file>

<file path=ppt/theme/theme1.xml><?xml version="1.0" encoding="utf-8"?>
<a:theme xmlns:a="http://schemas.openxmlformats.org/drawingml/2006/main" name="Пиксел">
  <a:themeElements>
    <a:clrScheme name="Пиксел 2">
      <a:dk1>
        <a:srgbClr val="009999"/>
      </a:dk1>
      <a:lt1>
        <a:srgbClr val="FFFFFF"/>
      </a:lt1>
      <a:dk2>
        <a:srgbClr val="334B49"/>
      </a:dk2>
      <a:lt2>
        <a:srgbClr val="FFFFFF"/>
      </a:lt2>
      <a:accent1>
        <a:srgbClr val="33CCCC"/>
      </a:accent1>
      <a:accent2>
        <a:srgbClr val="008080"/>
      </a:accent2>
      <a:accent3>
        <a:srgbClr val="ADB1B1"/>
      </a:accent3>
      <a:accent4>
        <a:srgbClr val="DADADA"/>
      </a:accent4>
      <a:accent5>
        <a:srgbClr val="ADE2E2"/>
      </a:accent5>
      <a:accent6>
        <a:srgbClr val="007373"/>
      </a:accent6>
      <a:hlink>
        <a:srgbClr val="FFCC00"/>
      </a:hlink>
      <a:folHlink>
        <a:srgbClr val="00666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332</TotalTime>
  <Words>518</Words>
  <Application>Microsoft Office PowerPoint</Application>
  <PresentationFormat>Экран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Пиксел</vt:lpstr>
      <vt:lpstr>Теория вероятностей, статистика и комбинаторика. </vt:lpstr>
      <vt:lpstr>Вероятность - это отношение числа появления события к числу экспериментов.</vt:lpstr>
      <vt:lpstr>Презентация PowerPoint</vt:lpstr>
      <vt:lpstr>        Вспомни</vt:lpstr>
      <vt:lpstr>                        Т</vt:lpstr>
      <vt:lpstr>  Ответы: </vt:lpstr>
      <vt:lpstr>                         !</vt:lpstr>
      <vt:lpstr>Ответ: </vt:lpstr>
      <vt:lpstr>                Эрудит.</vt:lpstr>
      <vt:lpstr>         Ответ:</vt:lpstr>
      <vt:lpstr>     Реши задачу.</vt:lpstr>
      <vt:lpstr>        Ответ: 15 чисел.</vt:lpstr>
      <vt:lpstr>                  sos</vt:lpstr>
      <vt:lpstr>       Ответы:</vt:lpstr>
      <vt:lpstr>   Письмо из прошлого.</vt:lpstr>
      <vt:lpstr>Ответ:</vt:lpstr>
      <vt:lpstr>         Тест – прогноз.</vt:lpstr>
      <vt:lpstr>    Ответ:</vt:lpstr>
      <vt:lpstr>           Спасибо за игру!</vt:lpstr>
    </vt:vector>
  </TitlesOfParts>
  <Company>МОУ "Корниловская средняя школа"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вероятности, статистика и комбинаторика. </dc:title>
  <dc:creator>Шкрабий АЛ </dc:creator>
  <cp:lastModifiedBy>Пользователь Windows</cp:lastModifiedBy>
  <cp:revision>18</cp:revision>
  <dcterms:created xsi:type="dcterms:W3CDTF">2009-01-27T06:05:00Z</dcterms:created>
  <dcterms:modified xsi:type="dcterms:W3CDTF">2014-08-16T12:30:33Z</dcterms:modified>
</cp:coreProperties>
</file>