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Default Extension="bin" ContentType="application/vnd.openxmlformats-officedocument.oleObject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71" r:id="rId5"/>
    <p:sldId id="272" r:id="rId6"/>
    <p:sldId id="259" r:id="rId7"/>
    <p:sldId id="260" r:id="rId8"/>
    <p:sldId id="261" r:id="rId9"/>
    <p:sldId id="273" r:id="rId10"/>
    <p:sldId id="264" r:id="rId11"/>
    <p:sldId id="262" r:id="rId12"/>
    <p:sldId id="263" r:id="rId13"/>
    <p:sldId id="265" r:id="rId14"/>
    <p:sldId id="274" r:id="rId15"/>
    <p:sldId id="267" r:id="rId16"/>
    <p:sldId id="275" r:id="rId17"/>
    <p:sldId id="268" r:id="rId18"/>
    <p:sldId id="276" r:id="rId19"/>
    <p:sldId id="277" r:id="rId20"/>
    <p:sldId id="278" r:id="rId21"/>
    <p:sldId id="269" r:id="rId22"/>
    <p:sldId id="270" r:id="rId23"/>
  </p:sldIdLst>
  <p:sldSz cx="9144000" cy="6858000" type="screen4x3"/>
  <p:notesSz cx="6858000" cy="9144000"/>
  <p:custDataLst>
    <p:tags r:id="rId24"/>
  </p:custData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webPr encoding="windows-1251"/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gs" Target="tags/tag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png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image" Target="../media/image8.png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image" Target="../media/image10.png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07CF38-AB3A-4084-BB89-8DB0E46B4B69}" type="datetimeFigureOut">
              <a:rPr lang="ru-RU" smtClean="0"/>
              <a:pPr/>
              <a:t>22.08.2014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BA2D0A-9C45-4E0E-B80C-02A8DED4818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07CF38-AB3A-4084-BB89-8DB0E46B4B69}" type="datetimeFigureOut">
              <a:rPr lang="ru-RU" smtClean="0"/>
              <a:pPr/>
              <a:t>22.08.2014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BA2D0A-9C45-4E0E-B80C-02A8DED4818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07CF38-AB3A-4084-BB89-8DB0E46B4B69}" type="datetimeFigureOut">
              <a:rPr lang="ru-RU" smtClean="0"/>
              <a:pPr/>
              <a:t>22.08.2014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BA2D0A-9C45-4E0E-B80C-02A8DED4818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07CF38-AB3A-4084-BB89-8DB0E46B4B69}" type="datetimeFigureOut">
              <a:rPr lang="ru-RU" smtClean="0"/>
              <a:pPr/>
              <a:t>22.08.2014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BA2D0A-9C45-4E0E-B80C-02A8DED4818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07CF38-AB3A-4084-BB89-8DB0E46B4B69}" type="datetimeFigureOut">
              <a:rPr lang="ru-RU" smtClean="0"/>
              <a:pPr/>
              <a:t>22.08.2014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BA2D0A-9C45-4E0E-B80C-02A8DED4818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07CF38-AB3A-4084-BB89-8DB0E46B4B69}" type="datetimeFigureOut">
              <a:rPr lang="ru-RU" smtClean="0"/>
              <a:pPr/>
              <a:t>22.08.2014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BA2D0A-9C45-4E0E-B80C-02A8DED4818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07CF38-AB3A-4084-BB89-8DB0E46B4B69}" type="datetimeFigureOut">
              <a:rPr lang="ru-RU" smtClean="0"/>
              <a:pPr/>
              <a:t>22.08.2014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BA2D0A-9C45-4E0E-B80C-02A8DED4818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07CF38-AB3A-4084-BB89-8DB0E46B4B69}" type="datetimeFigureOut">
              <a:rPr lang="ru-RU" smtClean="0"/>
              <a:pPr/>
              <a:t>22.08.2014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BA2D0A-9C45-4E0E-B80C-02A8DED4818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07CF38-AB3A-4084-BB89-8DB0E46B4B69}" type="datetimeFigureOut">
              <a:rPr lang="ru-RU" smtClean="0"/>
              <a:pPr/>
              <a:t>22.08.2014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BA2D0A-9C45-4E0E-B80C-02A8DED4818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07CF38-AB3A-4084-BB89-8DB0E46B4B69}" type="datetimeFigureOut">
              <a:rPr lang="ru-RU" smtClean="0"/>
              <a:pPr/>
              <a:t>22.08.2014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BA2D0A-9C45-4E0E-B80C-02A8DED4818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07CF38-AB3A-4084-BB89-8DB0E46B4B69}" type="datetimeFigureOut">
              <a:rPr lang="ru-RU" smtClean="0"/>
              <a:pPr/>
              <a:t>22.08.2014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BA2D0A-9C45-4E0E-B80C-02A8DED4818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07CF38-AB3A-4084-BB89-8DB0E46B4B69}" type="datetimeFigureOut">
              <a:rPr lang="ru-RU" smtClean="0"/>
              <a:pPr/>
              <a:t>22.08.2014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BA2D0A-9C45-4E0E-B80C-02A8DED4818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ru.wikipedia.org/wiki/%D0%93%D0%B5%D0%BE%D0%BC%D0%B5%D1%82%D1%80%D0%B8%D1%87%D0%B5%D1%81%D0%BA%D0%BE%D0%B5_%D0%BC%D0%B5%D1%81%D1%82%D0%BE_%D1%82%D0%BE%D1%87%D0%B5%D0%BA" TargetMode="External"/><Relationship Id="rId7" Type="http://schemas.openxmlformats.org/officeDocument/2006/relationships/image" Target="../media/image5.png"/><Relationship Id="rId2" Type="http://schemas.openxmlformats.org/officeDocument/2006/relationships/hyperlink" Target="http://ru.wikipedia.org/wiki/%D0%93%D1%80%D0%B5%D1%87%D0%B5%D1%81%D0%BA%D0%B8%D0%B9_%D1%8F%D0%B7%D1%8B%D0%BA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ru.wikipedia.org/wiki/%D0%A4%D0%B0%D0%B9%D0%BB:Sphere-wireframe.png" TargetMode="External"/><Relationship Id="rId5" Type="http://schemas.openxmlformats.org/officeDocument/2006/relationships/hyperlink" Target="http://ru.wikipedia.org/wiki/%D0%AD%D0%BB%D0%BB%D0%B8%D0%BF%D1%81%D0%BE%D0%B8%D0%B4" TargetMode="External"/><Relationship Id="rId4" Type="http://schemas.openxmlformats.org/officeDocument/2006/relationships/hyperlink" Target="http://ru.wikipedia.org/wiki/%D0%A2%D0%B5%D0%BB%D0%B0_%D0%B2%D1%80%D0%B0%D1%89%D0%B5%D0%BD%D0%B8%D1%8F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oleObject" Target="../embeddings/oleObject3.bin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5" Type="http://schemas.openxmlformats.org/officeDocument/2006/relationships/oleObject" Target="../embeddings/oleObject6.bin"/><Relationship Id="rId4" Type="http://schemas.openxmlformats.org/officeDocument/2006/relationships/oleObject" Target="../embeddings/oleObject5.bin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7" Type="http://schemas.openxmlformats.org/officeDocument/2006/relationships/image" Target="../media/image18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wmf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7" Type="http://schemas.openxmlformats.org/officeDocument/2006/relationships/image" Target="../media/image23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16.jpeg"/><Relationship Id="rId4" Type="http://schemas.openxmlformats.org/officeDocument/2006/relationships/image" Target="../media/image21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://project.1september.ru/" TargetMode="External"/><Relationship Id="rId2" Type="http://schemas.openxmlformats.org/officeDocument/2006/relationships/hyperlink" Target="file:///E:\data\index.html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ege.edu.ru/" TargetMode="Externa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7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4" y="3357562"/>
            <a:ext cx="2857488" cy="33533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85786" y="1000108"/>
            <a:ext cx="7772400" cy="2100276"/>
          </a:xfrm>
        </p:spPr>
        <p:txBody>
          <a:bodyPr>
            <a:normAutofit fontScale="90000"/>
          </a:bodyPr>
          <a:lstStyle/>
          <a:p>
            <a:r>
              <a:rPr lang="ru-RU" sz="6000" dirty="0" smtClean="0">
                <a:solidFill>
                  <a:schemeClr val="accent2">
                    <a:lumMod val="75000"/>
                  </a:schemeClr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</a:effectLst>
                <a:latin typeface="Monotype Corsiva" pitchFamily="66" charset="0"/>
              </a:rPr>
              <a:t>Презентация по теме «Сфера и шар</a:t>
            </a:r>
            <a:r>
              <a:rPr lang="ru-RU" sz="6000" dirty="0" smtClean="0">
                <a:solidFill>
                  <a:schemeClr val="accent2">
                    <a:lumMod val="75000"/>
                  </a:schemeClr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</a:effectLst>
                <a:latin typeface="Monotype Corsiva" pitchFamily="66" charset="0"/>
              </a:rPr>
              <a:t>» для учащихся 11 класса </a:t>
            </a:r>
            <a:endParaRPr lang="ru-RU" sz="6000" dirty="0">
              <a:solidFill>
                <a:schemeClr val="accent2">
                  <a:lumMod val="75000"/>
                </a:schemeClr>
              </a:solidFill>
              <a:effectLst>
                <a:glow rad="139700">
                  <a:schemeClr val="accent5">
                    <a:satMod val="175000"/>
                    <a:alpha val="40000"/>
                  </a:schemeClr>
                </a:glow>
              </a:effectLst>
              <a:latin typeface="Monotype Corsiva" pitchFamily="66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285984" y="3500438"/>
            <a:ext cx="6615114" cy="2928958"/>
          </a:xfrm>
        </p:spPr>
        <p:txBody>
          <a:bodyPr>
            <a:normAutofit fontScale="70000" lnSpcReduction="20000"/>
          </a:bodyPr>
          <a:lstStyle/>
          <a:p>
            <a:pPr algn="r"/>
            <a:r>
              <a:rPr lang="ru-RU" dirty="0" smtClean="0">
                <a:solidFill>
                  <a:srgbClr val="92D050"/>
                </a:solidFill>
                <a:latin typeface="Monotype Corsiva" pitchFamily="66" charset="0"/>
              </a:rPr>
              <a:t>Выполнила: Орлова Эмма,</a:t>
            </a:r>
          </a:p>
          <a:p>
            <a:pPr algn="r"/>
            <a:r>
              <a:rPr lang="ru-RU" dirty="0" smtClean="0">
                <a:solidFill>
                  <a:srgbClr val="92D050"/>
                </a:solidFill>
                <a:latin typeface="Monotype Corsiva" pitchFamily="66" charset="0"/>
              </a:rPr>
              <a:t> ученица 11 класса МБОУ Сарасинской СОШ</a:t>
            </a:r>
          </a:p>
          <a:p>
            <a:pPr algn="r"/>
            <a:r>
              <a:rPr lang="ru-RU" dirty="0" smtClean="0">
                <a:solidFill>
                  <a:srgbClr val="92D050"/>
                </a:solidFill>
                <a:latin typeface="Monotype Corsiva" pitchFamily="66" charset="0"/>
              </a:rPr>
              <a:t>Руководитель: Мордовских  Надежда Васильевна,</a:t>
            </a:r>
          </a:p>
          <a:p>
            <a:pPr algn="r"/>
            <a:r>
              <a:rPr lang="ru-RU" dirty="0" smtClean="0">
                <a:solidFill>
                  <a:srgbClr val="92D050"/>
                </a:solidFill>
                <a:latin typeface="Monotype Corsiva" pitchFamily="66" charset="0"/>
              </a:rPr>
              <a:t>Учитель МБОУ Сарасинской СОШ</a:t>
            </a:r>
          </a:p>
          <a:p>
            <a:pPr algn="r"/>
            <a:r>
              <a:rPr lang="ru-RU" dirty="0" smtClean="0">
                <a:solidFill>
                  <a:srgbClr val="92D050"/>
                </a:solidFill>
                <a:latin typeface="Monotype Corsiva" pitchFamily="66" charset="0"/>
              </a:rPr>
              <a:t>Алтайского района Алтайского края,</a:t>
            </a:r>
          </a:p>
          <a:p>
            <a:pPr algn="r"/>
            <a:r>
              <a:rPr lang="ru-RU" dirty="0" smtClean="0">
                <a:solidFill>
                  <a:srgbClr val="92D050"/>
                </a:solidFill>
                <a:latin typeface="Monotype Corsiva" pitchFamily="66" charset="0"/>
              </a:rPr>
              <a:t>С. Сараса, Алтайский район, Алтайский край,</a:t>
            </a:r>
          </a:p>
          <a:p>
            <a:pPr algn="r"/>
            <a:r>
              <a:rPr lang="ru-RU" dirty="0" smtClean="0">
                <a:solidFill>
                  <a:srgbClr val="92D050"/>
                </a:solidFill>
                <a:latin typeface="Monotype Corsiva" pitchFamily="66" charset="0"/>
              </a:rPr>
              <a:t>Год создания: 2010</a:t>
            </a:r>
          </a:p>
          <a:p>
            <a:pPr algn="r"/>
            <a:r>
              <a:rPr lang="ru-RU" dirty="0" smtClean="0">
                <a:solidFill>
                  <a:srgbClr val="92D050"/>
                </a:solidFill>
                <a:latin typeface="Monotype Corsiva" pitchFamily="66" charset="0"/>
              </a:rPr>
              <a:t> </a:t>
            </a:r>
            <a:endParaRPr lang="ru-RU" dirty="0">
              <a:solidFill>
                <a:srgbClr val="92D050"/>
              </a:solidFill>
              <a:latin typeface="Monotype Corsiva" pitchFamily="66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214414" y="285728"/>
            <a:ext cx="70009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МБОУ </a:t>
            </a:r>
            <a:r>
              <a:rPr lang="ru-RU" dirty="0" smtClean="0"/>
              <a:t>Сарасинская средняя общеобразовательная школа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2844" y="285728"/>
            <a:ext cx="8786874" cy="642942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dirty="0" smtClean="0">
                <a:solidFill>
                  <a:srgbClr val="FF0000"/>
                </a:solidFill>
                <a:latin typeface="Monotype Corsiva" pitchFamily="66" charset="0"/>
              </a:rPr>
              <a:t>Сферой</a:t>
            </a:r>
            <a:r>
              <a:rPr lang="ru-RU" dirty="0" smtClean="0">
                <a:latin typeface="Monotype Corsiva" pitchFamily="66" charset="0"/>
              </a:rPr>
              <a:t> </a:t>
            </a:r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Monotype Corsiva" pitchFamily="66" charset="0"/>
              </a:rPr>
              <a:t>называется геометрическое место точек (множество точек)       пространства, удаленных от данной точки, </a:t>
            </a:r>
          </a:p>
          <a:p>
            <a:pPr>
              <a:buNone/>
            </a:pPr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Monotype Corsiva" pitchFamily="66" charset="0"/>
              </a:rPr>
              <a:t>	называемой центром, на </a:t>
            </a:r>
          </a:p>
          <a:p>
            <a:pPr>
              <a:buNone/>
            </a:pPr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Monotype Corsiva" pitchFamily="66" charset="0"/>
              </a:rPr>
              <a:t>	данное положительное расстояние,</a:t>
            </a:r>
          </a:p>
          <a:p>
            <a:pPr>
              <a:buNone/>
            </a:pPr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Monotype Corsiva" pitchFamily="66" charset="0"/>
              </a:rPr>
              <a:t>	называемое радиусом. Радиусом </a:t>
            </a:r>
          </a:p>
          <a:p>
            <a:pPr>
              <a:buNone/>
            </a:pPr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Monotype Corsiva" pitchFamily="66" charset="0"/>
              </a:rPr>
              <a:t>	сферы называют также любой отрезок, </a:t>
            </a:r>
          </a:p>
          <a:p>
            <a:pPr>
              <a:buNone/>
            </a:pPr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Monotype Corsiva" pitchFamily="66" charset="0"/>
              </a:rPr>
              <a:t>	один конец которого - центр </a:t>
            </a:r>
          </a:p>
          <a:p>
            <a:pPr>
              <a:buNone/>
            </a:pPr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Monotype Corsiva" pitchFamily="66" charset="0"/>
              </a:rPr>
              <a:t>	сферы, а второй лежит на сфере.</a:t>
            </a:r>
          </a:p>
          <a:p>
            <a:endParaRPr lang="ru-RU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72198" y="4286256"/>
            <a:ext cx="2425700" cy="21971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Содержимое 3" descr="http://download.goldref.ru/shpora/m/266.jpg"/>
          <p:cNvPicPr>
            <a:picLocks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500826" y="1643050"/>
            <a:ext cx="2071702" cy="192882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0034" y="5357826"/>
            <a:ext cx="1357322" cy="129398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428604"/>
            <a:ext cx="8229600" cy="607223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b="1" u="sng" dirty="0" err="1">
                <a:solidFill>
                  <a:schemeClr val="accent2">
                    <a:lumMod val="60000"/>
                    <a:lumOff val="40000"/>
                  </a:schemeClr>
                </a:solidFill>
                <a:latin typeface="Monotype Corsiva" pitchFamily="66" charset="0"/>
              </a:rPr>
              <a:t>Сфе́ра</a:t>
            </a:r>
            <a:r>
              <a:rPr lang="ru-RU" dirty="0">
                <a:latin typeface="Monotype Corsiva" pitchFamily="66" charset="0"/>
              </a:rPr>
              <a:t> (</a:t>
            </a:r>
            <a:r>
              <a:rPr lang="ru-RU" dirty="0">
                <a:solidFill>
                  <a:srgbClr val="92D050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</a:effectLst>
                <a:latin typeface="Monotype Corsiva" pitchFamily="66" charset="0"/>
                <a:hlinkClick r:id="rId2" tooltip="Греческий язык"/>
              </a:rPr>
              <a:t>греч.</a:t>
            </a:r>
            <a:r>
              <a:rPr lang="ru-RU" dirty="0">
                <a:solidFill>
                  <a:srgbClr val="92D050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</a:effectLst>
                <a:latin typeface="Monotype Corsiva" pitchFamily="66" charset="0"/>
              </a:rPr>
              <a:t> </a:t>
            </a:r>
            <a:r>
              <a:rPr lang="el-GR" dirty="0"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</a:effectLst>
                <a:latin typeface="Monotype Corsiva" pitchFamily="66" charset="0"/>
              </a:rPr>
              <a:t>σφαῖρα</a:t>
            </a:r>
            <a:r>
              <a:rPr lang="ru-RU" dirty="0"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</a:effectLst>
                <a:latin typeface="Monotype Corsiva" pitchFamily="66" charset="0"/>
              </a:rPr>
              <a:t> — шар) — замкнутая поверхность, </a:t>
            </a:r>
            <a:r>
              <a:rPr lang="ru-RU" dirty="0"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</a:effectLst>
                <a:latin typeface="Monotype Corsiva" pitchFamily="66" charset="0"/>
                <a:hlinkClick r:id="rId3" tooltip="Геометрическое место точек"/>
              </a:rPr>
              <a:t>геометрическое место точек</a:t>
            </a:r>
            <a:r>
              <a:rPr lang="ru-RU" dirty="0"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</a:effectLst>
                <a:latin typeface="Monotype Corsiva" pitchFamily="66" charset="0"/>
              </a:rPr>
              <a:t> в пространстве, равноудалённых от данной точки, называемой центром сферы. Сфера также является </a:t>
            </a:r>
            <a:r>
              <a:rPr lang="ru-RU" dirty="0"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</a:effectLst>
                <a:latin typeface="Monotype Corsiva" pitchFamily="66" charset="0"/>
                <a:hlinkClick r:id="rId4" tooltip="Тела вращения"/>
              </a:rPr>
              <a:t>телом вращения</a:t>
            </a:r>
            <a:r>
              <a:rPr lang="ru-RU" dirty="0"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</a:effectLst>
                <a:latin typeface="Monotype Corsiva" pitchFamily="66" charset="0"/>
              </a:rPr>
              <a:t>, образованным при вращении полуокружности вокруг своего диаметра.</a:t>
            </a:r>
          </a:p>
          <a:p>
            <a:pPr>
              <a:buNone/>
            </a:pPr>
            <a:r>
              <a:rPr lang="ru-RU" dirty="0"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</a:effectLst>
                <a:latin typeface="Monotype Corsiva" pitchFamily="66" charset="0"/>
              </a:rPr>
              <a:t>Сфера является частным случаем </a:t>
            </a:r>
            <a:r>
              <a:rPr lang="ru-RU" dirty="0"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</a:effectLst>
                <a:latin typeface="Monotype Corsiva" pitchFamily="66" charset="0"/>
                <a:hlinkClick r:id="rId5" tooltip="Эллипсоид"/>
              </a:rPr>
              <a:t>эллипсоида</a:t>
            </a:r>
            <a:r>
              <a:rPr lang="ru-RU" dirty="0"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</a:effectLst>
                <a:latin typeface="Monotype Corsiva" pitchFamily="66" charset="0"/>
              </a:rPr>
              <a:t>, у которого все три оси (полуоси, радиусы) равны</a:t>
            </a:r>
            <a:r>
              <a:rPr lang="ru-RU" dirty="0" smtClean="0"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</a:effectLst>
                <a:latin typeface="Monotype Corsiva" pitchFamily="66" charset="0"/>
              </a:rPr>
              <a:t>.</a:t>
            </a:r>
            <a:r>
              <a:rPr lang="ru-RU" b="1" dirty="0"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</a:effectLst>
                <a:latin typeface="Monotype Corsiva" pitchFamily="66" charset="0"/>
              </a:rPr>
              <a:t> </a:t>
            </a:r>
            <a:endParaRPr lang="ru-RU" dirty="0">
              <a:effectLst>
                <a:glow rad="139700">
                  <a:schemeClr val="accent5">
                    <a:satMod val="175000"/>
                    <a:alpha val="40000"/>
                  </a:schemeClr>
                </a:glow>
              </a:effectLst>
              <a:latin typeface="Monotype Corsiva" pitchFamily="66" charset="0"/>
            </a:endParaRPr>
          </a:p>
          <a:p>
            <a:pPr>
              <a:buNone/>
            </a:pPr>
            <a:r>
              <a:rPr lang="ru-RU" dirty="0"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</a:effectLst>
                <a:latin typeface="Monotype Corsiva" pitchFamily="66" charset="0"/>
              </a:rPr>
              <a:t>Тело, ограниченное сферой, называется </a:t>
            </a:r>
            <a:r>
              <a:rPr lang="ru-RU" u="sng" dirty="0">
                <a:solidFill>
                  <a:schemeClr val="accent2">
                    <a:lumMod val="60000"/>
                    <a:lumOff val="40000"/>
                  </a:schemeClr>
                </a:solidFill>
                <a:latin typeface="Monotype Corsiva" pitchFamily="66" charset="0"/>
              </a:rPr>
              <a:t>шаром.</a:t>
            </a:r>
          </a:p>
          <a:p>
            <a:endParaRPr lang="ru-RU" dirty="0"/>
          </a:p>
        </p:txBody>
      </p:sp>
      <p:pic>
        <p:nvPicPr>
          <p:cNvPr id="4" name="Рисунок 1" descr="http://upload.wikimedia.org/wikipedia/commons/thumb/3/38/Sphere-wireframe.png/180px-Sphere-wireframe.png">
            <a:hlinkClick r:id="rId6"/>
          </p:cNvPr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7429500" y="4857760"/>
            <a:ext cx="1714500" cy="171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blinds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1027" name="Object 3"/>
          <p:cNvGraphicFramePr>
            <a:graphicFrameLocks noChangeAspect="1"/>
          </p:cNvGraphicFramePr>
          <p:nvPr/>
        </p:nvGraphicFramePr>
        <p:xfrm>
          <a:off x="500034" y="2214554"/>
          <a:ext cx="4572032" cy="4143404"/>
        </p:xfrm>
        <a:graphic>
          <a:graphicData uri="http://schemas.openxmlformats.org/presentationml/2006/ole">
            <p:oleObj spid="_x0000_s1027" name="Точечный рисунок" r:id="rId3" imgW="1811753" imgH="1447149" progId="PBrush">
              <p:embed/>
            </p:oleObj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142844" y="357166"/>
            <a:ext cx="88583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mic Sans MS" pitchFamily="66" charset="0"/>
              </a:rPr>
              <a:t>Элементы шара и сферы, чертёж. </a:t>
            </a:r>
            <a:endParaRPr lang="ru-RU" sz="48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glow rad="139700">
                  <a:schemeClr val="accent3">
                    <a:satMod val="175000"/>
                    <a:alpha val="40000"/>
                  </a:schemeClr>
                </a:glow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286380" y="1357298"/>
            <a:ext cx="35719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u="sng" dirty="0" smtClean="0">
                <a:solidFill>
                  <a:srgbClr val="C00000"/>
                </a:solidFill>
                <a:latin typeface="Monotype Corsiva" pitchFamily="66" charset="0"/>
              </a:rPr>
              <a:t>О </a:t>
            </a:r>
            <a:r>
              <a:rPr lang="ru-RU" sz="2800" dirty="0" smtClean="0">
                <a:latin typeface="Monotype Corsiva" pitchFamily="66" charset="0"/>
              </a:rPr>
              <a:t>- центр сферы.</a:t>
            </a:r>
          </a:p>
          <a:p>
            <a:r>
              <a:rPr lang="ru-RU" sz="2800" u="sng" dirty="0" smtClean="0">
                <a:solidFill>
                  <a:srgbClr val="C00000"/>
                </a:solidFill>
                <a:latin typeface="Monotype Corsiva" pitchFamily="66" charset="0"/>
              </a:rPr>
              <a:t>ОА</a:t>
            </a:r>
            <a:r>
              <a:rPr lang="ru-RU" sz="2800" dirty="0" smtClean="0">
                <a:latin typeface="Monotype Corsiva" pitchFamily="66" charset="0"/>
              </a:rPr>
              <a:t> – радиус сферы. </a:t>
            </a:r>
          </a:p>
          <a:p>
            <a:r>
              <a:rPr lang="ru-RU" sz="2800" u="sng" dirty="0" smtClean="0">
                <a:solidFill>
                  <a:srgbClr val="C00000"/>
                </a:solidFill>
                <a:latin typeface="Monotype Corsiva" pitchFamily="66" charset="0"/>
              </a:rPr>
              <a:t>ВС</a:t>
            </a:r>
            <a:r>
              <a:rPr lang="ru-RU" sz="2800" dirty="0" smtClean="0">
                <a:latin typeface="Monotype Corsiva" pitchFamily="66" charset="0"/>
              </a:rPr>
              <a:t> – диаметр сферы. </a:t>
            </a:r>
            <a:endParaRPr lang="ru-RU" sz="2800" dirty="0">
              <a:latin typeface="Monotype Corsiva" pitchFamily="66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214942" y="3214686"/>
            <a:ext cx="3786214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  <a:latin typeface="Monotype Corsiva" pitchFamily="66" charset="0"/>
              </a:rPr>
              <a:t>Отрезок, соединяющий две точки сферы и проходящий через её центр, называется диаметром сферы.</a:t>
            </a:r>
          </a:p>
          <a:p>
            <a:r>
              <a:rPr lang="ru-RU" sz="2800" dirty="0" smtClean="0"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  <a:latin typeface="Monotype Corsiva" pitchFamily="66" charset="0"/>
              </a:rPr>
              <a:t>Отрезок, соединяющий центр с любой точкой на сфере. </a:t>
            </a:r>
            <a:endParaRPr lang="ru-RU" sz="2800" dirty="0">
              <a:effectLst>
                <a:glow rad="228600">
                  <a:schemeClr val="accent6">
                    <a:satMod val="175000"/>
                    <a:alpha val="40000"/>
                  </a:schemeClr>
                </a:glow>
              </a:effectLst>
              <a:latin typeface="Monotype Corsiva" pitchFamily="66" charset="0"/>
            </a:endParaRPr>
          </a:p>
        </p:txBody>
      </p:sp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10" descr="Sphere.GIF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85720" y="747564"/>
            <a:ext cx="4286280" cy="537859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5" name="Прямоугольник 4"/>
          <p:cNvSpPr/>
          <p:nvPr/>
        </p:nvSpPr>
        <p:spPr>
          <a:xfrm>
            <a:off x="4857752" y="500042"/>
            <a:ext cx="3929074" cy="69865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Font typeface="+mj-lt"/>
              <a:buAutoNum type="arabicPeriod"/>
            </a:pPr>
            <a:r>
              <a:rPr lang="ru-RU" sz="2400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Monotype Corsiva" pitchFamily="66" charset="0"/>
              </a:rPr>
              <a:t>Рассмотрим плоскость, проходящую на расстоянии, меньшем радиуса, от центра шара. Эта плоскость разбивает шар на два тела, каждое из которых называется </a:t>
            </a:r>
            <a:r>
              <a:rPr lang="ru-RU" sz="2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Monotype Corsiva" pitchFamily="66" charset="0"/>
              </a:rPr>
              <a:t>шаровым сегментом. </a:t>
            </a:r>
            <a:r>
              <a:rPr lang="ru-RU" sz="2400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Monotype Corsiva" pitchFamily="66" charset="0"/>
              </a:rPr>
              <a:t>Круг, полученный в сечении шара рассматриваемой плоскостью, называется основанием шарового сегмента. Шаровой сегмент можно рассматривать как тело, полученное вращением кругового сегмента, относительно прямой, содержащей диаметр круга, перпендикулярный хорде кругового сегмента.</a:t>
            </a:r>
          </a:p>
          <a:p>
            <a:pPr>
              <a:buNone/>
            </a:pPr>
            <a:endParaRPr lang="ru-RU" sz="800" dirty="0" smtClean="0"/>
          </a:p>
          <a:p>
            <a:pPr>
              <a:buNone/>
            </a:pPr>
            <a:endParaRPr lang="ru-RU" sz="800" dirty="0" smtClean="0"/>
          </a:p>
          <a:p>
            <a:pPr>
              <a:buNone/>
            </a:pPr>
            <a:endParaRPr lang="ru-RU" sz="800" dirty="0" smtClean="0"/>
          </a:p>
          <a:p>
            <a:pPr>
              <a:buNone/>
            </a:pPr>
            <a:endParaRPr lang="ru-RU" sz="800" dirty="0" smtClean="0"/>
          </a:p>
          <a:p>
            <a:pPr>
              <a:buNone/>
            </a:pPr>
            <a:endParaRPr lang="ru-RU" sz="800" dirty="0" smtClean="0"/>
          </a:p>
        </p:txBody>
      </p:sp>
    </p:spTree>
  </p:cSld>
  <p:clrMapOvr>
    <a:masterClrMapping/>
  </p:clrMapOvr>
  <p:transition>
    <p:split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42852"/>
            <a:ext cx="8229600" cy="6572296"/>
          </a:xfrm>
        </p:spPr>
        <p:txBody>
          <a:bodyPr/>
          <a:lstStyle/>
          <a:p>
            <a:pPr algn="just">
              <a:buNone/>
            </a:pPr>
            <a:r>
              <a:rPr lang="ru-RU" dirty="0" smtClean="0">
                <a:solidFill>
                  <a:schemeClr val="accent2">
                    <a:lumMod val="50000"/>
                  </a:schemeClr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  <a:latin typeface="Monotype Corsiva" pitchFamily="66" charset="0"/>
              </a:rPr>
              <a:t>2. Часть шара, заключенная между двумя параллельными секущими плоскостями, называется </a:t>
            </a:r>
            <a:r>
              <a:rPr lang="ru-RU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accent2">
                    <a:lumMod val="50000"/>
                  </a:schemeClr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Monotype Corsiva" pitchFamily="66" charset="0"/>
              </a:rPr>
              <a:t>шаровым слоем</a:t>
            </a:r>
            <a:r>
              <a:rPr lang="ru-RU" dirty="0" smtClean="0">
                <a:solidFill>
                  <a:schemeClr val="accent2">
                    <a:lumMod val="50000"/>
                  </a:schemeClr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  <a:latin typeface="Monotype Corsiva" pitchFamily="66" charset="0"/>
              </a:rPr>
              <a:t>.</a:t>
            </a:r>
          </a:p>
          <a:p>
            <a:pPr algn="just">
              <a:buNone/>
            </a:pPr>
            <a:r>
              <a:rPr lang="ru-RU" dirty="0" smtClean="0">
                <a:solidFill>
                  <a:schemeClr val="accent2">
                    <a:lumMod val="50000"/>
                  </a:schemeClr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  <a:latin typeface="Monotype Corsiva" pitchFamily="66" charset="0"/>
              </a:rPr>
              <a:t>3. Часть шара, состоящая из шарового сегмента, меньшего полушария, и конуса, основание которого совпадает с основанием этого сегмента, а вершина - с центром шара, называется </a:t>
            </a:r>
            <a:r>
              <a:rPr lang="ru-RU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accent2">
                    <a:lumMod val="50000"/>
                  </a:schemeClr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Monotype Corsiva" pitchFamily="66" charset="0"/>
              </a:rPr>
              <a:t>шаровым сектором. </a:t>
            </a:r>
            <a:r>
              <a:rPr lang="ru-RU" dirty="0" smtClean="0">
                <a:solidFill>
                  <a:schemeClr val="accent2">
                    <a:lumMod val="50000"/>
                  </a:schemeClr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  <a:latin typeface="Monotype Corsiva" pitchFamily="66" charset="0"/>
              </a:rPr>
              <a:t>Если же шаровой сегмент больше полушария, то соответствующим шаровым сектором называется дополнение уже определенного шарового сектора до шара.</a:t>
            </a:r>
          </a:p>
          <a:p>
            <a:pPr algn="just"/>
            <a:endParaRPr lang="ru-RU" dirty="0"/>
          </a:p>
        </p:txBody>
      </p:sp>
    </p:spTree>
  </p:cSld>
  <p:clrMapOvr>
    <a:masterClrMapping/>
  </p:clrMapOvr>
  <p:transition>
    <p:pull dir="u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2532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2534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0" name="TextBox 9"/>
          <p:cNvSpPr txBox="1"/>
          <p:nvPr/>
        </p:nvSpPr>
        <p:spPr>
          <a:xfrm>
            <a:off x="142844" y="0"/>
            <a:ext cx="900115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Comic Sans MS" pitchFamily="66" charset="0"/>
              </a:rPr>
              <a:t>Взаимное расположение сферы и плоскости. </a:t>
            </a:r>
            <a:endParaRPr lang="ru-RU" sz="36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Comic Sans MS" pitchFamily="66" charset="0"/>
            </a:endParaRPr>
          </a:p>
        </p:txBody>
      </p:sp>
      <p:graphicFrame>
        <p:nvGraphicFramePr>
          <p:cNvPr id="22541" name="Object 13"/>
          <p:cNvGraphicFramePr>
            <a:graphicFrameLocks noChangeAspect="1"/>
          </p:cNvGraphicFramePr>
          <p:nvPr/>
        </p:nvGraphicFramePr>
        <p:xfrm>
          <a:off x="6643702" y="1571612"/>
          <a:ext cx="2357454" cy="1143008"/>
        </p:xfrm>
        <a:graphic>
          <a:graphicData uri="http://schemas.openxmlformats.org/presentationml/2006/ole">
            <p:oleObj spid="_x0000_s22541" name="Точечный рисунок" r:id="rId3" imgW="1194780" imgH="275059" progId="PBrush">
              <p:embed/>
            </p:oleObj>
          </a:graphicData>
        </a:graphic>
      </p:graphicFrame>
      <p:graphicFrame>
        <p:nvGraphicFramePr>
          <p:cNvPr id="22540" name="Object 12"/>
          <p:cNvGraphicFramePr>
            <a:graphicFrameLocks noChangeAspect="1"/>
          </p:cNvGraphicFramePr>
          <p:nvPr/>
        </p:nvGraphicFramePr>
        <p:xfrm>
          <a:off x="6286512" y="5572140"/>
          <a:ext cx="2357454" cy="1143008"/>
        </p:xfrm>
        <a:graphic>
          <a:graphicData uri="http://schemas.openxmlformats.org/presentationml/2006/ole">
            <p:oleObj spid="_x0000_s22540" name="Точечный рисунок" r:id="rId4" imgW="1312560" imgH="544355" progId="PBrush">
              <p:embed/>
            </p:oleObj>
          </a:graphicData>
        </a:graphic>
      </p:graphicFrame>
      <p:sp>
        <p:nvSpPr>
          <p:cNvPr id="22542" name="Rectangle 14"/>
          <p:cNvSpPr>
            <a:spLocks noChangeArrowheads="1"/>
          </p:cNvSpPr>
          <p:nvPr/>
        </p:nvSpPr>
        <p:spPr bwMode="auto">
          <a:xfrm>
            <a:off x="0" y="1357298"/>
            <a:ext cx="9144000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92D050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  <a:latin typeface="Monotype Corsiva" pitchFamily="66" charset="0"/>
                <a:ea typeface="Times New Roman" pitchFamily="18" charset="0"/>
              </a:rPr>
              <a:t>  </a:t>
            </a:r>
            <a:r>
              <a:rPr kumimoji="0" lang="ru-RU" sz="2800" b="1" i="0" u="none" strike="noStrike" cap="none" normalizeH="0" baseline="0" dirty="0" err="1" smtClean="0">
                <a:ln>
                  <a:noFill/>
                </a:ln>
                <a:solidFill>
                  <a:srgbClr val="92D050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  <a:latin typeface="Monotype Corsiva" pitchFamily="66" charset="0"/>
                <a:ea typeface="Times New Roman" pitchFamily="18" charset="0"/>
              </a:rPr>
              <a:t>d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92D050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  <a:latin typeface="Monotype Corsiva" pitchFamily="66" charset="0"/>
                <a:ea typeface="Times New Roman" pitchFamily="18" charset="0"/>
              </a:rPr>
              <a:t> - расстояние от центра сферы до плоскости.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rgbClr val="92D050"/>
              </a:solidFill>
              <a:effectLst>
                <a:glow rad="101600">
                  <a:schemeClr val="accent2">
                    <a:satMod val="175000"/>
                    <a:alpha val="40000"/>
                  </a:schemeClr>
                </a:glow>
              </a:effectLst>
              <a:latin typeface="Monotype Corsiva" pitchFamily="66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92D050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  <a:latin typeface="Monotype Corsiva" pitchFamily="66" charset="0"/>
                <a:ea typeface="Times New Roman" pitchFamily="18" charset="0"/>
              </a:rPr>
              <a:t>след. C(0;0;d), поэтому  сфера имеет уравнение 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rgbClr val="92D050"/>
              </a:solidFill>
              <a:effectLst>
                <a:glow rad="101600">
                  <a:schemeClr val="accent2">
                    <a:satMod val="175000"/>
                    <a:alpha val="40000"/>
                  </a:schemeClr>
                </a:glow>
              </a:effectLst>
              <a:latin typeface="Monotype Corsiva" pitchFamily="66" charset="0"/>
            </a:endParaRPr>
          </a:p>
        </p:txBody>
      </p:sp>
      <p:sp>
        <p:nvSpPr>
          <p:cNvPr id="22543" name="Rectangle 15"/>
          <p:cNvSpPr>
            <a:spLocks noChangeArrowheads="1"/>
          </p:cNvSpPr>
          <p:nvPr/>
        </p:nvSpPr>
        <p:spPr bwMode="auto">
          <a:xfrm>
            <a:off x="142844" y="2857496"/>
            <a:ext cx="8786874" cy="35086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 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rgbClr val="92D050"/>
              </a:solidFill>
              <a:effectLst>
                <a:glow rad="139700">
                  <a:schemeClr val="accent2">
                    <a:satMod val="175000"/>
                    <a:alpha val="40000"/>
                  </a:schemeClr>
                </a:glow>
              </a:effectLst>
              <a:latin typeface="Monotype Corsiva" pitchFamily="66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92D050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  <a:latin typeface="Monotype Corsiva" pitchFamily="66" charset="0"/>
                <a:ea typeface="Times New Roman" pitchFamily="18" charset="0"/>
              </a:rPr>
              <a:t>плоскость совпадает с </a:t>
            </a:r>
            <a:r>
              <a:rPr kumimoji="0" lang="ru-RU" sz="2800" b="1" i="0" u="none" strike="noStrike" cap="none" normalizeH="0" baseline="0" dirty="0" err="1" smtClean="0">
                <a:ln>
                  <a:noFill/>
                </a:ln>
                <a:solidFill>
                  <a:srgbClr val="92D050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  <a:latin typeface="Monotype Corsiva" pitchFamily="66" charset="0"/>
                <a:ea typeface="Times New Roman" pitchFamily="18" charset="0"/>
              </a:rPr>
              <a:t>Оxy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92D050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  <a:latin typeface="Monotype Corsiva" pitchFamily="66" charset="0"/>
                <a:ea typeface="Times New Roman" pitchFamily="18" charset="0"/>
              </a:rPr>
              <a:t>, и поэтому её уравнение имеет вид z=0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rgbClr val="92D050"/>
              </a:solidFill>
              <a:effectLst>
                <a:glow rad="139700">
                  <a:schemeClr val="accent2">
                    <a:satMod val="175000"/>
                    <a:alpha val="40000"/>
                  </a:schemeClr>
                </a:glow>
              </a:effectLst>
              <a:latin typeface="Monotype Corsiva" pitchFamily="66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92D050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  <a:latin typeface="Monotype Corsiva" pitchFamily="66" charset="0"/>
                <a:ea typeface="Times New Roman" pitchFamily="18" charset="0"/>
              </a:rPr>
              <a:t>Если т.М(</a:t>
            </a:r>
            <a:r>
              <a:rPr kumimoji="0" lang="ru-RU" sz="2800" b="1" i="0" u="none" strike="noStrike" cap="none" normalizeH="0" baseline="0" dirty="0" err="1" smtClean="0">
                <a:ln>
                  <a:noFill/>
                </a:ln>
                <a:solidFill>
                  <a:srgbClr val="92D050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  <a:latin typeface="Monotype Corsiva" pitchFamily="66" charset="0"/>
                <a:ea typeface="Times New Roman" pitchFamily="18" charset="0"/>
              </a:rPr>
              <a:t>x;y;z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92D050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  <a:latin typeface="Monotype Corsiva" pitchFamily="66" charset="0"/>
                <a:ea typeface="Times New Roman" pitchFamily="18" charset="0"/>
              </a:rPr>
              <a:t>) удовлетворяет обоим уравнениям, то она лежит и в плос­кости и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92D050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  <a:latin typeface="Monotype Corsiva" pitchFamily="66" charset="0"/>
                <a:ea typeface="Times New Roman" pitchFamily="18" charset="0"/>
              </a:rPr>
              <a:t>на сфере, т.е.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92D050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  <a:latin typeface="Monotype Corsiva" pitchFamily="66" charset="0"/>
                <a:ea typeface="Times New Roman" pitchFamily="18" charset="0"/>
              </a:rPr>
              <a:t>является общей точкой плоскости и сферы.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rgbClr val="92D050"/>
              </a:solidFill>
              <a:effectLst>
                <a:glow rad="139700">
                  <a:schemeClr val="accent2">
                    <a:satMod val="175000"/>
                    <a:alpha val="40000"/>
                  </a:schemeClr>
                </a:glow>
              </a:effectLst>
              <a:latin typeface="Monotype Corsiva" pitchFamily="66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92D050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  <a:latin typeface="Monotype Corsiva" pitchFamily="66" charset="0"/>
                <a:ea typeface="Times New Roman" pitchFamily="18" charset="0"/>
              </a:rPr>
              <a:t>след. возможны 3 решения системы :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rgbClr val="92D050"/>
              </a:solidFill>
              <a:effectLst>
                <a:glow rad="139700">
                  <a:schemeClr val="accent2">
                    <a:satMod val="175000"/>
                    <a:alpha val="40000"/>
                  </a:schemeClr>
                </a:glow>
              </a:effectLst>
              <a:latin typeface="Monotype Corsiva" pitchFamily="66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          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ransition>
    <p:cover dir="rd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285728"/>
            <a:ext cx="8229600" cy="3857652"/>
          </a:xfrm>
        </p:spPr>
        <p:txBody>
          <a:bodyPr>
            <a:noAutofit/>
          </a:bodyPr>
          <a:lstStyle/>
          <a:p>
            <a:pPr marL="0" lvl="0" indent="0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ru-RU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  <a:ea typeface="Times New Roman" pitchFamily="18" charset="0"/>
              </a:rPr>
              <a:t> </a:t>
            </a:r>
            <a:r>
              <a:rPr lang="ru-RU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Monotype Corsiva" pitchFamily="66" charset="0"/>
                <a:ea typeface="Times New Roman" pitchFamily="18" charset="0"/>
              </a:rPr>
              <a:t>1)   </a:t>
            </a:r>
            <a:r>
              <a:rPr lang="ru-RU" sz="28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Monotype Corsiva" pitchFamily="66" charset="0"/>
                <a:ea typeface="Times New Roman" pitchFamily="18" charset="0"/>
              </a:rPr>
              <a:t>d</a:t>
            </a:r>
            <a:r>
              <a:rPr lang="ru-RU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Monotype Corsiva" pitchFamily="66" charset="0"/>
                <a:ea typeface="Times New Roman" pitchFamily="18" charset="0"/>
              </a:rPr>
              <a:t>&lt;R  ,   d^2&lt;R^2   ,   x^2 + y^2 = R^2 - d^2 &gt; 0</a:t>
            </a:r>
            <a:endParaRPr lang="ru-RU" sz="2800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glow rad="139700">
                  <a:schemeClr val="accent2">
                    <a:satMod val="175000"/>
                    <a:alpha val="40000"/>
                  </a:schemeClr>
                </a:glow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Monotype Corsiva" pitchFamily="66" charset="0"/>
            </a:endParaRPr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ru-RU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Monotype Corsiva" pitchFamily="66" charset="0"/>
                <a:ea typeface="Times New Roman" pitchFamily="18" charset="0"/>
              </a:rPr>
              <a:t>   уравнение имеет б.м. решений, пересечение сферы и плоскости - окруж­ность C(0;0;0)    и  </a:t>
            </a:r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ru-RU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Monotype Corsiva" pitchFamily="66" charset="0"/>
                <a:ea typeface="Times New Roman" pitchFamily="18" charset="0"/>
              </a:rPr>
              <a:t>   r^2=R^2 - d^2</a:t>
            </a:r>
            <a:endParaRPr lang="ru-RU" sz="2800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glow rad="139700">
                  <a:schemeClr val="accent2">
                    <a:satMod val="175000"/>
                    <a:alpha val="40000"/>
                  </a:schemeClr>
                </a:glow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Monotype Corsiva" pitchFamily="66" charset="0"/>
            </a:endParaRPr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ru-RU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Monotype Corsiva" pitchFamily="66" charset="0"/>
                <a:ea typeface="Times New Roman" pitchFamily="18" charset="0"/>
              </a:rPr>
              <a:t>   2)  </a:t>
            </a:r>
            <a:r>
              <a:rPr lang="ru-RU" sz="28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Monotype Corsiva" pitchFamily="66" charset="0"/>
                <a:ea typeface="Times New Roman" pitchFamily="18" charset="0"/>
              </a:rPr>
              <a:t>d=R</a:t>
            </a:r>
            <a:r>
              <a:rPr lang="ru-RU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Monotype Corsiva" pitchFamily="66" charset="0"/>
                <a:ea typeface="Times New Roman" pitchFamily="18" charset="0"/>
              </a:rPr>
              <a:t>   ,   x^2 + y^2 =0  ,  x=y=0  след. сфера пересекается плоскостью в точке О(0;0;0)</a:t>
            </a:r>
            <a:endParaRPr lang="ru-RU" sz="2800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glow rad="139700">
                  <a:schemeClr val="accent2">
                    <a:satMod val="175000"/>
                    <a:alpha val="40000"/>
                  </a:schemeClr>
                </a:glow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Monotype Corsiva" pitchFamily="66" charset="0"/>
            </a:endParaRPr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ru-RU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Monotype Corsiva" pitchFamily="66" charset="0"/>
                <a:ea typeface="Times New Roman" pitchFamily="18" charset="0"/>
              </a:rPr>
              <a:t>   3) </a:t>
            </a:r>
            <a:r>
              <a:rPr lang="ru-RU" sz="28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Monotype Corsiva" pitchFamily="66" charset="0"/>
                <a:ea typeface="Times New Roman" pitchFamily="18" charset="0"/>
              </a:rPr>
              <a:t>d</a:t>
            </a:r>
            <a:r>
              <a:rPr lang="ru-RU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Monotype Corsiva" pitchFamily="66" charset="0"/>
                <a:ea typeface="Times New Roman" pitchFamily="18" charset="0"/>
              </a:rPr>
              <a:t>&gt;R  ,  d^2&gt;R^2     R^2 - d^2 &lt; 0</a:t>
            </a:r>
            <a:endParaRPr lang="ru-RU" sz="2800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glow rad="139700">
                  <a:schemeClr val="accent2">
                    <a:satMod val="175000"/>
                    <a:alpha val="40000"/>
                  </a:schemeClr>
                </a:glow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Monotype Corsiva" pitchFamily="66" charset="0"/>
            </a:endParaRPr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ru-RU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Monotype Corsiva" pitchFamily="66" charset="0"/>
                <a:ea typeface="Times New Roman" pitchFamily="18" charset="0"/>
              </a:rPr>
              <a:t>         x^2 + y^2 &gt;=0  ,    x^2+y^2=R^2 - d^2  не имеет решений </a:t>
            </a:r>
            <a:endParaRPr lang="ru-RU" sz="28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glow rad="139700">
                  <a:schemeClr val="accent2">
                    <a:satMod val="175000"/>
                    <a:alpha val="40000"/>
                  </a:schemeClr>
                </a:glow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Monotype Corsiva" pitchFamily="66" charset="0"/>
            </a:endParaRPr>
          </a:p>
        </p:txBody>
      </p:sp>
      <p:graphicFrame>
        <p:nvGraphicFramePr>
          <p:cNvPr id="24578" name="Object 2"/>
          <p:cNvGraphicFramePr>
            <a:graphicFrameLocks noChangeAspect="1"/>
          </p:cNvGraphicFramePr>
          <p:nvPr/>
        </p:nvGraphicFramePr>
        <p:xfrm>
          <a:off x="214282" y="4357694"/>
          <a:ext cx="2058988" cy="1885950"/>
        </p:xfrm>
        <a:graphic>
          <a:graphicData uri="http://schemas.openxmlformats.org/presentationml/2006/ole">
            <p:oleObj spid="_x0000_s24578" name="Точечный рисунок" r:id="rId3" imgW="2373000" imgH="2171084" progId="PBrush">
              <p:embed/>
            </p:oleObj>
          </a:graphicData>
        </a:graphic>
      </p:graphicFrame>
      <p:graphicFrame>
        <p:nvGraphicFramePr>
          <p:cNvPr id="24579" name="Object 3"/>
          <p:cNvGraphicFramePr>
            <a:graphicFrameLocks noChangeAspect="1"/>
          </p:cNvGraphicFramePr>
          <p:nvPr/>
        </p:nvGraphicFramePr>
        <p:xfrm>
          <a:off x="3000364" y="4286256"/>
          <a:ext cx="2595562" cy="1866900"/>
        </p:xfrm>
        <a:graphic>
          <a:graphicData uri="http://schemas.openxmlformats.org/presentationml/2006/ole">
            <p:oleObj spid="_x0000_s24579" name="Точечный рисунок" r:id="rId4" imgW="2956412" imgH="2126052" progId="PBrush">
              <p:embed/>
            </p:oleObj>
          </a:graphicData>
        </a:graphic>
      </p:graphicFrame>
      <p:graphicFrame>
        <p:nvGraphicFramePr>
          <p:cNvPr id="24580" name="Object 4"/>
          <p:cNvGraphicFramePr>
            <a:graphicFrameLocks noChangeAspect="1"/>
          </p:cNvGraphicFramePr>
          <p:nvPr/>
        </p:nvGraphicFramePr>
        <p:xfrm>
          <a:off x="6572264" y="4357694"/>
          <a:ext cx="2181225" cy="1844675"/>
        </p:xfrm>
        <a:graphic>
          <a:graphicData uri="http://schemas.openxmlformats.org/presentationml/2006/ole">
            <p:oleObj spid="_x0000_s24580" name="Точечный рисунок" r:id="rId5" imgW="2468018" imgH="2087039" progId="PBrush">
              <p:embed/>
            </p:oleObj>
          </a:graphicData>
        </a:graphic>
      </p:graphicFrame>
      <p:sp>
        <p:nvSpPr>
          <p:cNvPr id="7" name="Прямоугольник 6"/>
          <p:cNvSpPr/>
          <p:nvPr/>
        </p:nvSpPr>
        <p:spPr>
          <a:xfrm>
            <a:off x="0" y="6357958"/>
            <a:ext cx="9144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rgbClr val="92D050"/>
                </a:solidFill>
                <a:latin typeface="Monotype Corsiva" pitchFamily="66" charset="0"/>
              </a:rPr>
              <a:t>1 случай                                                         2 случай                                                         3 случай</a:t>
            </a:r>
            <a:endParaRPr lang="ru-RU" dirty="0">
              <a:solidFill>
                <a:srgbClr val="92D050"/>
              </a:solidFill>
              <a:latin typeface="Monotype Corsiva" pitchFamily="66" charset="0"/>
            </a:endParaRPr>
          </a:p>
        </p:txBody>
      </p:sp>
    </p:spTree>
  </p:cSld>
  <p:clrMapOvr>
    <a:masterClrMapping/>
  </p:clrMapOvr>
  <p:transition>
    <p:checker dir="vert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Comic Sans MS" pitchFamily="66" charset="0"/>
              </a:rPr>
              <a:t>Сфера и шар в повседневной жизни</a:t>
            </a:r>
            <a:endParaRPr lang="ru-RU" dirty="0">
              <a:effectLst>
                <a:glow rad="228600">
                  <a:schemeClr val="accent3">
                    <a:satMod val="175000"/>
                    <a:alpha val="40000"/>
                  </a:schemeClr>
                </a:glow>
              </a:effectLst>
              <a:latin typeface="Comic Sans MS" pitchFamily="66" charset="0"/>
            </a:endParaRPr>
          </a:p>
        </p:txBody>
      </p:sp>
      <p:pic>
        <p:nvPicPr>
          <p:cNvPr id="4" name="Содержимое 5" descr="spheres_web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00034" y="1500174"/>
            <a:ext cx="1828800" cy="12222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sphere.gif апк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57554" y="1643050"/>
            <a:ext cx="1933575" cy="14478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23" descr="J0309567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286512" y="1857364"/>
            <a:ext cx="2376488" cy="169545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7" name="Picture 20" descr="PH01046J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143636" y="3857628"/>
            <a:ext cx="1858962" cy="2743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Picture 24" descr="J0183174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571868" y="4357694"/>
            <a:ext cx="1190625" cy="18573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00034" y="4143380"/>
            <a:ext cx="2661781" cy="184784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0"/>
                            </p:stCondLst>
                            <p:childTnLst>
                              <p:par>
                                <p:cTn id="17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6000"/>
                            </p:stCondLst>
                            <p:childTnLst>
                              <p:par>
                                <p:cTn id="2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7000"/>
                            </p:stCondLst>
                            <p:childTnLst>
                              <p:par>
                                <p:cTn id="27" presetID="3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9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30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31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32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274638"/>
            <a:ext cx="8786874" cy="1439850"/>
          </a:xfrm>
        </p:spPr>
        <p:txBody>
          <a:bodyPr>
            <a:noAutofit/>
          </a:bodyPr>
          <a:lstStyle/>
          <a:p>
            <a:r>
              <a:rPr lang="ru-RU" sz="4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mic Sans MS" pitchFamily="66" charset="0"/>
              </a:rPr>
              <a:t>Тест по теме сфера и шар. </a:t>
            </a:r>
            <a:endParaRPr lang="ru-RU" sz="48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7030A0"/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Comic Sans MS" pitchFamily="66" charset="0"/>
            </a:endParaRPr>
          </a:p>
        </p:txBody>
      </p:sp>
      <p:pic>
        <p:nvPicPr>
          <p:cNvPr id="25602" name="Picture 2" descr="D:\Мои документы\563470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85720" y="1571612"/>
            <a:ext cx="2867025" cy="19431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extBox 4"/>
          <p:cNvSpPr txBox="1"/>
          <p:nvPr/>
        </p:nvSpPr>
        <p:spPr>
          <a:xfrm>
            <a:off x="3143240" y="2357430"/>
            <a:ext cx="535785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Monotype Corsiva" pitchFamily="66" charset="0"/>
              </a:rPr>
              <a:t>Олимпийские  кольца это пример сферы или шара?</a:t>
            </a:r>
            <a:endParaRPr lang="ru-RU" sz="3200" dirty="0">
              <a:effectLst>
                <a:glow rad="228600">
                  <a:schemeClr val="accent4">
                    <a:satMod val="175000"/>
                    <a:alpha val="40000"/>
                  </a:schemeClr>
                </a:glow>
              </a:effectLst>
              <a:latin typeface="Monotype Corsiva" pitchFamily="66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85688" y="3571876"/>
            <a:ext cx="8858312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rgbClr val="C00000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Monotype Corsiva" pitchFamily="66" charset="0"/>
              </a:rPr>
              <a:t>В каких из перечисленных науках употребляется слово сфера? </a:t>
            </a:r>
          </a:p>
          <a:p>
            <a:pPr>
              <a:buFont typeface="Wingdings" pitchFamily="2" charset="2"/>
              <a:buChar char="q"/>
            </a:pPr>
            <a:r>
              <a:rPr lang="ru-RU" sz="2800" dirty="0" smtClean="0"/>
              <a:t>Обществознание</a:t>
            </a:r>
          </a:p>
          <a:p>
            <a:pPr>
              <a:buFont typeface="Wingdings" pitchFamily="2" charset="2"/>
              <a:buChar char="q"/>
            </a:pPr>
            <a:r>
              <a:rPr lang="ru-RU" sz="2800" dirty="0" smtClean="0"/>
              <a:t>Физика </a:t>
            </a:r>
          </a:p>
          <a:p>
            <a:pPr>
              <a:buFont typeface="Wingdings" pitchFamily="2" charset="2"/>
              <a:buChar char="q"/>
            </a:pPr>
            <a:r>
              <a:rPr lang="ru-RU" sz="2800" dirty="0" smtClean="0"/>
              <a:t>Политология</a:t>
            </a:r>
          </a:p>
          <a:p>
            <a:pPr>
              <a:buFont typeface="Wingdings" pitchFamily="2" charset="2"/>
              <a:buChar char="q"/>
            </a:pPr>
            <a:r>
              <a:rPr lang="ru-RU" sz="2800" dirty="0" smtClean="0"/>
              <a:t>Физкультура</a:t>
            </a:r>
          </a:p>
          <a:p>
            <a:pPr>
              <a:buFont typeface="Wingdings" pitchFamily="2" charset="2"/>
              <a:buChar char="q"/>
            </a:pPr>
            <a:r>
              <a:rPr lang="ru-RU" sz="2800" dirty="0" smtClean="0"/>
              <a:t>Экология</a:t>
            </a:r>
          </a:p>
          <a:p>
            <a:pPr>
              <a:buFont typeface="Wingdings" pitchFamily="2" charset="2"/>
              <a:buChar char="q"/>
            </a:pPr>
            <a:r>
              <a:rPr lang="ru-RU" sz="2800" dirty="0" smtClean="0"/>
              <a:t>Русский язык</a:t>
            </a:r>
            <a:endParaRPr lang="ru-RU" sz="2800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D:\Мои документы\Мои рисунки\56256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1928802"/>
            <a:ext cx="2286016" cy="17145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6628" name="Picture 4" descr="D:\Мои документы\56347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72198" y="2143116"/>
            <a:ext cx="2867025" cy="19431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6629" name="Picture 5" descr="D:\Мои документы\Исследования Эммы\204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428992" y="1500174"/>
            <a:ext cx="2468694" cy="18573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Picture 20" descr="PH01046J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571868" y="3643314"/>
            <a:ext cx="1858962" cy="2743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6630" name="Picture 6" descr="D:\Мои документы\Исследования Эммы\11_a.pn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00034" y="4214818"/>
            <a:ext cx="2431023" cy="214313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6631" name="Picture 7" descr="D:\Мои документы\Исследования Эммы\601.pn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857884" y="4643422"/>
            <a:ext cx="2916192" cy="221457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1" name="TextBox 10"/>
          <p:cNvSpPr txBox="1"/>
          <p:nvPr/>
        </p:nvSpPr>
        <p:spPr>
          <a:xfrm>
            <a:off x="214282" y="357166"/>
            <a:ext cx="878687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dirty="0" smtClean="0"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Monotype Corsiva" pitchFamily="66" charset="0"/>
              </a:rPr>
              <a:t>Что является шаром, а что сферой?</a:t>
            </a:r>
            <a:endParaRPr lang="ru-RU" sz="4400" dirty="0">
              <a:effectLst>
                <a:glow rad="228600">
                  <a:schemeClr val="accent2">
                    <a:satMod val="175000"/>
                    <a:alpha val="40000"/>
                  </a:schemeClr>
                </a:glow>
              </a:effectLst>
              <a:latin typeface="Monotype Corsiva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6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mic Sans MS" pitchFamily="66" charset="0"/>
              </a:rPr>
              <a:t>Содержание:</a:t>
            </a:r>
            <a:endParaRPr lang="ru-RU" sz="60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ru-RU" sz="4000" dirty="0" smtClean="0"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Comic Sans MS" pitchFamily="66" charset="0"/>
              </a:rPr>
              <a:t>Введение. </a:t>
            </a:r>
          </a:p>
          <a:p>
            <a:r>
              <a:rPr lang="ru-RU" sz="4000" dirty="0" smtClean="0"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Comic Sans MS" pitchFamily="66" charset="0"/>
              </a:rPr>
              <a:t>Определение и чертёж.</a:t>
            </a:r>
          </a:p>
          <a:p>
            <a:r>
              <a:rPr lang="ru-RU" sz="4000" dirty="0" smtClean="0"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Comic Sans MS" pitchFamily="66" charset="0"/>
              </a:rPr>
              <a:t>Элементы и чертёж.</a:t>
            </a:r>
          </a:p>
          <a:p>
            <a:r>
              <a:rPr lang="ru-RU" sz="4000" dirty="0" smtClean="0"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Comic Sans MS" pitchFamily="66" charset="0"/>
              </a:rPr>
              <a:t>Взаимное расположение сферы и плоскости.</a:t>
            </a:r>
          </a:p>
          <a:p>
            <a:r>
              <a:rPr lang="ru-RU" sz="4000" dirty="0" smtClean="0"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Comic Sans MS" pitchFamily="66" charset="0"/>
              </a:rPr>
              <a:t>Сфера и шар в повседневной жизни.</a:t>
            </a:r>
          </a:p>
          <a:p>
            <a:r>
              <a:rPr lang="ru-RU" sz="4000" dirty="0" smtClean="0"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Comic Sans MS" pitchFamily="66" charset="0"/>
              </a:rPr>
              <a:t>Тест по теме сфера </a:t>
            </a:r>
            <a:r>
              <a:rPr lang="ru-RU" sz="4000" smtClean="0"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Comic Sans MS" pitchFamily="66" charset="0"/>
              </a:rPr>
              <a:t>и шар. </a:t>
            </a:r>
            <a:endParaRPr lang="ru-RU" sz="4000" dirty="0" smtClean="0">
              <a:effectLst>
                <a:glow rad="228600">
                  <a:schemeClr val="accent2">
                    <a:satMod val="175000"/>
                    <a:alpha val="40000"/>
                  </a:schemeClr>
                </a:glow>
              </a:effectLst>
              <a:latin typeface="Comic Sans MS" pitchFamily="66" charset="0"/>
            </a:endParaRPr>
          </a:p>
          <a:p>
            <a:r>
              <a:rPr lang="ru-RU" sz="4000" dirty="0" smtClean="0"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Comic Sans MS" pitchFamily="66" charset="0"/>
              </a:rPr>
              <a:t>Используемые ресурсы. 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857232"/>
            <a:ext cx="8229600" cy="5715040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ru-RU" sz="6000" dirty="0" smtClean="0">
                <a:solidFill>
                  <a:srgbClr val="002060"/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</a:effectLst>
                <a:latin typeface="Monotype Corsiva" pitchFamily="66" charset="0"/>
              </a:rPr>
              <a:t>Тяжело запоминать, зато потом  легко решать. </a:t>
            </a:r>
          </a:p>
          <a:p>
            <a:r>
              <a:rPr lang="ru-RU" sz="6000" dirty="0" smtClean="0">
                <a:solidFill>
                  <a:schemeClr val="accent2">
                    <a:lumMod val="75000"/>
                  </a:schemeClr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Monotype Corsiva" pitchFamily="66" charset="0"/>
              </a:rPr>
              <a:t>Тяжело в учении, легко в бою. </a:t>
            </a:r>
            <a:endParaRPr lang="ru-RU" sz="6000" dirty="0">
              <a:solidFill>
                <a:schemeClr val="accent2">
                  <a:lumMod val="75000"/>
                </a:schemeClr>
              </a:solidFill>
              <a:effectLst>
                <a:glow rad="228600">
                  <a:schemeClr val="accent1">
                    <a:satMod val="175000"/>
                    <a:alpha val="40000"/>
                  </a:schemeClr>
                </a:glow>
              </a:effectLst>
              <a:latin typeface="Monotype Corsiva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  <a:latin typeface="Comic Sans MS" pitchFamily="66" charset="0"/>
              </a:rPr>
              <a:t>Используемые ресурсы:</a:t>
            </a:r>
            <a:endParaRPr lang="ru-RU" dirty="0">
              <a:effectLst>
                <a:glow rad="228600">
                  <a:schemeClr val="accent5">
                    <a:satMod val="175000"/>
                    <a:alpha val="40000"/>
                  </a:schemeClr>
                </a:glow>
              </a:effectLst>
              <a:latin typeface="Comic Sans MS" pitchFamily="66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/>
          <a:lstStyle/>
          <a:p>
            <a:r>
              <a:rPr lang="ru-RU" dirty="0" smtClean="0">
                <a:solidFill>
                  <a:srgbClr val="92D050"/>
                </a:solidFill>
                <a:latin typeface="Monotype Corsiva" pitchFamily="66" charset="0"/>
              </a:rPr>
              <a:t>Л. С. </a:t>
            </a:r>
            <a:r>
              <a:rPr lang="ru-RU" dirty="0" err="1" smtClean="0">
                <a:solidFill>
                  <a:srgbClr val="92D050"/>
                </a:solidFill>
                <a:latin typeface="Monotype Corsiva" pitchFamily="66" charset="0"/>
              </a:rPr>
              <a:t>Атанасян</a:t>
            </a:r>
            <a:r>
              <a:rPr lang="ru-RU" dirty="0" smtClean="0">
                <a:solidFill>
                  <a:srgbClr val="92D050"/>
                </a:solidFill>
                <a:latin typeface="Monotype Corsiva" pitchFamily="66" charset="0"/>
              </a:rPr>
              <a:t>, В. Ф. Бутузов, С. Б. Кадомцев, Л. С. Киселева, Э. Г. Позняк. Геометрия: Учебник для 10 – 11 классов общеобразовательных учреждений.</a:t>
            </a:r>
          </a:p>
          <a:p>
            <a:r>
              <a:rPr lang="en-US" dirty="0" smtClean="0">
                <a:solidFill>
                  <a:srgbClr val="92D050"/>
                </a:solidFill>
                <a:latin typeface="Monotype Corsiva" pitchFamily="66" charset="0"/>
                <a:hlinkClick r:id="rId2" action="ppaction://hlinkfile"/>
              </a:rPr>
              <a:t>file://localhost/E:/data/index.html</a:t>
            </a:r>
            <a:endParaRPr lang="ru-RU" dirty="0" smtClean="0">
              <a:solidFill>
                <a:srgbClr val="92D050"/>
              </a:solidFill>
              <a:latin typeface="Monotype Corsiva" pitchFamily="66" charset="0"/>
            </a:endParaRPr>
          </a:p>
          <a:p>
            <a:r>
              <a:rPr lang="ru-RU" dirty="0" smtClean="0">
                <a:solidFill>
                  <a:srgbClr val="92D050"/>
                </a:solidFill>
                <a:latin typeface="Monotype Corsiva" pitchFamily="66" charset="0"/>
              </a:rPr>
              <a:t>Материалы участников фестиваля «</a:t>
            </a:r>
            <a:r>
              <a:rPr lang="ru-RU" dirty="0" err="1" smtClean="0">
                <a:solidFill>
                  <a:srgbClr val="92D050"/>
                </a:solidFill>
                <a:latin typeface="Monotype Corsiva" pitchFamily="66" charset="0"/>
              </a:rPr>
              <a:t>Портфолио</a:t>
            </a:r>
            <a:r>
              <a:rPr lang="ru-RU" dirty="0" smtClean="0">
                <a:solidFill>
                  <a:srgbClr val="92D050"/>
                </a:solidFill>
                <a:latin typeface="Monotype Corsiva" pitchFamily="66" charset="0"/>
              </a:rPr>
              <a:t>»:  </a:t>
            </a:r>
            <a:r>
              <a:rPr lang="en-US" dirty="0" smtClean="0">
                <a:solidFill>
                  <a:srgbClr val="92D050"/>
                </a:solidFill>
                <a:latin typeface="Monotype Corsiva" pitchFamily="66" charset="0"/>
                <a:hlinkClick r:id="rId3"/>
              </a:rPr>
              <a:t>http://project.1september.ru/</a:t>
            </a:r>
            <a:r>
              <a:rPr lang="ru-RU" dirty="0" smtClean="0">
                <a:solidFill>
                  <a:srgbClr val="92D050"/>
                </a:solidFill>
                <a:latin typeface="Monotype Corsiva" pitchFamily="66" charset="0"/>
              </a:rPr>
              <a:t> </a:t>
            </a:r>
          </a:p>
          <a:p>
            <a:r>
              <a:rPr lang="en-US" dirty="0" smtClean="0">
                <a:solidFill>
                  <a:srgbClr val="92D050"/>
                </a:solidFill>
                <a:latin typeface="Monotype Corsiva" pitchFamily="66" charset="0"/>
                <a:hlinkClick r:id="rId4"/>
              </a:rPr>
              <a:t>www.ege.edu.ru</a:t>
            </a:r>
            <a:r>
              <a:rPr lang="ru-RU" dirty="0" smtClean="0">
                <a:solidFill>
                  <a:srgbClr val="92D050"/>
                </a:solidFill>
                <a:latin typeface="Monotype Corsiva" pitchFamily="66" charset="0"/>
              </a:rPr>
              <a:t> </a:t>
            </a:r>
          </a:p>
          <a:p>
            <a:endParaRPr lang="ru-RU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57158" y="1071546"/>
            <a:ext cx="8501122" cy="3792991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Wave2">
              <a:avLst/>
            </a:prstTxWarp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Спасибо за </a:t>
            </a:r>
          </a:p>
          <a:p>
            <a:pPr algn="ctr"/>
            <a:r>
              <a:rPr lang="ru-RU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внимание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glow rad="228600">
                  <a:schemeClr val="accent6">
                    <a:satMod val="175000"/>
                    <a:alpha val="40000"/>
                  </a:schemeClr>
                </a:glow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6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mic Sans MS" pitchFamily="66" charset="0"/>
              </a:rPr>
              <a:t>Введение. </a:t>
            </a:r>
            <a:endParaRPr lang="ru-RU" sz="66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glow rad="101600">
                  <a:schemeClr val="accent5">
                    <a:satMod val="175000"/>
                    <a:alpha val="40000"/>
                  </a:schemeClr>
                </a:glow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2844" y="1600200"/>
            <a:ext cx="8543956" cy="5043510"/>
          </a:xfrm>
        </p:spPr>
        <p:txBody>
          <a:bodyPr>
            <a:noAutofit/>
          </a:bodyPr>
          <a:lstStyle/>
          <a:p>
            <a:pPr algn="just"/>
            <a:r>
              <a:rPr lang="ru-RU" sz="2800" dirty="0"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  <a:latin typeface="Monotype Corsiva" pitchFamily="66" charset="0"/>
              </a:rPr>
              <a:t>На протяжении многих веков человечество не переставало пополнять свои научные знания в той или иной области науки. Стереометрия, как наука о фигурах в пространстве, неотъемлемо связана со многими из научных дисциплин. К таким дисциплинам относятся: математика, физика, информатика и программирование, а также химия и биология. В последних стоит проблема изучения микромира, который представляет собой сложнейшую комбинацию различных частиц в пространстве относительно друг друга. В архитектуре постоянно используются теоремы и следствия из стереометрии.</a:t>
            </a:r>
          </a:p>
          <a:p>
            <a:pPr algn="just">
              <a:buNone/>
            </a:pPr>
            <a:r>
              <a:rPr lang="ru-RU" sz="2000" dirty="0">
                <a:latin typeface="Monotype Corsiva" pitchFamily="66" charset="0"/>
              </a:rPr>
              <a:t>	</a:t>
            </a:r>
          </a:p>
          <a:p>
            <a:pPr>
              <a:buNone/>
            </a:pPr>
            <a:endParaRPr lang="ru-RU" sz="1600" dirty="0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285728"/>
            <a:ext cx="8229600" cy="6286544"/>
          </a:xfrm>
        </p:spPr>
        <p:txBody>
          <a:bodyPr>
            <a:normAutofit fontScale="92500" lnSpcReduction="10000"/>
          </a:bodyPr>
          <a:lstStyle/>
          <a:p>
            <a:pPr algn="just"/>
            <a:r>
              <a:rPr lang="ru-RU" dirty="0" smtClean="0"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  <a:latin typeface="Monotype Corsiva" pitchFamily="66" charset="0"/>
              </a:rPr>
              <a:t>Множество учёных геометров, да и простых людей, интересовались такой фигурой как шар и его «оболочкой», носящей название сфера. Удивительно, но шар является единственным телом, обладающим большей площадью поверхности при объёме, равном объёму других сравниваемых тел, таких как куб, призма или прочие всевозможные многогранники. С шарами мы имеем дело ежедневно. К примеру, почти каждый человек пользуется шариковый ручкой в конец стержня которой вмонтирован металлический шар, вращающийся под действием сил трения между ним и бумагой и в процессе поворота на своей поверхности шар «выносит» очередную порцию чернил.</a:t>
            </a:r>
            <a:endParaRPr lang="ru-RU" dirty="0">
              <a:effectLst>
                <a:glow rad="228600">
                  <a:schemeClr val="accent5">
                    <a:satMod val="175000"/>
                    <a:alpha val="40000"/>
                  </a:schemeClr>
                </a:glow>
              </a:effectLst>
            </a:endParaRPr>
          </a:p>
        </p:txBody>
      </p:sp>
    </p:spTree>
  </p:cSld>
  <p:clrMapOvr>
    <a:masterClrMapping/>
  </p:clrMapOvr>
  <p:transition>
    <p:wheel spokes="3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500042"/>
            <a:ext cx="8229600" cy="6072230"/>
          </a:xfrm>
        </p:spPr>
        <p:txBody>
          <a:bodyPr>
            <a:normAutofit lnSpcReduction="10000"/>
          </a:bodyPr>
          <a:lstStyle/>
          <a:p>
            <a:pPr algn="just"/>
            <a:r>
              <a:rPr lang="ru-RU" sz="3600" dirty="0" smtClean="0"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  <a:latin typeface="Monotype Corsiva" pitchFamily="66" charset="0"/>
              </a:rPr>
              <a:t>В автомобильной промышленности изготавливаются шаровые опоры, являющиеся очень важной деталью в автомобиле и обеспечивающей правильный поворот колёс и устойчивость машины на дороге. Элементы машин, самолётов, ракет, мотоциклов, снарядов, плавательных судов, подвергающиеся постоянным воздействиям воды или воздуха, преимущественно имеют какие либо сферические поверхности, называемые обтекателями.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88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Цель работы:</a:t>
            </a:r>
            <a:endParaRPr lang="ru-RU" sz="88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r>
              <a:rPr lang="ru-RU" sz="5400" dirty="0" smtClean="0">
                <a:solidFill>
                  <a:srgbClr val="FFFF00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  <a:latin typeface="Monotype Corsiva" pitchFamily="66" charset="0"/>
              </a:rPr>
              <a:t>  Систематизировать и обобщить сведения по данной теме. </a:t>
            </a:r>
            <a:endParaRPr lang="ru-RU" sz="5400" dirty="0">
              <a:solidFill>
                <a:srgbClr val="FFFF00"/>
              </a:solidFill>
              <a:effectLst>
                <a:glow rad="228600">
                  <a:schemeClr val="accent6">
                    <a:satMod val="175000"/>
                    <a:alpha val="40000"/>
                  </a:schemeClr>
                </a:glow>
              </a:effectLst>
              <a:latin typeface="Monotype Corsiva" pitchFamily="66" charset="0"/>
            </a:endParaRPr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8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mic Sans MS" pitchFamily="66" charset="0"/>
              </a:rPr>
              <a:t>Задачи: </a:t>
            </a:r>
            <a:endParaRPr lang="ru-RU" sz="80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glow rad="139700">
                  <a:schemeClr val="accent2">
                    <a:satMod val="175000"/>
                    <a:alpha val="40000"/>
                  </a:schemeClr>
                </a:glow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4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Monotype Corsiva" pitchFamily="66" charset="0"/>
              </a:rPr>
              <a:t>П</a:t>
            </a:r>
            <a:r>
              <a:rPr lang="ru-RU" sz="4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Monotype Corsiva" pitchFamily="66" charset="0"/>
              </a:rPr>
              <a:t>одборка </a:t>
            </a:r>
            <a:r>
              <a:rPr lang="ru-RU" sz="4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Monotype Corsiva" pitchFamily="66" charset="0"/>
              </a:rPr>
              <a:t>соответствующей </a:t>
            </a:r>
            <a:r>
              <a:rPr lang="ru-RU" sz="4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Monotype Corsiva" pitchFamily="66" charset="0"/>
              </a:rPr>
              <a:t>литературы. </a:t>
            </a:r>
          </a:p>
          <a:p>
            <a:r>
              <a:rPr lang="ru-RU" sz="4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Monotype Corsiva" pitchFamily="66" charset="0"/>
              </a:rPr>
              <a:t>И</a:t>
            </a:r>
            <a:r>
              <a:rPr lang="ru-RU" sz="4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Monotype Corsiva" pitchFamily="66" charset="0"/>
              </a:rPr>
              <a:t>зучение </a:t>
            </a:r>
            <a:r>
              <a:rPr lang="ru-RU" sz="4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Monotype Corsiva" pitchFamily="66" charset="0"/>
              </a:rPr>
              <a:t>нужного для работы </a:t>
            </a:r>
            <a:r>
              <a:rPr lang="ru-RU" sz="4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Monotype Corsiva" pitchFamily="66" charset="0"/>
              </a:rPr>
              <a:t>материала.</a:t>
            </a:r>
          </a:p>
          <a:p>
            <a:r>
              <a:rPr lang="ru-RU" sz="4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Monotype Corsiva" pitchFamily="66" charset="0"/>
              </a:rPr>
              <a:t> Систематизация </a:t>
            </a:r>
            <a:r>
              <a:rPr lang="ru-RU" sz="4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Monotype Corsiva" pitchFamily="66" charset="0"/>
              </a:rPr>
              <a:t>материала (план</a:t>
            </a:r>
            <a:r>
              <a:rPr lang="ru-RU" sz="4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Monotype Corsiva" pitchFamily="66" charset="0"/>
              </a:rPr>
              <a:t>). </a:t>
            </a:r>
            <a:endParaRPr lang="ru-RU" sz="4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7030A0"/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Monotype Corsiva" pitchFamily="66" charset="0"/>
            </a:endParaRP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4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mic Sans MS" pitchFamily="66" charset="0"/>
              </a:rPr>
              <a:t>Понятие шара, шаровой поверхности и сферы. </a:t>
            </a:r>
            <a:endParaRPr lang="ru-RU" sz="48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glow rad="139700">
                  <a:schemeClr val="accent3">
                    <a:satMod val="175000"/>
                    <a:alpha val="40000"/>
                  </a:schemeClr>
                </a:glow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42910" y="1571612"/>
            <a:ext cx="8229600" cy="4829196"/>
          </a:xfrm>
        </p:spPr>
        <p:txBody>
          <a:bodyPr>
            <a:normAutofit fontScale="85000" lnSpcReduction="10000"/>
          </a:bodyPr>
          <a:lstStyle/>
          <a:p>
            <a:pPr algn="just">
              <a:buNone/>
            </a:pPr>
            <a:r>
              <a:rPr lang="ru-RU" u="sng" dirty="0" smtClean="0">
                <a:solidFill>
                  <a:srgbClr val="00B0F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Monotype Corsiva" pitchFamily="66" charset="0"/>
              </a:rPr>
              <a:t>Шаром </a:t>
            </a:r>
            <a:r>
              <a:rPr lang="ru-RU" dirty="0" smtClean="0"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Monotype Corsiva" pitchFamily="66" charset="0"/>
              </a:rPr>
              <a:t>называется тело, которое состоит из всех точек пространства, находящихся на расстоянии, не больше данного, от данной точки. Эта точка называется центром шара, а данное расстояние --- радиусом шара.</a:t>
            </a:r>
          </a:p>
          <a:p>
            <a:pPr algn="just">
              <a:buNone/>
            </a:pPr>
            <a:r>
              <a:rPr lang="ru-RU" dirty="0" smtClean="0"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Monotype Corsiva" pitchFamily="66" charset="0"/>
              </a:rPr>
              <a:t>Граница шара называется </a:t>
            </a:r>
            <a:r>
              <a:rPr lang="ru-RU" u="sng" dirty="0" smtClean="0">
                <a:solidFill>
                  <a:srgbClr val="00B0F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Monotype Corsiva" pitchFamily="66" charset="0"/>
              </a:rPr>
              <a:t>шаровой поверхностью или сферой</a:t>
            </a:r>
            <a:r>
              <a:rPr lang="ru-RU" dirty="0" smtClean="0"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Monotype Corsiva" pitchFamily="66" charset="0"/>
              </a:rPr>
              <a:t>. Таким образом, точками сферы являются все точки шара, которые удалены от центра на расстояние, равное радиусу.</a:t>
            </a:r>
            <a:r>
              <a:rPr lang="ru-RU" b="1" dirty="0" smtClean="0"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Monotype Corsiva" pitchFamily="66" charset="0"/>
                <a:cs typeface="Courier New" pitchFamily="49" charset="0"/>
              </a:rPr>
              <a:t> </a:t>
            </a:r>
            <a:r>
              <a:rPr lang="ru-RU" b="1" u="sng" dirty="0" smtClean="0">
                <a:solidFill>
                  <a:srgbClr val="00B0F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Monotype Corsiva" pitchFamily="66" charset="0"/>
                <a:cs typeface="Courier New" pitchFamily="49" charset="0"/>
              </a:rPr>
              <a:t>Шаровой</a:t>
            </a:r>
            <a:r>
              <a:rPr lang="ru-RU" u="sng" dirty="0" smtClean="0">
                <a:solidFill>
                  <a:srgbClr val="00B0F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Monotype Corsiva" pitchFamily="66" charset="0"/>
              </a:rPr>
              <a:t> или </a:t>
            </a:r>
            <a:r>
              <a:rPr lang="ru-RU" b="1" u="sng" dirty="0" smtClean="0">
                <a:solidFill>
                  <a:srgbClr val="00B0F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Monotype Corsiva" pitchFamily="66" charset="0"/>
                <a:cs typeface="Courier New" pitchFamily="49" charset="0"/>
              </a:rPr>
              <a:t>сферической</a:t>
            </a:r>
            <a:r>
              <a:rPr lang="ru-RU" u="sng" dirty="0" smtClean="0">
                <a:solidFill>
                  <a:srgbClr val="00B0F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Monotype Corsiva" pitchFamily="66" charset="0"/>
              </a:rPr>
              <a:t> </a:t>
            </a:r>
            <a:r>
              <a:rPr lang="ru-RU" dirty="0" smtClean="0"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Monotype Corsiva" pitchFamily="66" charset="0"/>
              </a:rPr>
              <a:t>поверхностью называется геометрическое место точек пространства, удаленных от данной точки О (центра) на заданное расстояние R(радиус). </a:t>
            </a:r>
            <a:endParaRPr lang="ru-RU" dirty="0" smtClean="0">
              <a:effectLst>
                <a:glow rad="228600">
                  <a:schemeClr val="accent2">
                    <a:satMod val="175000"/>
                    <a:alpha val="40000"/>
                  </a:schemeClr>
                </a:glow>
              </a:effectLst>
              <a:latin typeface="Monotype Corsiva" pitchFamily="66" charset="0"/>
            </a:endParaRPr>
          </a:p>
          <a:p>
            <a:endParaRPr lang="ru-RU" dirty="0">
              <a:latin typeface="Monotype Corsiva" pitchFamily="66" charset="0"/>
            </a:endParaRPr>
          </a:p>
        </p:txBody>
      </p:sp>
    </p:spTree>
  </p:cSld>
  <p:clrMapOvr>
    <a:masterClrMapping/>
  </p:clrMapOvr>
  <p:transition>
    <p:checker dir="vert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285728"/>
            <a:ext cx="8715436" cy="6357982"/>
          </a:xfrm>
        </p:spPr>
        <p:txBody>
          <a:bodyPr>
            <a:normAutofit lnSpcReduction="10000"/>
          </a:bodyPr>
          <a:lstStyle/>
          <a:p>
            <a:pPr algn="just">
              <a:buNone/>
            </a:pPr>
            <a:r>
              <a:rPr lang="ru-RU" dirty="0" smtClean="0"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Monotype Corsiva" pitchFamily="66" charset="0"/>
              </a:rPr>
              <a:t>Все пространство по отношению к данной шаровой поверхности разбивается на внутреннюю область (куда можно присоединить и точки самой поверхности) и внешнюю. Первая из этих областей называется шаром. Итак, </a:t>
            </a:r>
            <a:r>
              <a:rPr lang="ru-RU" b="1" u="sng" dirty="0" smtClean="0">
                <a:solidFill>
                  <a:srgbClr val="00B0F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Monotype Corsiva" pitchFamily="66" charset="0"/>
                <a:cs typeface="Courier New" pitchFamily="49" charset="0"/>
              </a:rPr>
              <a:t>шар</a:t>
            </a:r>
            <a:r>
              <a:rPr lang="ru-RU" u="sng" dirty="0" smtClean="0">
                <a:solidFill>
                  <a:srgbClr val="00B0F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Monotype Corsiva" pitchFamily="66" charset="0"/>
              </a:rPr>
              <a:t> </a:t>
            </a:r>
            <a:r>
              <a:rPr lang="ru-RU" dirty="0" smtClean="0"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Monotype Corsiva" pitchFamily="66" charset="0"/>
              </a:rPr>
              <a:t>— геометрическое место всех точек, удаленных от заданной точки О (центра) на расстояние, не превышающее данной величины R  (радиуса). Шаровая поверхность является границей, отделяющей шар от окружающего пространства.</a:t>
            </a:r>
          </a:p>
          <a:p>
            <a:pPr algn="just">
              <a:buNone/>
            </a:pPr>
            <a:r>
              <a:rPr lang="ru-RU" b="1" i="1" u="sng" dirty="0" smtClean="0">
                <a:solidFill>
                  <a:srgbClr val="00B0F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Monotype Corsiva" pitchFamily="66" charset="0"/>
                <a:cs typeface="Courier New" pitchFamily="49" charset="0"/>
              </a:rPr>
              <a:t>Сферой</a:t>
            </a:r>
            <a:r>
              <a:rPr lang="ru-RU" i="1" u="sng" dirty="0" smtClean="0">
                <a:solidFill>
                  <a:srgbClr val="00B0F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Monotype Corsiva" pitchFamily="66" charset="0"/>
              </a:rPr>
              <a:t> </a:t>
            </a:r>
            <a:r>
              <a:rPr lang="ru-RU" i="1" dirty="0" smtClean="0"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Monotype Corsiva" pitchFamily="66" charset="0"/>
              </a:rPr>
              <a:t> </a:t>
            </a:r>
            <a:r>
              <a:rPr lang="ru-RU" dirty="0" smtClean="0"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Monotype Corsiva" pitchFamily="66" charset="0"/>
              </a:rPr>
              <a:t>называется поверхность, состоящая из всех точек пространства, расположенных на данном расстоянии данной точки – её центра. 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PRESENTER" val="1929c842adc1a799a7196fe4a2a4d8e91539eaac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205</TotalTime>
  <Words>1041</Words>
  <Application>Microsoft Office PowerPoint</Application>
  <PresentationFormat>Экран (4:3)</PresentationFormat>
  <Paragraphs>93</Paragraphs>
  <Slides>22</Slides>
  <Notes>0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4" baseType="lpstr">
      <vt:lpstr>Тема Office</vt:lpstr>
      <vt:lpstr>Точечный рисунок</vt:lpstr>
      <vt:lpstr>Презентация по теме «Сфера и шар» для учащихся 11 класса </vt:lpstr>
      <vt:lpstr>Содержание:</vt:lpstr>
      <vt:lpstr>Введение. </vt:lpstr>
      <vt:lpstr>Слайд 4</vt:lpstr>
      <vt:lpstr>Слайд 5</vt:lpstr>
      <vt:lpstr>Цель работы:</vt:lpstr>
      <vt:lpstr>Задачи: </vt:lpstr>
      <vt:lpstr>Понятие шара, шаровой поверхности и сферы. 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Сфера и шар в повседневной жизни</vt:lpstr>
      <vt:lpstr>Тест по теме сфера и шар. </vt:lpstr>
      <vt:lpstr>Слайд 19</vt:lpstr>
      <vt:lpstr>Слайд 20</vt:lpstr>
      <vt:lpstr>Используемые ресурсы:</vt:lpstr>
      <vt:lpstr>Слайд 22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Сфера и шар. </dc:title>
  <dc:creator>пользователь</dc:creator>
  <cp:lastModifiedBy>математика</cp:lastModifiedBy>
  <cp:revision>35</cp:revision>
  <dcterms:created xsi:type="dcterms:W3CDTF">2010-02-10T13:47:57Z</dcterms:created>
  <dcterms:modified xsi:type="dcterms:W3CDTF">2014-08-22T06:51:04Z</dcterms:modified>
</cp:coreProperties>
</file>