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7620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87" autoAdjust="0"/>
  </p:normalViewPr>
  <p:slideViewPr>
    <p:cSldViewPr>
      <p:cViewPr varScale="1">
        <p:scale>
          <a:sx n="58" d="100"/>
          <a:sy n="58" d="100"/>
        </p:scale>
        <p:origin x="-1302" y="-8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0AFD-F6C5-41EA-8BC2-ED2E17495EC4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82DD-0C58-49AB-8051-6BCE11777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82DD-0C58-49AB-8051-6BCE117779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7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2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9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4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3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5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2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63DA7-E92F-497B-89A4-0EE4D42548FD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BF0B-A99C-4C16-8435-4B9EE7272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596900"/>
            <a:ext cx="9154988" cy="5816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Купцова Екатерина Валерьевна,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учитель информатики и ИКТ, математики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МБОУ «Шенкурская СОШ»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г. Шенкурск Архангельской области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 - 14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 - 14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 - 14"/>
              </a:rPr>
              <a:t>Тема </a:t>
            </a:r>
            <a:r>
              <a:rPr lang="ru-RU" sz="3600" b="1" dirty="0" smtClean="0">
                <a:solidFill>
                  <a:srgbClr val="000000"/>
                </a:solidFill>
                <a:latin typeface="Times New Roman - 14"/>
              </a:rPr>
              <a:t>урока: «Форматирование текста – изменение формы представления информации»</a:t>
            </a:r>
          </a:p>
          <a:p>
            <a:endParaRPr lang="ru-RU" sz="2400" b="1" dirty="0" smtClean="0">
              <a:solidFill>
                <a:srgbClr val="000000"/>
              </a:solidFill>
              <a:latin typeface="Times New Roman - 14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 - 14"/>
            </a:endParaRPr>
          </a:p>
          <a:p>
            <a:endParaRPr lang="ru-RU" sz="2400" b="1" dirty="0">
              <a:solidFill>
                <a:srgbClr val="000000"/>
              </a:solidFill>
              <a:latin typeface="Times New Roman - 14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 - 14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Учебник</a:t>
            </a:r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: Информатика, 5 класс, автор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 - 14"/>
              </a:rPr>
              <a:t>Босова</a:t>
            </a:r>
            <a:r>
              <a:rPr lang="ru-RU" sz="2400" b="1" dirty="0" smtClean="0">
                <a:solidFill>
                  <a:srgbClr val="000000"/>
                </a:solidFill>
                <a:latin typeface="Times New Roman - 14"/>
              </a:rPr>
              <a:t> Л.Л.</a:t>
            </a:r>
            <a:endParaRPr lang="ru-RU" sz="2400" b="1" dirty="0">
              <a:solidFill>
                <a:srgbClr val="000000"/>
              </a:solidFill>
              <a:latin typeface="Times New Roman - 14"/>
            </a:endParaRPr>
          </a:p>
        </p:txBody>
      </p:sp>
    </p:spTree>
    <p:extLst>
      <p:ext uri="{BB962C8B-B14F-4D97-AF65-F5344CB8AC3E}">
        <p14:creationId xmlns:p14="http://schemas.microsoft.com/office/powerpoint/2010/main" val="354450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63576" y="1077468"/>
            <a:ext cx="6752787" cy="1868436"/>
            <a:chOff x="2431669" y="1077468"/>
            <a:chExt cx="4037204" cy="603505"/>
          </a:xfrm>
        </p:grpSpPr>
        <p:sp>
          <p:nvSpPr>
            <p:cNvPr id="2" name="Полилиния 1"/>
            <p:cNvSpPr/>
            <p:nvPr/>
          </p:nvSpPr>
          <p:spPr>
            <a:xfrm>
              <a:off x="2431669" y="1077468"/>
              <a:ext cx="4037204" cy="603505"/>
            </a:xfrm>
            <a:custGeom>
              <a:avLst/>
              <a:gdLst/>
              <a:ahLst/>
              <a:cxnLst/>
              <a:rect l="0" t="0" r="0" b="0"/>
              <a:pathLst>
                <a:path w="4037204" h="603505">
                  <a:moveTo>
                    <a:pt x="0" y="0"/>
                  </a:moveTo>
                  <a:lnTo>
                    <a:pt x="4037203" y="0"/>
                  </a:lnTo>
                  <a:lnTo>
                    <a:pt x="4037203" y="603504"/>
                  </a:lnTo>
                  <a:lnTo>
                    <a:pt x="0" y="60350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70029" y="1107643"/>
              <a:ext cx="3720111" cy="2087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000000"/>
                  </a:solidFill>
                  <a:latin typeface="Arial - 28"/>
                </a:rPr>
                <a:t>Что такое шрифт?</a:t>
              </a:r>
              <a:endParaRPr lang="ru-RU" sz="3600" dirty="0">
                <a:solidFill>
                  <a:srgbClr val="000000"/>
                </a:solidFill>
                <a:latin typeface="Arial - 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81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114300"/>
            <a:ext cx="5922772" cy="1211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035050"/>
            <a:ext cx="990600" cy="88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108200"/>
            <a:ext cx="977900" cy="88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49600"/>
            <a:ext cx="977900" cy="876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29100"/>
            <a:ext cx="977900" cy="88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946400" y="4470400"/>
            <a:ext cx="5971642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smtClean="0">
                <a:solidFill>
                  <a:srgbClr val="282828"/>
                </a:solidFill>
                <a:latin typeface="Arial Rounded MT Bold - 27"/>
              </a:rPr>
              <a:t>Абзац выровнен по левому краю</a:t>
            </a:r>
            <a:endParaRPr lang="ru-RU" sz="2000" b="1">
              <a:solidFill>
                <a:srgbClr val="282828"/>
              </a:solidFill>
              <a:latin typeface="Arial Rounded MT Bold - 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600" y="3289300"/>
            <a:ext cx="489999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smtClean="0">
                <a:solidFill>
                  <a:srgbClr val="282828"/>
                </a:solidFill>
                <a:latin typeface="Arial Rounded MT Bold - 27"/>
              </a:rPr>
              <a:t>Абзац выровнен по центру</a:t>
            </a:r>
            <a:endParaRPr lang="ru-RU" sz="2000" b="1">
              <a:solidFill>
                <a:srgbClr val="282828"/>
              </a:solidFill>
              <a:latin typeface="Arial Rounded MT Bold - 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5300" y="2171700"/>
            <a:ext cx="6182437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b="1" smtClean="0">
                <a:solidFill>
                  <a:srgbClr val="282828"/>
                </a:solidFill>
                <a:latin typeface="Arial Rounded MT Bold - 28"/>
              </a:rPr>
              <a:t>Абзац выровнен по правому краю</a:t>
            </a:r>
            <a:endParaRPr lang="ru-RU" sz="2100" b="1">
              <a:solidFill>
                <a:srgbClr val="282828"/>
              </a:solidFill>
              <a:latin typeface="Arial Rounded MT Bold - 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700" y="1104900"/>
            <a:ext cx="5047742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smtClean="0">
                <a:solidFill>
                  <a:srgbClr val="282828"/>
                </a:solidFill>
                <a:latin typeface="Arial Rounded MT Bold - 27"/>
              </a:rPr>
              <a:t>Абзац выровнен по ширине</a:t>
            </a:r>
            <a:endParaRPr lang="ru-RU" sz="2000" b="1">
              <a:solidFill>
                <a:srgbClr val="282828"/>
              </a:solidFill>
              <a:latin typeface="Arial Rounded MT Bold - 27"/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-38100"/>
            <a:ext cx="2908300" cy="115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Полилиния 11"/>
          <p:cNvSpPr/>
          <p:nvPr/>
        </p:nvSpPr>
        <p:spPr>
          <a:xfrm>
            <a:off x="3870960" y="454787"/>
            <a:ext cx="1375411" cy="354966"/>
          </a:xfrm>
          <a:custGeom>
            <a:avLst/>
            <a:gdLst/>
            <a:ahLst/>
            <a:cxnLst/>
            <a:rect l="0" t="0" r="0" b="0"/>
            <a:pathLst>
              <a:path w="1375411" h="354966">
                <a:moveTo>
                  <a:pt x="0" y="0"/>
                </a:moveTo>
                <a:lnTo>
                  <a:pt x="1375410" y="0"/>
                </a:lnTo>
                <a:lnTo>
                  <a:pt x="1375410" y="354965"/>
                </a:lnTo>
                <a:lnTo>
                  <a:pt x="0" y="35496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1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100"/>
            <a:ext cx="909777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0000"/>
                </a:solidFill>
                <a:latin typeface="Arial - 36"/>
              </a:rPr>
              <a:t>Что же такое </a:t>
            </a:r>
          </a:p>
          <a:p>
            <a:pPr algn="ctr"/>
            <a:r>
              <a:rPr lang="ru-RU" sz="2700" b="1" dirty="0" smtClean="0">
                <a:solidFill>
                  <a:srgbClr val="000000"/>
                </a:solidFill>
                <a:latin typeface="Arial - 36"/>
              </a:rPr>
              <a:t>ФОРМАТИРОВАНИЕ?</a:t>
            </a:r>
            <a:endParaRPr lang="ru-RU" sz="27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930400"/>
            <a:ext cx="8791575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Arial - 36"/>
              </a:rPr>
              <a:t>Форматирование</a:t>
            </a:r>
            <a:r>
              <a:rPr lang="ru-RU" sz="4800" dirty="0" smtClean="0">
                <a:solidFill>
                  <a:srgbClr val="000000"/>
                </a:solidFill>
                <a:latin typeface="Arial - 36"/>
              </a:rPr>
              <a:t> (оформление)- </a:t>
            </a:r>
          </a:p>
          <a:p>
            <a:pPr algn="ctr"/>
            <a:r>
              <a:rPr lang="ru-RU" sz="4800" dirty="0" smtClean="0">
                <a:solidFill>
                  <a:srgbClr val="000000"/>
                </a:solidFill>
                <a:latin typeface="Arial - 36"/>
              </a:rPr>
              <a:t>этап подготовки документа, на котором  ему придаётся тот вид, который  документ будет иметь на бумаге. </a:t>
            </a:r>
            <a:endParaRPr lang="ru-RU" sz="48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4367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9764" y="334409"/>
            <a:ext cx="4390195" cy="1747399"/>
            <a:chOff x="329765" y="330974"/>
            <a:chExt cx="3176780" cy="140449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9765" y="330974"/>
              <a:ext cx="3176780" cy="1404494"/>
              <a:chOff x="329765" y="330974"/>
              <a:chExt cx="3176780" cy="1404494"/>
            </a:xfrm>
          </p:grpSpPr>
          <p:sp>
            <p:nvSpPr>
              <p:cNvPr id="2" name="Полилиния 1"/>
              <p:cNvSpPr/>
              <p:nvPr/>
            </p:nvSpPr>
            <p:spPr>
              <a:xfrm>
                <a:off x="329765" y="330974"/>
                <a:ext cx="3176780" cy="1404494"/>
              </a:xfrm>
              <a:custGeom>
                <a:avLst/>
                <a:gdLst/>
                <a:ahLst/>
                <a:cxnLst/>
                <a:rect l="0" t="0" r="0" b="0"/>
                <a:pathLst>
                  <a:path w="3176780" h="1404494">
                    <a:moveTo>
                      <a:pt x="529463" y="0"/>
                    </a:moveTo>
                    <a:lnTo>
                      <a:pt x="2699893" y="0"/>
                    </a:lnTo>
                    <a:lnTo>
                      <a:pt x="2753361" y="4826"/>
                    </a:lnTo>
                    <a:lnTo>
                      <a:pt x="2848230" y="16510"/>
                    </a:lnTo>
                    <a:lnTo>
                      <a:pt x="2938527" y="39751"/>
                    </a:lnTo>
                    <a:lnTo>
                      <a:pt x="2980564" y="51435"/>
                    </a:lnTo>
                    <a:lnTo>
                      <a:pt x="3054985" y="84328"/>
                    </a:lnTo>
                    <a:lnTo>
                      <a:pt x="3107817" y="121793"/>
                    </a:lnTo>
                    <a:lnTo>
                      <a:pt x="3134487" y="143002"/>
                    </a:lnTo>
                    <a:lnTo>
                      <a:pt x="3160777" y="184912"/>
                    </a:lnTo>
                    <a:lnTo>
                      <a:pt x="3171317" y="208534"/>
                    </a:lnTo>
                    <a:lnTo>
                      <a:pt x="3171317" y="220218"/>
                    </a:lnTo>
                    <a:lnTo>
                      <a:pt x="3176779" y="233934"/>
                    </a:lnTo>
                    <a:lnTo>
                      <a:pt x="3176779" y="1170178"/>
                    </a:lnTo>
                    <a:lnTo>
                      <a:pt x="3171317" y="1182243"/>
                    </a:lnTo>
                    <a:lnTo>
                      <a:pt x="3171317" y="1193546"/>
                    </a:lnTo>
                    <a:lnTo>
                      <a:pt x="3160777" y="1217168"/>
                    </a:lnTo>
                    <a:lnTo>
                      <a:pt x="3134487" y="1259078"/>
                    </a:lnTo>
                    <a:lnTo>
                      <a:pt x="3081529" y="1299210"/>
                    </a:lnTo>
                    <a:lnTo>
                      <a:pt x="3054985" y="1317625"/>
                    </a:lnTo>
                    <a:lnTo>
                      <a:pt x="2980564" y="1350645"/>
                    </a:lnTo>
                    <a:lnTo>
                      <a:pt x="2896108" y="1373886"/>
                    </a:lnTo>
                    <a:lnTo>
                      <a:pt x="2848230" y="1385570"/>
                    </a:lnTo>
                    <a:lnTo>
                      <a:pt x="2753361" y="1397254"/>
                    </a:lnTo>
                    <a:lnTo>
                      <a:pt x="2699893" y="1401699"/>
                    </a:lnTo>
                    <a:lnTo>
                      <a:pt x="2673605" y="1401699"/>
                    </a:lnTo>
                    <a:lnTo>
                      <a:pt x="2647315" y="1404493"/>
                    </a:lnTo>
                    <a:lnTo>
                      <a:pt x="529463" y="1404493"/>
                    </a:lnTo>
                    <a:lnTo>
                      <a:pt x="497332" y="1401699"/>
                    </a:lnTo>
                    <a:lnTo>
                      <a:pt x="471297" y="1401699"/>
                    </a:lnTo>
                    <a:lnTo>
                      <a:pt x="418211" y="1397254"/>
                    </a:lnTo>
                    <a:lnTo>
                      <a:pt x="322961" y="1385570"/>
                    </a:lnTo>
                    <a:lnTo>
                      <a:pt x="233045" y="1362202"/>
                    </a:lnTo>
                    <a:lnTo>
                      <a:pt x="190754" y="1350645"/>
                    </a:lnTo>
                    <a:lnTo>
                      <a:pt x="116840" y="1317625"/>
                    </a:lnTo>
                    <a:lnTo>
                      <a:pt x="63373" y="1280287"/>
                    </a:lnTo>
                    <a:lnTo>
                      <a:pt x="36830" y="1259078"/>
                    </a:lnTo>
                    <a:lnTo>
                      <a:pt x="10541" y="1217168"/>
                    </a:lnTo>
                    <a:lnTo>
                      <a:pt x="0" y="1193546"/>
                    </a:lnTo>
                    <a:lnTo>
                      <a:pt x="0" y="208534"/>
                    </a:lnTo>
                    <a:lnTo>
                      <a:pt x="10541" y="184912"/>
                    </a:lnTo>
                    <a:lnTo>
                      <a:pt x="36830" y="143002"/>
                    </a:lnTo>
                    <a:lnTo>
                      <a:pt x="89916" y="102870"/>
                    </a:lnTo>
                    <a:lnTo>
                      <a:pt x="116840" y="84328"/>
                    </a:lnTo>
                    <a:lnTo>
                      <a:pt x="190754" y="51435"/>
                    </a:lnTo>
                    <a:lnTo>
                      <a:pt x="275336" y="28067"/>
                    </a:lnTo>
                    <a:lnTo>
                      <a:pt x="322961" y="16510"/>
                    </a:lnTo>
                    <a:lnTo>
                      <a:pt x="418211" y="4826"/>
                    </a:lnTo>
                    <a:lnTo>
                      <a:pt x="471297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36291" y="789086"/>
                <a:ext cx="2763726" cy="51949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3600" dirty="0" smtClean="0">
                    <a:solidFill>
                      <a:srgbClr val="000000"/>
                    </a:solidFill>
                    <a:latin typeface="Arial - 28"/>
                  </a:rPr>
                  <a:t>Д/з</a:t>
                </a:r>
                <a:endParaRPr lang="ru-RU" sz="3600" dirty="0">
                  <a:solidFill>
                    <a:srgbClr val="000000"/>
                  </a:solidFill>
                  <a:latin typeface="Arial - 28"/>
                </a:endParaRPr>
              </a:p>
            </p:txBody>
          </p:sp>
        </p:grpSp>
        <p:pic>
          <p:nvPicPr>
            <p:cNvPr id="5" name="Рисунок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849" y="330974"/>
              <a:ext cx="1230249" cy="13317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302544" y="2225824"/>
            <a:ext cx="9097936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34"/>
              </a:rPr>
              <a:t>1. читать стр. 97 - 98, учить  инструменты панели  форматирования</a:t>
            </a:r>
            <a:endParaRPr lang="ru-RU" sz="32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65" y="3502461"/>
            <a:ext cx="98552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2. вырезать из газеты (журнала) 3 фрагмента 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разных 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статей, вклеить в тетрадь и  определить: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- выравнивание</a:t>
            </a:r>
            <a:endParaRPr lang="ru-RU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- вид 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шрифта (с засечками, рубленный...)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- начертание</a:t>
            </a:r>
            <a:endParaRPr lang="ru-RU" sz="3200" dirty="0" smtClean="0">
              <a:solidFill>
                <a:srgbClr val="000000"/>
              </a:solidFill>
              <a:latin typeface="Arial - 36"/>
            </a:endParaRPr>
          </a:p>
          <a:p>
            <a:endParaRPr lang="ru-RU" sz="32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29453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88900"/>
            <a:ext cx="6409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Пример выполнения д/з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1600200"/>
            <a:ext cx="6477000" cy="15388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1700" b="1" smtClean="0">
                <a:solidFill>
                  <a:srgbClr val="000000"/>
                </a:solidFill>
                <a:latin typeface="Times New Roman - 23"/>
              </a:rPr>
              <a:t>Сюрприз на лыжне</a:t>
            </a:r>
          </a:p>
          <a:p>
            <a:r>
              <a:rPr lang="ru-RU" sz="1700" b="1" smtClean="0">
                <a:solidFill>
                  <a:srgbClr val="000000"/>
                </a:solidFill>
                <a:latin typeface="Times New Roman - 23"/>
              </a:rPr>
              <a:t>Е</a:t>
            </a:r>
            <a:r>
              <a:rPr lang="ru-RU" sz="1000" smtClean="0">
                <a:solidFill>
                  <a:srgbClr val="000000"/>
                </a:solidFill>
                <a:latin typeface="Times New Roman - 14"/>
              </a:rPr>
              <a:t>жегодно в феврале с 1982 года проводится Всероссийская массовая лыжная  гонка «Лыжня России». В этом году 10 февраля в 71 регионе России на старт  вышли около 1,5 млн. лыжников различных возрастов, в том числе и 68  любителей лыж из г. Шенкурска. С приветственным словом перед шенкурянами  выступили чемпион Советского Союза, мастер спорта Валентина Сергеевна  Николаева и депутат районного Собрания депутатов Алексей Юрьевич Лёхов.</a:t>
            </a:r>
          </a:p>
          <a:p>
            <a:r>
              <a:rPr lang="ru-RU" sz="1000" smtClean="0">
                <a:solidFill>
                  <a:srgbClr val="000000"/>
                </a:solidFill>
                <a:latin typeface="Times New Roman - 14"/>
              </a:rPr>
              <a:t>...</a:t>
            </a:r>
          </a:p>
          <a:p>
            <a:pPr algn="r"/>
            <a:r>
              <a:rPr lang="ru-RU" sz="1000" smtClean="0">
                <a:solidFill>
                  <a:srgbClr val="000000"/>
                </a:solidFill>
                <a:latin typeface="Times New Roman - 14"/>
              </a:rPr>
              <a:t> Елена ЛАЗАРЕВА.</a:t>
            </a:r>
            <a:endParaRPr lang="ru-RU" sz="1000">
              <a:solidFill>
                <a:srgbClr val="000000"/>
              </a:solidFill>
              <a:latin typeface="Times New Roman - 1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73837" y="1141603"/>
            <a:ext cx="6625464" cy="3128392"/>
          </a:xfrm>
          <a:custGeom>
            <a:avLst/>
            <a:gdLst/>
            <a:ahLst/>
            <a:cxnLst/>
            <a:rect l="0" t="0" r="0" b="0"/>
            <a:pathLst>
              <a:path w="6625464" h="3128392">
                <a:moveTo>
                  <a:pt x="0" y="0"/>
                </a:moveTo>
                <a:lnTo>
                  <a:pt x="6625463" y="0"/>
                </a:lnTo>
                <a:lnTo>
                  <a:pt x="6625463" y="3128391"/>
                </a:lnTo>
                <a:lnTo>
                  <a:pt x="0" y="312839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31100" y="571500"/>
            <a:ext cx="2302713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b="1" u="sng" smtClean="0">
                <a:solidFill>
                  <a:srgbClr val="000000"/>
                </a:solidFill>
                <a:latin typeface="Arial - 22"/>
              </a:rPr>
              <a:t>Выравнивание </a:t>
            </a:r>
            <a:endParaRPr lang="ru-RU" sz="1600" b="1" u="sng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000" y="1422400"/>
            <a:ext cx="128226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500" smtClean="0">
                <a:solidFill>
                  <a:srgbClr val="000000"/>
                </a:solidFill>
                <a:latin typeface="Arial - 20"/>
              </a:rPr>
              <a:t>по центру</a:t>
            </a:r>
            <a:endParaRPr lang="ru-RU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0" y="2641600"/>
            <a:ext cx="236270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500" smtClean="0">
                <a:solidFill>
                  <a:srgbClr val="000000"/>
                </a:solidFill>
                <a:latin typeface="Arial - 20"/>
              </a:rPr>
              <a:t>по левому краю</a:t>
            </a:r>
            <a:endParaRPr lang="ru-RU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9200" y="3708400"/>
            <a:ext cx="310883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500" smtClean="0">
                <a:solidFill>
                  <a:srgbClr val="000000"/>
                </a:solidFill>
                <a:latin typeface="Arial - 20"/>
              </a:rPr>
              <a:t>по правому краю</a:t>
            </a:r>
            <a:endParaRPr lang="ru-RU" sz="1500">
              <a:solidFill>
                <a:srgbClr val="000000"/>
              </a:solidFill>
              <a:latin typeface="Arial - 2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395722" y="1568958"/>
            <a:ext cx="2410841" cy="15303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945503" y="2707386"/>
            <a:ext cx="62191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010400" y="3826764"/>
            <a:ext cx="53784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5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2480" y="211709"/>
            <a:ext cx="5984627" cy="1172401"/>
            <a:chOff x="332480" y="211709"/>
            <a:chExt cx="5984627" cy="117240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32480" y="328358"/>
              <a:ext cx="4673346" cy="1055752"/>
              <a:chOff x="332480" y="328358"/>
              <a:chExt cx="4673346" cy="1055752"/>
            </a:xfrm>
          </p:grpSpPr>
          <p:sp>
            <p:nvSpPr>
              <p:cNvPr id="2" name="Полилиния 1"/>
              <p:cNvSpPr/>
              <p:nvPr/>
            </p:nvSpPr>
            <p:spPr>
              <a:xfrm>
                <a:off x="332480" y="328358"/>
                <a:ext cx="4673346" cy="1055752"/>
              </a:xfrm>
              <a:custGeom>
                <a:avLst/>
                <a:gdLst/>
                <a:ahLst/>
                <a:cxnLst/>
                <a:rect l="0" t="0" r="0" b="0"/>
                <a:pathLst>
                  <a:path w="4673346" h="1055752">
                    <a:moveTo>
                      <a:pt x="778636" y="0"/>
                    </a:moveTo>
                    <a:lnTo>
                      <a:pt x="3972178" y="0"/>
                    </a:lnTo>
                    <a:lnTo>
                      <a:pt x="4050156" y="3683"/>
                    </a:lnTo>
                    <a:lnTo>
                      <a:pt x="4190110" y="12319"/>
                    </a:lnTo>
                    <a:lnTo>
                      <a:pt x="4322444" y="29972"/>
                    </a:lnTo>
                    <a:lnTo>
                      <a:pt x="4385055" y="38481"/>
                    </a:lnTo>
                    <a:lnTo>
                      <a:pt x="4494275" y="63373"/>
                    </a:lnTo>
                    <a:lnTo>
                      <a:pt x="4571999" y="91567"/>
                    </a:lnTo>
                    <a:lnTo>
                      <a:pt x="4611115" y="107442"/>
                    </a:lnTo>
                    <a:lnTo>
                      <a:pt x="4650104" y="139065"/>
                    </a:lnTo>
                    <a:lnTo>
                      <a:pt x="4665472" y="156591"/>
                    </a:lnTo>
                    <a:lnTo>
                      <a:pt x="4665472" y="165354"/>
                    </a:lnTo>
                    <a:lnTo>
                      <a:pt x="4673345" y="176022"/>
                    </a:lnTo>
                    <a:lnTo>
                      <a:pt x="4673345" y="879856"/>
                    </a:lnTo>
                    <a:lnTo>
                      <a:pt x="4665472" y="888619"/>
                    </a:lnTo>
                    <a:lnTo>
                      <a:pt x="4665472" y="897382"/>
                    </a:lnTo>
                    <a:lnTo>
                      <a:pt x="4650104" y="915162"/>
                    </a:lnTo>
                    <a:lnTo>
                      <a:pt x="4611115" y="946531"/>
                    </a:lnTo>
                    <a:lnTo>
                      <a:pt x="4533518" y="976503"/>
                    </a:lnTo>
                    <a:lnTo>
                      <a:pt x="4494275" y="990600"/>
                    </a:lnTo>
                    <a:lnTo>
                      <a:pt x="4385055" y="1015238"/>
                    </a:lnTo>
                    <a:lnTo>
                      <a:pt x="4260468" y="1033018"/>
                    </a:lnTo>
                    <a:lnTo>
                      <a:pt x="4190110" y="1041654"/>
                    </a:lnTo>
                    <a:lnTo>
                      <a:pt x="4050156" y="1050290"/>
                    </a:lnTo>
                    <a:lnTo>
                      <a:pt x="3972178" y="1053719"/>
                    </a:lnTo>
                    <a:lnTo>
                      <a:pt x="3933443" y="1053719"/>
                    </a:lnTo>
                    <a:lnTo>
                      <a:pt x="3894454" y="1055751"/>
                    </a:lnTo>
                    <a:lnTo>
                      <a:pt x="778636" y="1055751"/>
                    </a:lnTo>
                    <a:lnTo>
                      <a:pt x="731773" y="1053719"/>
                    </a:lnTo>
                    <a:lnTo>
                      <a:pt x="693292" y="1053719"/>
                    </a:lnTo>
                    <a:lnTo>
                      <a:pt x="614933" y="1050290"/>
                    </a:lnTo>
                    <a:lnTo>
                      <a:pt x="475233" y="1041654"/>
                    </a:lnTo>
                    <a:lnTo>
                      <a:pt x="342519" y="1023874"/>
                    </a:lnTo>
                    <a:lnTo>
                      <a:pt x="280416" y="1015238"/>
                    </a:lnTo>
                    <a:lnTo>
                      <a:pt x="171704" y="990600"/>
                    </a:lnTo>
                    <a:lnTo>
                      <a:pt x="93472" y="962406"/>
                    </a:lnTo>
                    <a:lnTo>
                      <a:pt x="54355" y="946531"/>
                    </a:lnTo>
                    <a:lnTo>
                      <a:pt x="15748" y="915162"/>
                    </a:lnTo>
                    <a:lnTo>
                      <a:pt x="0" y="897382"/>
                    </a:lnTo>
                    <a:lnTo>
                      <a:pt x="0" y="156591"/>
                    </a:lnTo>
                    <a:lnTo>
                      <a:pt x="15748" y="139065"/>
                    </a:lnTo>
                    <a:lnTo>
                      <a:pt x="54355" y="107442"/>
                    </a:lnTo>
                    <a:lnTo>
                      <a:pt x="132714" y="77343"/>
                    </a:lnTo>
                    <a:lnTo>
                      <a:pt x="171704" y="63373"/>
                    </a:lnTo>
                    <a:lnTo>
                      <a:pt x="280416" y="38481"/>
                    </a:lnTo>
                    <a:lnTo>
                      <a:pt x="405003" y="21209"/>
                    </a:lnTo>
                    <a:lnTo>
                      <a:pt x="475233" y="12319"/>
                    </a:lnTo>
                    <a:lnTo>
                      <a:pt x="614933" y="3683"/>
                    </a:lnTo>
                    <a:lnTo>
                      <a:pt x="693292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66214" y="671568"/>
                <a:ext cx="4005877" cy="52322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000000"/>
                    </a:solidFill>
                    <a:latin typeface="Arial - 24"/>
                  </a:rPr>
                  <a:t>Практическая работа</a:t>
                </a:r>
                <a:endParaRPr lang="ru-RU" sz="2800" dirty="0">
                  <a:solidFill>
                    <a:srgbClr val="000000"/>
                  </a:solidFill>
                  <a:latin typeface="Arial - 24"/>
                </a:endParaRPr>
              </a:p>
            </p:txBody>
          </p:sp>
        </p:grpSp>
        <p:pic>
          <p:nvPicPr>
            <p:cNvPr id="5" name="Рисунок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98" y="211709"/>
              <a:ext cx="935609" cy="75806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88900" y="1865784"/>
            <a:ext cx="9719310" cy="47089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Практическая работа №9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1. Скопировать из сетевой папки </a:t>
            </a:r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5 класса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файл </a:t>
            </a:r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Приглашение.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. Открыть файл </a:t>
            </a:r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Приглашение.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. Оформить следующим образом: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 - 15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 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1 строка: полужирное начертание, шрифт </a:t>
            </a:r>
            <a:r>
              <a:rPr lang="en-US" sz="2000" b="1" dirty="0" smtClean="0">
                <a:solidFill>
                  <a:srgbClr val="000000"/>
                </a:solidFill>
                <a:latin typeface="Times New Roman - 15"/>
              </a:rPr>
              <a:t>Arial Black</a:t>
            </a:r>
            <a:r>
              <a:rPr lang="en-US" sz="2000" dirty="0" smtClean="0">
                <a:solidFill>
                  <a:srgbClr val="000000"/>
                </a:solidFill>
                <a:latin typeface="Times New Roman - 15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размер шрифта 28 пунктов, выравнивание по  центру;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 - 15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 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2 строка: начертание курсив, шрифт </a:t>
            </a:r>
            <a:r>
              <a:rPr lang="en-US" sz="2000" dirty="0" smtClean="0">
                <a:solidFill>
                  <a:srgbClr val="000000"/>
                </a:solidFill>
                <a:latin typeface="Times New Roman - 15"/>
              </a:rPr>
              <a:t>Arial,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размер шрифта 36 пунктов, выравнивание по центру;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 - 15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 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3 строка: начертание обычное, шрифт </a:t>
            </a:r>
            <a:r>
              <a:rPr lang="en-US" sz="2000" dirty="0" smtClean="0">
                <a:solidFill>
                  <a:srgbClr val="000000"/>
                </a:solidFill>
                <a:latin typeface="Times New Roman - 15"/>
              </a:rPr>
              <a:t>Times New Roman,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размер шрифта 28 пунктов, выравнивание  по центру;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 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4 и 5 строки: начертание подчёркивание, шрифт </a:t>
            </a:r>
            <a:r>
              <a:rPr lang="en-US" sz="2000" b="1" dirty="0" smtClean="0">
                <a:solidFill>
                  <a:srgbClr val="000000"/>
                </a:solidFill>
                <a:latin typeface="Times New Roman - 15"/>
              </a:rPr>
              <a:t>Arial Black</a:t>
            </a:r>
            <a:r>
              <a:rPr lang="en-US" sz="2000" dirty="0" smtClean="0">
                <a:solidFill>
                  <a:srgbClr val="000000"/>
                </a:solidFill>
                <a:latin typeface="Times New Roman - 15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размер шрифта 28 пунктов,  выравнивание по центру;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Wingdings - 15"/>
              </a:rPr>
              <a:t> 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6 строка: начертание обычное, шрифт </a:t>
            </a:r>
            <a:r>
              <a:rPr lang="en-US" sz="2000" dirty="0" smtClean="0">
                <a:solidFill>
                  <a:srgbClr val="000000"/>
                </a:solidFill>
                <a:latin typeface="Times New Roman - 15"/>
              </a:rPr>
              <a:t>Comic Sans MS, 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размер шрифта 24 пункта, выравнивание по  правому краю, подписать от кого приглашение.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4. Сохранить файл </a:t>
            </a:r>
            <a:r>
              <a:rPr lang="ru-RU" sz="2000" b="1" dirty="0" smtClean="0">
                <a:solidFill>
                  <a:srgbClr val="000000"/>
                </a:solidFill>
                <a:latin typeface="Times New Roman - 15"/>
              </a:rPr>
              <a:t>Приглашение</a:t>
            </a:r>
            <a:r>
              <a:rPr lang="ru-RU" sz="2000" dirty="0" smtClean="0">
                <a:solidFill>
                  <a:srgbClr val="000000"/>
                </a:solidFill>
                <a:latin typeface="Times New Roman - 15"/>
              </a:rPr>
              <a:t> в личной папке.</a:t>
            </a:r>
            <a:endParaRPr lang="ru-RU" sz="2000" dirty="0">
              <a:solidFill>
                <a:srgbClr val="000000"/>
              </a:solidFill>
              <a:latin typeface="Times New Roman - 15"/>
            </a:endParaRPr>
          </a:p>
        </p:txBody>
      </p:sp>
    </p:spTree>
    <p:extLst>
      <p:ext uri="{BB962C8B-B14F-4D97-AF65-F5344CB8AC3E}">
        <p14:creationId xmlns:p14="http://schemas.microsoft.com/office/powerpoint/2010/main" val="11837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219200" y="165100"/>
            <a:ext cx="5871973" cy="1452373"/>
            <a:chOff x="1219200" y="165100"/>
            <a:chExt cx="5871973" cy="145237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19200" y="165100"/>
              <a:ext cx="5871973" cy="1452373"/>
              <a:chOff x="1219200" y="165100"/>
              <a:chExt cx="5871973" cy="1452373"/>
            </a:xfrm>
          </p:grpSpPr>
          <p:sp>
            <p:nvSpPr>
              <p:cNvPr id="2" name="Полилиния 1"/>
              <p:cNvSpPr/>
              <p:nvPr/>
            </p:nvSpPr>
            <p:spPr>
              <a:xfrm>
                <a:off x="1219200" y="165100"/>
                <a:ext cx="5871973" cy="1452373"/>
              </a:xfrm>
              <a:custGeom>
                <a:avLst/>
                <a:gdLst/>
                <a:ahLst/>
                <a:cxnLst/>
                <a:rect l="0" t="0" r="0" b="0"/>
                <a:pathLst>
                  <a:path w="5871973" h="1452373">
                    <a:moveTo>
                      <a:pt x="978408" y="0"/>
                    </a:moveTo>
                    <a:lnTo>
                      <a:pt x="4990719" y="0"/>
                    </a:lnTo>
                    <a:lnTo>
                      <a:pt x="5089271" y="4953"/>
                    </a:lnTo>
                    <a:lnTo>
                      <a:pt x="5264658" y="16764"/>
                    </a:lnTo>
                    <a:lnTo>
                      <a:pt x="5431409" y="41021"/>
                    </a:lnTo>
                    <a:lnTo>
                      <a:pt x="5509641" y="53086"/>
                    </a:lnTo>
                    <a:lnTo>
                      <a:pt x="5647055" y="87249"/>
                    </a:lnTo>
                    <a:lnTo>
                      <a:pt x="5744591" y="125857"/>
                    </a:lnTo>
                    <a:lnTo>
                      <a:pt x="5793867" y="147574"/>
                    </a:lnTo>
                    <a:lnTo>
                      <a:pt x="5842762" y="191262"/>
                    </a:lnTo>
                    <a:lnTo>
                      <a:pt x="5862066" y="215392"/>
                    </a:lnTo>
                    <a:lnTo>
                      <a:pt x="5862066" y="227457"/>
                    </a:lnTo>
                    <a:lnTo>
                      <a:pt x="5871972" y="241935"/>
                    </a:lnTo>
                    <a:lnTo>
                      <a:pt x="5871972" y="1210183"/>
                    </a:lnTo>
                    <a:lnTo>
                      <a:pt x="5862066" y="1222502"/>
                    </a:lnTo>
                    <a:lnTo>
                      <a:pt x="5862066" y="1234440"/>
                    </a:lnTo>
                    <a:lnTo>
                      <a:pt x="5842762" y="1258570"/>
                    </a:lnTo>
                    <a:lnTo>
                      <a:pt x="5793867" y="1302131"/>
                    </a:lnTo>
                    <a:lnTo>
                      <a:pt x="5696331" y="1343406"/>
                    </a:lnTo>
                    <a:lnTo>
                      <a:pt x="5647055" y="1362583"/>
                    </a:lnTo>
                    <a:lnTo>
                      <a:pt x="5509641" y="1396492"/>
                    </a:lnTo>
                    <a:lnTo>
                      <a:pt x="5353177" y="1420622"/>
                    </a:lnTo>
                    <a:lnTo>
                      <a:pt x="5264658" y="1432941"/>
                    </a:lnTo>
                    <a:lnTo>
                      <a:pt x="5089271" y="1445006"/>
                    </a:lnTo>
                    <a:lnTo>
                      <a:pt x="4990719" y="1449832"/>
                    </a:lnTo>
                    <a:lnTo>
                      <a:pt x="4942459" y="1449832"/>
                    </a:lnTo>
                    <a:lnTo>
                      <a:pt x="4893564" y="1452372"/>
                    </a:lnTo>
                    <a:lnTo>
                      <a:pt x="978408" y="1452372"/>
                    </a:lnTo>
                    <a:lnTo>
                      <a:pt x="919480" y="1449832"/>
                    </a:lnTo>
                    <a:lnTo>
                      <a:pt x="871347" y="1449832"/>
                    </a:lnTo>
                    <a:lnTo>
                      <a:pt x="772795" y="1445006"/>
                    </a:lnTo>
                    <a:lnTo>
                      <a:pt x="597027" y="1432941"/>
                    </a:lnTo>
                    <a:lnTo>
                      <a:pt x="430657" y="1408557"/>
                    </a:lnTo>
                    <a:lnTo>
                      <a:pt x="352425" y="1396492"/>
                    </a:lnTo>
                    <a:lnTo>
                      <a:pt x="215646" y="1362583"/>
                    </a:lnTo>
                    <a:lnTo>
                      <a:pt x="117475" y="1323975"/>
                    </a:lnTo>
                    <a:lnTo>
                      <a:pt x="68199" y="1302131"/>
                    </a:lnTo>
                    <a:lnTo>
                      <a:pt x="19685" y="1258570"/>
                    </a:lnTo>
                    <a:lnTo>
                      <a:pt x="0" y="1234440"/>
                    </a:lnTo>
                    <a:lnTo>
                      <a:pt x="0" y="215392"/>
                    </a:lnTo>
                    <a:lnTo>
                      <a:pt x="19685" y="191262"/>
                    </a:lnTo>
                    <a:lnTo>
                      <a:pt x="68199" y="147574"/>
                    </a:lnTo>
                    <a:lnTo>
                      <a:pt x="166751" y="106426"/>
                    </a:lnTo>
                    <a:lnTo>
                      <a:pt x="215646" y="87249"/>
                    </a:lnTo>
                    <a:lnTo>
                      <a:pt x="352425" y="53086"/>
                    </a:lnTo>
                    <a:lnTo>
                      <a:pt x="508508" y="29210"/>
                    </a:lnTo>
                    <a:lnTo>
                      <a:pt x="597027" y="16764"/>
                    </a:lnTo>
                    <a:lnTo>
                      <a:pt x="772795" y="4953"/>
                    </a:lnTo>
                    <a:lnTo>
                      <a:pt x="871347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25458" y="295813"/>
                <a:ext cx="5000737" cy="70788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0000"/>
                    </a:solidFill>
                    <a:latin typeface="Arial - 28"/>
                  </a:rPr>
                  <a:t>Итог урока</a:t>
                </a:r>
                <a:endParaRPr lang="ru-RU" sz="4000" dirty="0">
                  <a:solidFill>
                    <a:srgbClr val="000000"/>
                  </a:solidFill>
                  <a:latin typeface="Arial - 28"/>
                </a:endParaRPr>
              </a:p>
            </p:txBody>
          </p:sp>
        </p:grpSp>
        <p:pic>
          <p:nvPicPr>
            <p:cNvPr id="5" name="Рисунок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600" y="374650"/>
              <a:ext cx="957072" cy="95707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342900" y="1866900"/>
            <a:ext cx="922210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Arial - 36"/>
              </a:rPr>
              <a:t>Выберите из предложенного списка  действия выполняемые при  форматировании текста.</a:t>
            </a:r>
            <a:endParaRPr lang="ru-RU" sz="27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76434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83217"/>
              </p:ext>
            </p:extLst>
          </p:nvPr>
        </p:nvGraphicFramePr>
        <p:xfrm>
          <a:off x="215900" y="520700"/>
          <a:ext cx="9810115" cy="336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60"/>
                <a:gridCol w="1463493"/>
                <a:gridCol w="1128795"/>
                <a:gridCol w="1461243"/>
                <a:gridCol w="915021"/>
                <a:gridCol w="1438543"/>
                <a:gridCol w="1073912"/>
                <a:gridCol w="1425448"/>
              </a:tblGrid>
              <a:tr h="983742">
                <a:tc gridSpan="2">
                  <a:txBody>
                    <a:bodyPr/>
                    <a:lstStyle/>
                    <a:p>
                      <a:r>
                        <a:rPr lang="ru-RU" sz="2000" b="0" i="0" u="none" baseline="0" dirty="0" smtClean="0">
                          <a:solidFill>
                            <a:srgbClr val="000000"/>
                          </a:solidFill>
                          <a:latin typeface="Arial - 20"/>
                        </a:rPr>
                        <a:t>Шрифт</a:t>
                      </a:r>
                      <a:endParaRPr lang="ru-RU" sz="2000" b="0" i="0" u="none" baseline="0" dirty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0" i="0" u="none" baseline="0" smtClean="0">
                          <a:solidFill>
                            <a:srgbClr val="000000"/>
                          </a:solidFill>
                          <a:latin typeface="Arial - 20"/>
                        </a:rPr>
                        <a:t>Размер шрифта</a:t>
                      </a:r>
                      <a:endParaRPr lang="ru-RU" sz="2000" b="0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0" i="0" u="none" baseline="0" smtClean="0">
                          <a:solidFill>
                            <a:srgbClr val="000000"/>
                          </a:solidFill>
                          <a:latin typeface="Arial - 20"/>
                        </a:rPr>
                        <a:t>Начертание шрифта</a:t>
                      </a:r>
                      <a:endParaRPr lang="ru-RU" sz="2000" b="0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0" i="0" u="none" baseline="0" smtClean="0">
                          <a:solidFill>
                            <a:srgbClr val="000000"/>
                          </a:solidFill>
                          <a:latin typeface="Arial - 20"/>
                        </a:rPr>
                        <a:t>Выравнивание абзаца</a:t>
                      </a:r>
                      <a:endParaRPr lang="ru-RU" sz="2000" b="0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8995">
                <a:tc>
                  <a:txBody>
                    <a:bodyPr/>
                    <a:lstStyle/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Понял</a:t>
                      </a:r>
                    </a:p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(-</a:t>
                      </a:r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а)</a:t>
                      </a:r>
                      <a:endParaRPr lang="ru-RU" sz="1800" b="0" i="0" u="none" baseline="0" dirty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надо поработать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Понял</a:t>
                      </a:r>
                    </a:p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(-</a:t>
                      </a:r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а)</a:t>
                      </a:r>
                      <a:endParaRPr lang="ru-RU" sz="1800" b="0" i="0" u="none" baseline="0" dirty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надо поработать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Понял</a:t>
                      </a:r>
                    </a:p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(-</a:t>
                      </a:r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а)</a:t>
                      </a:r>
                      <a:endParaRPr lang="ru-RU" sz="1800" b="0" i="0" u="none" baseline="0" dirty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надо поработать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Понял</a:t>
                      </a:r>
                    </a:p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(-</a:t>
                      </a:r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а)</a:t>
                      </a:r>
                      <a:endParaRPr lang="ru-RU" sz="1800" b="0" i="0" u="none" baseline="0" dirty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dirty="0" smtClean="0">
                          <a:solidFill>
                            <a:srgbClr val="000000"/>
                          </a:solidFill>
                          <a:latin typeface="Arial - 18"/>
                        </a:rPr>
                        <a:t>надо поработать</a:t>
                      </a:r>
                      <a:endParaRPr lang="ru-RU" sz="1800" b="0" i="0" u="none" baseline="0" dirty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</a:tr>
              <a:tr h="15307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98FB98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292600"/>
            <a:ext cx="8191500" cy="158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63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139700"/>
            <a:ext cx="840105" cy="743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416300"/>
            <a:ext cx="1036447" cy="839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977900"/>
            <a:ext cx="957072" cy="957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Группа 6"/>
          <p:cNvGrpSpPr/>
          <p:nvPr/>
        </p:nvGrpSpPr>
        <p:grpSpPr>
          <a:xfrm>
            <a:off x="495300" y="2286000"/>
            <a:ext cx="2559813" cy="662433"/>
            <a:chOff x="495300" y="2286000"/>
            <a:chExt cx="2559813" cy="662433"/>
          </a:xfrm>
        </p:grpSpPr>
        <p:sp>
          <p:nvSpPr>
            <p:cNvPr id="5" name="Полилиния 4"/>
            <p:cNvSpPr/>
            <p:nvPr/>
          </p:nvSpPr>
          <p:spPr>
            <a:xfrm>
              <a:off x="495300" y="2286000"/>
              <a:ext cx="2559813" cy="662433"/>
            </a:xfrm>
            <a:custGeom>
              <a:avLst/>
              <a:gdLst/>
              <a:ahLst/>
              <a:cxnLst/>
              <a:rect l="0" t="0" r="0" b="0"/>
              <a:pathLst>
                <a:path w="2559813" h="662433">
                  <a:moveTo>
                    <a:pt x="426720" y="0"/>
                  </a:moveTo>
                  <a:lnTo>
                    <a:pt x="2175637" y="0"/>
                  </a:lnTo>
                  <a:lnTo>
                    <a:pt x="2218563" y="2286"/>
                  </a:lnTo>
                  <a:lnTo>
                    <a:pt x="2295017" y="7747"/>
                  </a:lnTo>
                  <a:lnTo>
                    <a:pt x="2367661" y="18796"/>
                  </a:lnTo>
                  <a:lnTo>
                    <a:pt x="2401824" y="24257"/>
                  </a:lnTo>
                  <a:lnTo>
                    <a:pt x="2461768" y="39751"/>
                  </a:lnTo>
                  <a:lnTo>
                    <a:pt x="2504186" y="57531"/>
                  </a:lnTo>
                  <a:lnTo>
                    <a:pt x="2525649" y="67437"/>
                  </a:lnTo>
                  <a:lnTo>
                    <a:pt x="2547112" y="87249"/>
                  </a:lnTo>
                  <a:lnTo>
                    <a:pt x="2555494" y="98298"/>
                  </a:lnTo>
                  <a:lnTo>
                    <a:pt x="2555494" y="103759"/>
                  </a:lnTo>
                  <a:lnTo>
                    <a:pt x="2559812" y="110363"/>
                  </a:lnTo>
                  <a:lnTo>
                    <a:pt x="2559812" y="552069"/>
                  </a:lnTo>
                  <a:lnTo>
                    <a:pt x="2555494" y="557657"/>
                  </a:lnTo>
                  <a:lnTo>
                    <a:pt x="2555494" y="563118"/>
                  </a:lnTo>
                  <a:lnTo>
                    <a:pt x="2547112" y="574167"/>
                  </a:lnTo>
                  <a:lnTo>
                    <a:pt x="2525649" y="593979"/>
                  </a:lnTo>
                  <a:lnTo>
                    <a:pt x="2483231" y="612775"/>
                  </a:lnTo>
                  <a:lnTo>
                    <a:pt x="2461768" y="621538"/>
                  </a:lnTo>
                  <a:lnTo>
                    <a:pt x="2401824" y="637032"/>
                  </a:lnTo>
                  <a:lnTo>
                    <a:pt x="2333625" y="648081"/>
                  </a:lnTo>
                  <a:lnTo>
                    <a:pt x="2295017" y="653542"/>
                  </a:lnTo>
                  <a:lnTo>
                    <a:pt x="2218563" y="659130"/>
                  </a:lnTo>
                  <a:lnTo>
                    <a:pt x="2175637" y="661289"/>
                  </a:lnTo>
                  <a:lnTo>
                    <a:pt x="2154555" y="661289"/>
                  </a:lnTo>
                  <a:lnTo>
                    <a:pt x="2133219" y="662432"/>
                  </a:lnTo>
                  <a:lnTo>
                    <a:pt x="426720" y="662432"/>
                  </a:lnTo>
                  <a:lnTo>
                    <a:pt x="400812" y="661289"/>
                  </a:lnTo>
                  <a:lnTo>
                    <a:pt x="379730" y="661289"/>
                  </a:lnTo>
                  <a:lnTo>
                    <a:pt x="336804" y="659130"/>
                  </a:lnTo>
                  <a:lnTo>
                    <a:pt x="260350" y="653542"/>
                  </a:lnTo>
                  <a:lnTo>
                    <a:pt x="187706" y="642620"/>
                  </a:lnTo>
                  <a:lnTo>
                    <a:pt x="153543" y="637032"/>
                  </a:lnTo>
                  <a:lnTo>
                    <a:pt x="93980" y="621538"/>
                  </a:lnTo>
                  <a:lnTo>
                    <a:pt x="51054" y="603885"/>
                  </a:lnTo>
                  <a:lnTo>
                    <a:pt x="29718" y="593979"/>
                  </a:lnTo>
                  <a:lnTo>
                    <a:pt x="8636" y="574167"/>
                  </a:lnTo>
                  <a:lnTo>
                    <a:pt x="0" y="563118"/>
                  </a:lnTo>
                  <a:lnTo>
                    <a:pt x="0" y="98298"/>
                  </a:lnTo>
                  <a:lnTo>
                    <a:pt x="8636" y="87249"/>
                  </a:lnTo>
                  <a:lnTo>
                    <a:pt x="29718" y="67437"/>
                  </a:lnTo>
                  <a:lnTo>
                    <a:pt x="72517" y="48514"/>
                  </a:lnTo>
                  <a:lnTo>
                    <a:pt x="93980" y="39751"/>
                  </a:lnTo>
                  <a:lnTo>
                    <a:pt x="153543" y="24257"/>
                  </a:lnTo>
                  <a:lnTo>
                    <a:pt x="221742" y="13335"/>
                  </a:lnTo>
                  <a:lnTo>
                    <a:pt x="260350" y="7747"/>
                  </a:lnTo>
                  <a:lnTo>
                    <a:pt x="336804" y="2286"/>
                  </a:lnTo>
                  <a:lnTo>
                    <a:pt x="379730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6585" y="2345619"/>
              <a:ext cx="2251644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100" smtClean="0">
                  <a:solidFill>
                    <a:srgbClr val="000000"/>
                  </a:solidFill>
                  <a:latin typeface="Arial - 28"/>
                </a:rPr>
                <a:t>Новая тема</a:t>
              </a:r>
              <a:endParaRPr lang="ru-RU" sz="2100">
                <a:solidFill>
                  <a:srgbClr val="000000"/>
                </a:solidFill>
                <a:latin typeface="Arial - 28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27400" y="3136900"/>
            <a:ext cx="3701162" cy="740411"/>
            <a:chOff x="3327400" y="3136900"/>
            <a:chExt cx="3701162" cy="740411"/>
          </a:xfrm>
        </p:grpSpPr>
        <p:sp>
          <p:nvSpPr>
            <p:cNvPr id="8" name="Полилиния 7"/>
            <p:cNvSpPr/>
            <p:nvPr/>
          </p:nvSpPr>
          <p:spPr>
            <a:xfrm>
              <a:off x="3327400" y="3136900"/>
              <a:ext cx="3701162" cy="740411"/>
            </a:xfrm>
            <a:custGeom>
              <a:avLst/>
              <a:gdLst/>
              <a:ahLst/>
              <a:cxnLst/>
              <a:rect l="0" t="0" r="0" b="0"/>
              <a:pathLst>
                <a:path w="3701162" h="740411">
                  <a:moveTo>
                    <a:pt x="616712" y="0"/>
                  </a:moveTo>
                  <a:lnTo>
                    <a:pt x="3145790" y="0"/>
                  </a:lnTo>
                  <a:lnTo>
                    <a:pt x="3207639" y="2540"/>
                  </a:lnTo>
                  <a:lnTo>
                    <a:pt x="3318383" y="8636"/>
                  </a:lnTo>
                  <a:lnTo>
                    <a:pt x="3423285" y="20955"/>
                  </a:lnTo>
                  <a:lnTo>
                    <a:pt x="3472815" y="27051"/>
                  </a:lnTo>
                  <a:lnTo>
                    <a:pt x="3559302" y="44450"/>
                  </a:lnTo>
                  <a:lnTo>
                    <a:pt x="3620897" y="64262"/>
                  </a:lnTo>
                  <a:lnTo>
                    <a:pt x="3651885" y="75311"/>
                  </a:lnTo>
                  <a:lnTo>
                    <a:pt x="3682746" y="97536"/>
                  </a:lnTo>
                  <a:lnTo>
                    <a:pt x="3694938" y="109855"/>
                  </a:lnTo>
                  <a:lnTo>
                    <a:pt x="3694938" y="115951"/>
                  </a:lnTo>
                  <a:lnTo>
                    <a:pt x="3701161" y="123444"/>
                  </a:lnTo>
                  <a:lnTo>
                    <a:pt x="3701161" y="616966"/>
                  </a:lnTo>
                  <a:lnTo>
                    <a:pt x="3694938" y="623189"/>
                  </a:lnTo>
                  <a:lnTo>
                    <a:pt x="3694938" y="629285"/>
                  </a:lnTo>
                  <a:lnTo>
                    <a:pt x="3682746" y="641731"/>
                  </a:lnTo>
                  <a:lnTo>
                    <a:pt x="3651885" y="663829"/>
                  </a:lnTo>
                  <a:lnTo>
                    <a:pt x="3590417" y="684784"/>
                  </a:lnTo>
                  <a:lnTo>
                    <a:pt x="3559302" y="694690"/>
                  </a:lnTo>
                  <a:lnTo>
                    <a:pt x="3472815" y="711962"/>
                  </a:lnTo>
                  <a:lnTo>
                    <a:pt x="3374136" y="724408"/>
                  </a:lnTo>
                  <a:lnTo>
                    <a:pt x="3318383" y="730504"/>
                  </a:lnTo>
                  <a:lnTo>
                    <a:pt x="3207639" y="736600"/>
                  </a:lnTo>
                  <a:lnTo>
                    <a:pt x="3145790" y="739013"/>
                  </a:lnTo>
                  <a:lnTo>
                    <a:pt x="3115183" y="739013"/>
                  </a:lnTo>
                  <a:lnTo>
                    <a:pt x="3084322" y="740410"/>
                  </a:lnTo>
                  <a:lnTo>
                    <a:pt x="616712" y="740410"/>
                  </a:lnTo>
                  <a:lnTo>
                    <a:pt x="579501" y="739013"/>
                  </a:lnTo>
                  <a:lnTo>
                    <a:pt x="549021" y="739013"/>
                  </a:lnTo>
                  <a:lnTo>
                    <a:pt x="487045" y="736600"/>
                  </a:lnTo>
                  <a:lnTo>
                    <a:pt x="376301" y="730504"/>
                  </a:lnTo>
                  <a:lnTo>
                    <a:pt x="271272" y="718058"/>
                  </a:lnTo>
                  <a:lnTo>
                    <a:pt x="222123" y="711962"/>
                  </a:lnTo>
                  <a:lnTo>
                    <a:pt x="136017" y="694690"/>
                  </a:lnTo>
                  <a:lnTo>
                    <a:pt x="74041" y="675005"/>
                  </a:lnTo>
                  <a:lnTo>
                    <a:pt x="43053" y="663829"/>
                  </a:lnTo>
                  <a:lnTo>
                    <a:pt x="12446" y="641731"/>
                  </a:lnTo>
                  <a:lnTo>
                    <a:pt x="0" y="629285"/>
                  </a:lnTo>
                  <a:lnTo>
                    <a:pt x="0" y="109855"/>
                  </a:lnTo>
                  <a:lnTo>
                    <a:pt x="12446" y="97536"/>
                  </a:lnTo>
                  <a:lnTo>
                    <a:pt x="43053" y="75311"/>
                  </a:lnTo>
                  <a:lnTo>
                    <a:pt x="105029" y="54229"/>
                  </a:lnTo>
                  <a:lnTo>
                    <a:pt x="136017" y="44450"/>
                  </a:lnTo>
                  <a:lnTo>
                    <a:pt x="222123" y="27051"/>
                  </a:lnTo>
                  <a:lnTo>
                    <a:pt x="320675" y="14859"/>
                  </a:lnTo>
                  <a:lnTo>
                    <a:pt x="376301" y="8636"/>
                  </a:lnTo>
                  <a:lnTo>
                    <a:pt x="487045" y="2540"/>
                  </a:lnTo>
                  <a:lnTo>
                    <a:pt x="549021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59993" y="3203537"/>
              <a:ext cx="319896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mtClean="0">
                  <a:solidFill>
                    <a:srgbClr val="000000"/>
                  </a:solidFill>
                  <a:latin typeface="Arial - 24"/>
                </a:rPr>
                <a:t>Практическая работа</a:t>
              </a:r>
              <a:endParaRPr lang="ru-RU">
                <a:solidFill>
                  <a:srgbClr val="000000"/>
                </a:solidFill>
                <a:latin typeface="Arial - 24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79900" y="1841500"/>
            <a:ext cx="2240789" cy="702184"/>
            <a:chOff x="4279900" y="1841500"/>
            <a:chExt cx="2240789" cy="702184"/>
          </a:xfrm>
        </p:grpSpPr>
        <p:sp>
          <p:nvSpPr>
            <p:cNvPr id="11" name="Полилиния 10"/>
            <p:cNvSpPr/>
            <p:nvPr/>
          </p:nvSpPr>
          <p:spPr>
            <a:xfrm>
              <a:off x="4279900" y="1841500"/>
              <a:ext cx="2240789" cy="702184"/>
            </a:xfrm>
            <a:custGeom>
              <a:avLst/>
              <a:gdLst/>
              <a:ahLst/>
              <a:cxnLst/>
              <a:rect l="0" t="0" r="0" b="0"/>
              <a:pathLst>
                <a:path w="2240789" h="702184">
                  <a:moveTo>
                    <a:pt x="373380" y="0"/>
                  </a:moveTo>
                  <a:lnTo>
                    <a:pt x="1904492" y="0"/>
                  </a:lnTo>
                  <a:lnTo>
                    <a:pt x="1942084" y="2413"/>
                  </a:lnTo>
                  <a:lnTo>
                    <a:pt x="2009013" y="8128"/>
                  </a:lnTo>
                  <a:lnTo>
                    <a:pt x="2072640" y="19812"/>
                  </a:lnTo>
                  <a:lnTo>
                    <a:pt x="2102485" y="25654"/>
                  </a:lnTo>
                  <a:lnTo>
                    <a:pt x="2154936" y="42164"/>
                  </a:lnTo>
                  <a:lnTo>
                    <a:pt x="2192147" y="60833"/>
                  </a:lnTo>
                  <a:lnTo>
                    <a:pt x="2210943" y="71374"/>
                  </a:lnTo>
                  <a:lnTo>
                    <a:pt x="2229612" y="92456"/>
                  </a:lnTo>
                  <a:lnTo>
                    <a:pt x="2236978" y="104140"/>
                  </a:lnTo>
                  <a:lnTo>
                    <a:pt x="2236978" y="109982"/>
                  </a:lnTo>
                  <a:lnTo>
                    <a:pt x="2240788" y="116967"/>
                  </a:lnTo>
                  <a:lnTo>
                    <a:pt x="2240788" y="585089"/>
                  </a:lnTo>
                  <a:lnTo>
                    <a:pt x="2236978" y="591058"/>
                  </a:lnTo>
                  <a:lnTo>
                    <a:pt x="2236978" y="596773"/>
                  </a:lnTo>
                  <a:lnTo>
                    <a:pt x="2229612" y="608457"/>
                  </a:lnTo>
                  <a:lnTo>
                    <a:pt x="2210943" y="629539"/>
                  </a:lnTo>
                  <a:lnTo>
                    <a:pt x="2173732" y="649478"/>
                  </a:lnTo>
                  <a:lnTo>
                    <a:pt x="2154936" y="658749"/>
                  </a:lnTo>
                  <a:lnTo>
                    <a:pt x="2102485" y="675132"/>
                  </a:lnTo>
                  <a:lnTo>
                    <a:pt x="2042795" y="686816"/>
                  </a:lnTo>
                  <a:lnTo>
                    <a:pt x="2009013" y="692785"/>
                  </a:lnTo>
                  <a:lnTo>
                    <a:pt x="1942084" y="698627"/>
                  </a:lnTo>
                  <a:lnTo>
                    <a:pt x="1904492" y="700913"/>
                  </a:lnTo>
                  <a:lnTo>
                    <a:pt x="1886077" y="700913"/>
                  </a:lnTo>
                  <a:lnTo>
                    <a:pt x="1867408" y="702183"/>
                  </a:lnTo>
                  <a:lnTo>
                    <a:pt x="373380" y="702183"/>
                  </a:lnTo>
                  <a:lnTo>
                    <a:pt x="350901" y="700913"/>
                  </a:lnTo>
                  <a:lnTo>
                    <a:pt x="332486" y="700913"/>
                  </a:lnTo>
                  <a:lnTo>
                    <a:pt x="294894" y="698627"/>
                  </a:lnTo>
                  <a:lnTo>
                    <a:pt x="227838" y="692785"/>
                  </a:lnTo>
                  <a:lnTo>
                    <a:pt x="164338" y="680974"/>
                  </a:lnTo>
                  <a:lnTo>
                    <a:pt x="134493" y="675132"/>
                  </a:lnTo>
                  <a:lnTo>
                    <a:pt x="82296" y="658749"/>
                  </a:lnTo>
                  <a:lnTo>
                    <a:pt x="44831" y="640080"/>
                  </a:lnTo>
                  <a:lnTo>
                    <a:pt x="26035" y="629539"/>
                  </a:lnTo>
                  <a:lnTo>
                    <a:pt x="7493" y="608457"/>
                  </a:lnTo>
                  <a:lnTo>
                    <a:pt x="0" y="596773"/>
                  </a:lnTo>
                  <a:lnTo>
                    <a:pt x="0" y="104140"/>
                  </a:lnTo>
                  <a:lnTo>
                    <a:pt x="7493" y="92456"/>
                  </a:lnTo>
                  <a:lnTo>
                    <a:pt x="26035" y="71374"/>
                  </a:lnTo>
                  <a:lnTo>
                    <a:pt x="63627" y="51435"/>
                  </a:lnTo>
                  <a:lnTo>
                    <a:pt x="82296" y="42164"/>
                  </a:lnTo>
                  <a:lnTo>
                    <a:pt x="134493" y="25654"/>
                  </a:lnTo>
                  <a:lnTo>
                    <a:pt x="194056" y="14097"/>
                  </a:lnTo>
                  <a:lnTo>
                    <a:pt x="227838" y="8128"/>
                  </a:lnTo>
                  <a:lnTo>
                    <a:pt x="294894" y="2413"/>
                  </a:lnTo>
                  <a:lnTo>
                    <a:pt x="332486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663" y="1904697"/>
              <a:ext cx="1986854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100" smtClean="0">
                  <a:solidFill>
                    <a:srgbClr val="000000"/>
                  </a:solidFill>
                  <a:latin typeface="Arial - 28"/>
                </a:rPr>
                <a:t>Итог урока</a:t>
              </a:r>
              <a:endParaRPr lang="ru-RU" sz="2100">
                <a:solidFill>
                  <a:srgbClr val="000000"/>
                </a:solidFill>
                <a:latin typeface="Arial - 28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0700" y="4584700"/>
            <a:ext cx="2646173" cy="601473"/>
            <a:chOff x="520700" y="4584700"/>
            <a:chExt cx="2646173" cy="601473"/>
          </a:xfrm>
        </p:grpSpPr>
        <p:sp>
          <p:nvSpPr>
            <p:cNvPr id="14" name="Полилиния 13"/>
            <p:cNvSpPr/>
            <p:nvPr/>
          </p:nvSpPr>
          <p:spPr>
            <a:xfrm>
              <a:off x="520700" y="4584700"/>
              <a:ext cx="2646173" cy="601473"/>
            </a:xfrm>
            <a:custGeom>
              <a:avLst/>
              <a:gdLst/>
              <a:ahLst/>
              <a:cxnLst/>
              <a:rect l="0" t="0" r="0" b="0"/>
              <a:pathLst>
                <a:path w="2646173" h="601473">
                  <a:moveTo>
                    <a:pt x="440944" y="0"/>
                  </a:moveTo>
                  <a:lnTo>
                    <a:pt x="2249170" y="0"/>
                  </a:lnTo>
                  <a:lnTo>
                    <a:pt x="2293366" y="2032"/>
                  </a:lnTo>
                  <a:lnTo>
                    <a:pt x="2372614" y="6985"/>
                  </a:lnTo>
                  <a:lnTo>
                    <a:pt x="2447671" y="17018"/>
                  </a:lnTo>
                  <a:lnTo>
                    <a:pt x="2482977" y="22098"/>
                  </a:lnTo>
                  <a:lnTo>
                    <a:pt x="2544826" y="36068"/>
                  </a:lnTo>
                  <a:lnTo>
                    <a:pt x="2588768" y="52197"/>
                  </a:lnTo>
                  <a:lnTo>
                    <a:pt x="2610993" y="61214"/>
                  </a:lnTo>
                  <a:lnTo>
                    <a:pt x="2633091" y="79121"/>
                  </a:lnTo>
                  <a:lnTo>
                    <a:pt x="2641727" y="89281"/>
                  </a:lnTo>
                  <a:lnTo>
                    <a:pt x="2641727" y="94234"/>
                  </a:lnTo>
                  <a:lnTo>
                    <a:pt x="2646172" y="100203"/>
                  </a:lnTo>
                  <a:lnTo>
                    <a:pt x="2646172" y="501269"/>
                  </a:lnTo>
                  <a:lnTo>
                    <a:pt x="2641727" y="506349"/>
                  </a:lnTo>
                  <a:lnTo>
                    <a:pt x="2641727" y="511302"/>
                  </a:lnTo>
                  <a:lnTo>
                    <a:pt x="2633091" y="521208"/>
                  </a:lnTo>
                  <a:lnTo>
                    <a:pt x="2610993" y="539369"/>
                  </a:lnTo>
                  <a:lnTo>
                    <a:pt x="2567051" y="556387"/>
                  </a:lnTo>
                  <a:lnTo>
                    <a:pt x="2544826" y="564388"/>
                  </a:lnTo>
                  <a:lnTo>
                    <a:pt x="2482977" y="578485"/>
                  </a:lnTo>
                  <a:lnTo>
                    <a:pt x="2412365" y="588518"/>
                  </a:lnTo>
                  <a:lnTo>
                    <a:pt x="2372614" y="593598"/>
                  </a:lnTo>
                  <a:lnTo>
                    <a:pt x="2293366" y="598551"/>
                  </a:lnTo>
                  <a:lnTo>
                    <a:pt x="2249170" y="600456"/>
                  </a:lnTo>
                  <a:lnTo>
                    <a:pt x="2227326" y="600456"/>
                  </a:lnTo>
                  <a:lnTo>
                    <a:pt x="2205101" y="601472"/>
                  </a:lnTo>
                  <a:lnTo>
                    <a:pt x="440944" y="601472"/>
                  </a:lnTo>
                  <a:lnTo>
                    <a:pt x="414401" y="600456"/>
                  </a:lnTo>
                  <a:lnTo>
                    <a:pt x="392557" y="600456"/>
                  </a:lnTo>
                  <a:lnTo>
                    <a:pt x="348361" y="598551"/>
                  </a:lnTo>
                  <a:lnTo>
                    <a:pt x="269240" y="593598"/>
                  </a:lnTo>
                  <a:lnTo>
                    <a:pt x="194056" y="583438"/>
                  </a:lnTo>
                  <a:lnTo>
                    <a:pt x="158877" y="578485"/>
                  </a:lnTo>
                  <a:lnTo>
                    <a:pt x="97282" y="564388"/>
                  </a:lnTo>
                  <a:lnTo>
                    <a:pt x="52959" y="548386"/>
                  </a:lnTo>
                  <a:lnTo>
                    <a:pt x="30734" y="539369"/>
                  </a:lnTo>
                  <a:lnTo>
                    <a:pt x="9017" y="521208"/>
                  </a:lnTo>
                  <a:lnTo>
                    <a:pt x="0" y="511302"/>
                  </a:lnTo>
                  <a:lnTo>
                    <a:pt x="0" y="89281"/>
                  </a:lnTo>
                  <a:lnTo>
                    <a:pt x="9017" y="79121"/>
                  </a:lnTo>
                  <a:lnTo>
                    <a:pt x="30734" y="61214"/>
                  </a:lnTo>
                  <a:lnTo>
                    <a:pt x="75057" y="44069"/>
                  </a:lnTo>
                  <a:lnTo>
                    <a:pt x="97282" y="36068"/>
                  </a:lnTo>
                  <a:lnTo>
                    <a:pt x="158877" y="22098"/>
                  </a:lnTo>
                  <a:lnTo>
                    <a:pt x="229362" y="12065"/>
                  </a:lnTo>
                  <a:lnTo>
                    <a:pt x="269240" y="6985"/>
                  </a:lnTo>
                  <a:lnTo>
                    <a:pt x="348361" y="2032"/>
                  </a:lnTo>
                  <a:lnTo>
                    <a:pt x="392557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894" y="4638832"/>
              <a:ext cx="2323323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mtClean="0">
                  <a:solidFill>
                    <a:srgbClr val="000000"/>
                  </a:solidFill>
                  <a:latin typeface="Arial - 24"/>
                </a:rPr>
                <a:t>Повторение</a:t>
              </a:r>
              <a:endParaRPr lang="ru-RU">
                <a:solidFill>
                  <a:srgbClr val="000000"/>
                </a:solidFill>
                <a:latin typeface="Arial - 24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45000" y="4635500"/>
            <a:ext cx="1457707" cy="520066"/>
            <a:chOff x="4445000" y="4635500"/>
            <a:chExt cx="1457707" cy="520066"/>
          </a:xfrm>
        </p:grpSpPr>
        <p:sp>
          <p:nvSpPr>
            <p:cNvPr id="17" name="Полилиния 16"/>
            <p:cNvSpPr/>
            <p:nvPr/>
          </p:nvSpPr>
          <p:spPr>
            <a:xfrm>
              <a:off x="4445000" y="4635500"/>
              <a:ext cx="1457707" cy="520066"/>
            </a:xfrm>
            <a:custGeom>
              <a:avLst/>
              <a:gdLst/>
              <a:ahLst/>
              <a:cxnLst/>
              <a:rect l="0" t="0" r="0" b="0"/>
              <a:pathLst>
                <a:path w="1457707" h="520066">
                  <a:moveTo>
                    <a:pt x="242951" y="0"/>
                  </a:moveTo>
                  <a:lnTo>
                    <a:pt x="1238885" y="0"/>
                  </a:lnTo>
                  <a:lnTo>
                    <a:pt x="1263396" y="1778"/>
                  </a:lnTo>
                  <a:lnTo>
                    <a:pt x="1306957" y="6096"/>
                  </a:lnTo>
                  <a:lnTo>
                    <a:pt x="1348359" y="14732"/>
                  </a:lnTo>
                  <a:lnTo>
                    <a:pt x="1367663" y="19050"/>
                  </a:lnTo>
                  <a:lnTo>
                    <a:pt x="1401826" y="31242"/>
                  </a:lnTo>
                  <a:lnTo>
                    <a:pt x="1426083" y="45085"/>
                  </a:lnTo>
                  <a:lnTo>
                    <a:pt x="1438275" y="52959"/>
                  </a:lnTo>
                  <a:lnTo>
                    <a:pt x="1450340" y="68453"/>
                  </a:lnTo>
                  <a:lnTo>
                    <a:pt x="1455166" y="77216"/>
                  </a:lnTo>
                  <a:lnTo>
                    <a:pt x="1455166" y="81534"/>
                  </a:lnTo>
                  <a:lnTo>
                    <a:pt x="1457706" y="86614"/>
                  </a:lnTo>
                  <a:lnTo>
                    <a:pt x="1457706" y="433324"/>
                  </a:lnTo>
                  <a:lnTo>
                    <a:pt x="1455166" y="437769"/>
                  </a:lnTo>
                  <a:lnTo>
                    <a:pt x="1455166" y="441960"/>
                  </a:lnTo>
                  <a:lnTo>
                    <a:pt x="1450340" y="450723"/>
                  </a:lnTo>
                  <a:lnTo>
                    <a:pt x="1438275" y="466217"/>
                  </a:lnTo>
                  <a:lnTo>
                    <a:pt x="1414018" y="481076"/>
                  </a:lnTo>
                  <a:lnTo>
                    <a:pt x="1401826" y="487934"/>
                  </a:lnTo>
                  <a:lnTo>
                    <a:pt x="1367663" y="500126"/>
                  </a:lnTo>
                  <a:lnTo>
                    <a:pt x="1328928" y="508762"/>
                  </a:lnTo>
                  <a:lnTo>
                    <a:pt x="1306957" y="513080"/>
                  </a:lnTo>
                  <a:lnTo>
                    <a:pt x="1263396" y="517398"/>
                  </a:lnTo>
                  <a:lnTo>
                    <a:pt x="1238885" y="519049"/>
                  </a:lnTo>
                  <a:lnTo>
                    <a:pt x="1226820" y="519049"/>
                  </a:lnTo>
                  <a:lnTo>
                    <a:pt x="1214755" y="520065"/>
                  </a:lnTo>
                  <a:lnTo>
                    <a:pt x="242951" y="520065"/>
                  </a:lnTo>
                  <a:lnTo>
                    <a:pt x="228219" y="519049"/>
                  </a:lnTo>
                  <a:lnTo>
                    <a:pt x="216281" y="519049"/>
                  </a:lnTo>
                  <a:lnTo>
                    <a:pt x="191897" y="517398"/>
                  </a:lnTo>
                  <a:lnTo>
                    <a:pt x="148209" y="513080"/>
                  </a:lnTo>
                  <a:lnTo>
                    <a:pt x="106934" y="504444"/>
                  </a:lnTo>
                  <a:lnTo>
                    <a:pt x="87503" y="500126"/>
                  </a:lnTo>
                  <a:lnTo>
                    <a:pt x="53594" y="487934"/>
                  </a:lnTo>
                  <a:lnTo>
                    <a:pt x="29083" y="474091"/>
                  </a:lnTo>
                  <a:lnTo>
                    <a:pt x="16891" y="466217"/>
                  </a:lnTo>
                  <a:lnTo>
                    <a:pt x="4826" y="450723"/>
                  </a:lnTo>
                  <a:lnTo>
                    <a:pt x="0" y="441960"/>
                  </a:lnTo>
                  <a:lnTo>
                    <a:pt x="0" y="77216"/>
                  </a:lnTo>
                  <a:lnTo>
                    <a:pt x="4826" y="68453"/>
                  </a:lnTo>
                  <a:lnTo>
                    <a:pt x="16891" y="52959"/>
                  </a:lnTo>
                  <a:lnTo>
                    <a:pt x="41275" y="38100"/>
                  </a:lnTo>
                  <a:lnTo>
                    <a:pt x="53594" y="31242"/>
                  </a:lnTo>
                  <a:lnTo>
                    <a:pt x="87503" y="19050"/>
                  </a:lnTo>
                  <a:lnTo>
                    <a:pt x="126365" y="10414"/>
                  </a:lnTo>
                  <a:lnTo>
                    <a:pt x="148209" y="6096"/>
                  </a:lnTo>
                  <a:lnTo>
                    <a:pt x="191897" y="1778"/>
                  </a:lnTo>
                  <a:lnTo>
                    <a:pt x="216281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8117" y="4682306"/>
              <a:ext cx="1336896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100" smtClean="0">
                  <a:solidFill>
                    <a:srgbClr val="000000"/>
                  </a:solidFill>
                  <a:latin typeface="Arial - 28"/>
                </a:rPr>
                <a:t>Д/з</a:t>
              </a:r>
              <a:endParaRPr lang="ru-RU" sz="2100">
                <a:solidFill>
                  <a:srgbClr val="000000"/>
                </a:solidFill>
                <a:latin typeface="Arial - 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85900" y="63500"/>
            <a:ext cx="267955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План урока.</a:t>
            </a:r>
            <a:endParaRPr lang="ru-RU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4406900"/>
            <a:ext cx="836803" cy="1052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241550"/>
            <a:ext cx="1233170" cy="770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9403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79085" y="157607"/>
            <a:ext cx="4480306" cy="859918"/>
            <a:chOff x="5379085" y="157607"/>
            <a:chExt cx="4480306" cy="85991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379085" y="157607"/>
              <a:ext cx="4480306" cy="859918"/>
              <a:chOff x="5379085" y="157607"/>
              <a:chExt cx="4480306" cy="859918"/>
            </a:xfrm>
          </p:grpSpPr>
          <p:sp>
            <p:nvSpPr>
              <p:cNvPr id="2" name="Полилиния 1"/>
              <p:cNvSpPr/>
              <p:nvPr/>
            </p:nvSpPr>
            <p:spPr>
              <a:xfrm>
                <a:off x="5379085" y="157607"/>
                <a:ext cx="4480306" cy="859918"/>
              </a:xfrm>
              <a:custGeom>
                <a:avLst/>
                <a:gdLst/>
                <a:ahLst/>
                <a:cxnLst/>
                <a:rect l="0" t="0" r="0" b="0"/>
                <a:pathLst>
                  <a:path w="4480306" h="859918">
                    <a:moveTo>
                      <a:pt x="746760" y="0"/>
                    </a:moveTo>
                    <a:lnTo>
                      <a:pt x="3807967" y="0"/>
                    </a:lnTo>
                    <a:lnTo>
                      <a:pt x="3883023" y="2921"/>
                    </a:lnTo>
                    <a:lnTo>
                      <a:pt x="4017135" y="10033"/>
                    </a:lnTo>
                    <a:lnTo>
                      <a:pt x="4144135" y="24384"/>
                    </a:lnTo>
                    <a:lnTo>
                      <a:pt x="4203951" y="31496"/>
                    </a:lnTo>
                    <a:lnTo>
                      <a:pt x="4308726" y="51689"/>
                    </a:lnTo>
                    <a:lnTo>
                      <a:pt x="4383275" y="74549"/>
                    </a:lnTo>
                    <a:lnTo>
                      <a:pt x="4420613" y="87503"/>
                    </a:lnTo>
                    <a:lnTo>
                      <a:pt x="4458208" y="113284"/>
                    </a:lnTo>
                    <a:lnTo>
                      <a:pt x="4472684" y="127635"/>
                    </a:lnTo>
                    <a:lnTo>
                      <a:pt x="4472684" y="134747"/>
                    </a:lnTo>
                    <a:lnTo>
                      <a:pt x="4480305" y="143383"/>
                    </a:lnTo>
                    <a:lnTo>
                      <a:pt x="4480305" y="716661"/>
                    </a:lnTo>
                    <a:lnTo>
                      <a:pt x="4472684" y="723900"/>
                    </a:lnTo>
                    <a:lnTo>
                      <a:pt x="4472684" y="731139"/>
                    </a:lnTo>
                    <a:lnTo>
                      <a:pt x="4458208" y="745363"/>
                    </a:lnTo>
                    <a:lnTo>
                      <a:pt x="4420613" y="771144"/>
                    </a:lnTo>
                    <a:lnTo>
                      <a:pt x="4346193" y="795528"/>
                    </a:lnTo>
                    <a:lnTo>
                      <a:pt x="4308726" y="806958"/>
                    </a:lnTo>
                    <a:lnTo>
                      <a:pt x="4203951" y="827024"/>
                    </a:lnTo>
                    <a:lnTo>
                      <a:pt x="4084445" y="841375"/>
                    </a:lnTo>
                    <a:lnTo>
                      <a:pt x="4017135" y="848487"/>
                    </a:lnTo>
                    <a:lnTo>
                      <a:pt x="3883023" y="855726"/>
                    </a:lnTo>
                    <a:lnTo>
                      <a:pt x="3807967" y="858520"/>
                    </a:lnTo>
                    <a:lnTo>
                      <a:pt x="3771136" y="858520"/>
                    </a:lnTo>
                    <a:lnTo>
                      <a:pt x="3733671" y="859917"/>
                    </a:lnTo>
                    <a:lnTo>
                      <a:pt x="746760" y="859917"/>
                    </a:lnTo>
                    <a:lnTo>
                      <a:pt x="701548" y="858520"/>
                    </a:lnTo>
                    <a:lnTo>
                      <a:pt x="664845" y="858520"/>
                    </a:lnTo>
                    <a:lnTo>
                      <a:pt x="589788" y="855726"/>
                    </a:lnTo>
                    <a:lnTo>
                      <a:pt x="455549" y="848487"/>
                    </a:lnTo>
                    <a:lnTo>
                      <a:pt x="328549" y="834009"/>
                    </a:lnTo>
                    <a:lnTo>
                      <a:pt x="268859" y="827024"/>
                    </a:lnTo>
                    <a:lnTo>
                      <a:pt x="164592" y="806958"/>
                    </a:lnTo>
                    <a:lnTo>
                      <a:pt x="89535" y="783971"/>
                    </a:lnTo>
                    <a:lnTo>
                      <a:pt x="52197" y="771144"/>
                    </a:lnTo>
                    <a:lnTo>
                      <a:pt x="15367" y="745363"/>
                    </a:lnTo>
                    <a:lnTo>
                      <a:pt x="0" y="731139"/>
                    </a:lnTo>
                    <a:lnTo>
                      <a:pt x="0" y="127635"/>
                    </a:lnTo>
                    <a:lnTo>
                      <a:pt x="15367" y="113284"/>
                    </a:lnTo>
                    <a:lnTo>
                      <a:pt x="52197" y="87503"/>
                    </a:lnTo>
                    <a:lnTo>
                      <a:pt x="127254" y="63119"/>
                    </a:lnTo>
                    <a:lnTo>
                      <a:pt x="164592" y="51689"/>
                    </a:lnTo>
                    <a:lnTo>
                      <a:pt x="268859" y="31496"/>
                    </a:lnTo>
                    <a:lnTo>
                      <a:pt x="388239" y="17272"/>
                    </a:lnTo>
                    <a:lnTo>
                      <a:pt x="455549" y="10033"/>
                    </a:lnTo>
                    <a:lnTo>
                      <a:pt x="589788" y="2921"/>
                    </a:lnTo>
                    <a:lnTo>
                      <a:pt x="664845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74009" y="235000"/>
                <a:ext cx="3845654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mtClean="0">
                    <a:solidFill>
                      <a:srgbClr val="282828"/>
                    </a:solidFill>
                    <a:latin typeface="Arial - 24"/>
                  </a:rPr>
                  <a:t>Проверка и оценивание</a:t>
                </a:r>
                <a:endParaRPr lang="ru-RU">
                  <a:solidFill>
                    <a:srgbClr val="282828"/>
                  </a:solidFill>
                  <a:latin typeface="Arial - 24"/>
                </a:endParaRPr>
              </a:p>
            </p:txBody>
          </p:sp>
        </p:grpSp>
        <p:pic>
          <p:nvPicPr>
            <p:cNvPr id="5" name="Рисунок 4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250" y="330200"/>
              <a:ext cx="616966" cy="5415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5381"/>
              </p:ext>
            </p:extLst>
          </p:nvPr>
        </p:nvGraphicFramePr>
        <p:xfrm>
          <a:off x="219837" y="1372616"/>
          <a:ext cx="9499981" cy="44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35"/>
                <a:gridCol w="7073646"/>
              </a:tblGrid>
              <a:tr h="698373">
                <a:tc>
                  <a:txBody>
                    <a:bodyPr/>
                    <a:lstStyle/>
                    <a:p>
                      <a:r>
                        <a:rPr lang="ru-RU" sz="2000" b="0" i="0" u="none" baseline="0" smtClean="0">
                          <a:solidFill>
                            <a:srgbClr val="000000"/>
                          </a:solidFill>
                          <a:latin typeface="Arial - 20"/>
                        </a:rPr>
                        <a:t>Текстовый редактор</a:t>
                      </a:r>
                      <a:endParaRPr lang="ru-RU" sz="2000" b="0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– программа, предназначенная для создания простых сообщений и текстов.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746252">
                <a:tc>
                  <a:txBody>
                    <a:bodyPr/>
                    <a:lstStyle/>
                    <a:p>
                      <a:r>
                        <a:rPr lang="ru-RU" sz="2400" b="0" i="0" u="none" baseline="0" smtClean="0">
                          <a:solidFill>
                            <a:srgbClr val="000000"/>
                          </a:solidFill>
                          <a:latin typeface="Arial - 24"/>
                        </a:rPr>
                        <a:t>Фрагмент</a:t>
                      </a:r>
                      <a:endParaRPr lang="ru-RU" sz="2400" b="0" i="0" u="none" baseline="0">
                        <a:solidFill>
                          <a:srgbClr val="000000"/>
                        </a:solidFill>
                        <a:latin typeface="Arial - 2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– произвольная последовательность символов – отдельное слово, строка, абзац, страница и даже весь вводимый текст.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033272">
                <a:tc>
                  <a:txBody>
                    <a:bodyPr/>
                    <a:lstStyle/>
                    <a:p>
                      <a:r>
                        <a:rPr lang="ru-RU" sz="2400" b="0" i="0" u="none" baseline="0" smtClean="0">
                          <a:solidFill>
                            <a:srgbClr val="000000"/>
                          </a:solidFill>
                          <a:latin typeface="Arial - 24"/>
                        </a:rPr>
                        <a:t>Текстовый процессор</a:t>
                      </a:r>
                      <a:endParaRPr lang="ru-RU" sz="2400" b="0" i="0" u="none" baseline="0">
                        <a:solidFill>
                          <a:srgbClr val="000000"/>
                        </a:solidFill>
                        <a:latin typeface="Arial - 2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- мощная программа для работы с текстами, позволяющая изменять начертание и размер шрифта, включать в документ таблицы, рисунки, схемы.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932942">
                <a:tc>
                  <a:txBody>
                    <a:bodyPr/>
                    <a:lstStyle/>
                    <a:p>
                      <a:r>
                        <a:rPr lang="ru-RU" sz="2400" b="0" i="0" u="none" baseline="0" smtClean="0">
                          <a:solidFill>
                            <a:srgbClr val="000000"/>
                          </a:solidFill>
                          <a:latin typeface="Arial - 24"/>
                        </a:rPr>
                        <a:t>Редактирование</a:t>
                      </a:r>
                      <a:endParaRPr lang="ru-RU" sz="2400" b="0" i="0" u="none" baseline="0">
                        <a:solidFill>
                          <a:srgbClr val="000000"/>
                        </a:solidFill>
                        <a:latin typeface="Arial - 2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- этап подготовки документа на компьютере, в ходе которого исправляются обнаруженные ошибки и вносятся необходимые изменения.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066419">
                <a:tc>
                  <a:txBody>
                    <a:bodyPr/>
                    <a:lstStyle/>
                    <a:p>
                      <a:r>
                        <a:rPr lang="ru-RU" sz="2400" b="0" i="0" u="none" baseline="0" smtClean="0">
                          <a:solidFill>
                            <a:srgbClr val="000000"/>
                          </a:solidFill>
                          <a:latin typeface="Arial - 24"/>
                        </a:rPr>
                        <a:t>Документ</a:t>
                      </a:r>
                      <a:endParaRPr lang="ru-RU" sz="2400" b="0" i="0" u="none" baseline="0">
                        <a:solidFill>
                          <a:srgbClr val="000000"/>
                        </a:solidFill>
                        <a:latin typeface="Arial - 2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baseline="0" smtClean="0">
                          <a:solidFill>
                            <a:srgbClr val="000000"/>
                          </a:solidFill>
                          <a:latin typeface="Arial - 18"/>
                        </a:rPr>
                        <a:t>- любой текст, созданный с помощью текстового редактора (процессора), вместе с включенными в него нетекстовыми материалами (например, графикой)</a:t>
                      </a:r>
                      <a:endParaRPr lang="ru-RU" sz="1800" b="0" i="0" u="none" baseline="0">
                        <a:solidFill>
                          <a:srgbClr val="000000"/>
                        </a:solidFill>
                        <a:latin typeface="Arial - 18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5197856" y="-284480"/>
            <a:ext cx="4985767" cy="1540892"/>
            <a:chOff x="5197856" y="-284480"/>
            <a:chExt cx="4985767" cy="154089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197856" y="57785"/>
              <a:ext cx="4985767" cy="1198627"/>
              <a:chOff x="5197856" y="57785"/>
              <a:chExt cx="4985767" cy="1198627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5197856" y="57785"/>
                <a:ext cx="4985767" cy="1198627"/>
              </a:xfrm>
              <a:custGeom>
                <a:avLst/>
                <a:gdLst/>
                <a:ahLst/>
                <a:cxnLst/>
                <a:rect l="0" t="0" r="0" b="0"/>
                <a:pathLst>
                  <a:path w="4985767" h="1198627">
                    <a:moveTo>
                      <a:pt x="830834" y="0"/>
                    </a:moveTo>
                    <a:lnTo>
                      <a:pt x="4237355" y="0"/>
                    </a:lnTo>
                    <a:lnTo>
                      <a:pt x="4320921" y="4191"/>
                    </a:lnTo>
                    <a:lnTo>
                      <a:pt x="4470146" y="14097"/>
                    </a:lnTo>
                    <a:lnTo>
                      <a:pt x="4611497" y="34036"/>
                    </a:lnTo>
                    <a:lnTo>
                      <a:pt x="4678172" y="43942"/>
                    </a:lnTo>
                    <a:lnTo>
                      <a:pt x="4794885" y="71882"/>
                    </a:lnTo>
                    <a:lnTo>
                      <a:pt x="4877308" y="104013"/>
                    </a:lnTo>
                    <a:lnTo>
                      <a:pt x="4919345" y="122047"/>
                    </a:lnTo>
                    <a:lnTo>
                      <a:pt x="4960747" y="157607"/>
                    </a:lnTo>
                    <a:lnTo>
                      <a:pt x="4977384" y="177673"/>
                    </a:lnTo>
                    <a:lnTo>
                      <a:pt x="4977384" y="187579"/>
                    </a:lnTo>
                    <a:lnTo>
                      <a:pt x="4985766" y="199644"/>
                    </a:lnTo>
                    <a:lnTo>
                      <a:pt x="4985766" y="998982"/>
                    </a:lnTo>
                    <a:lnTo>
                      <a:pt x="4977384" y="1008761"/>
                    </a:lnTo>
                    <a:lnTo>
                      <a:pt x="4977384" y="1018794"/>
                    </a:lnTo>
                    <a:lnTo>
                      <a:pt x="4960747" y="1038733"/>
                    </a:lnTo>
                    <a:lnTo>
                      <a:pt x="4919345" y="1074547"/>
                    </a:lnTo>
                    <a:lnTo>
                      <a:pt x="4836414" y="1108583"/>
                    </a:lnTo>
                    <a:lnTo>
                      <a:pt x="4794885" y="1124331"/>
                    </a:lnTo>
                    <a:lnTo>
                      <a:pt x="4678172" y="1152652"/>
                    </a:lnTo>
                    <a:lnTo>
                      <a:pt x="4545203" y="1172591"/>
                    </a:lnTo>
                    <a:lnTo>
                      <a:pt x="4470146" y="1182624"/>
                    </a:lnTo>
                    <a:lnTo>
                      <a:pt x="4320921" y="1192403"/>
                    </a:lnTo>
                    <a:lnTo>
                      <a:pt x="4237355" y="1196086"/>
                    </a:lnTo>
                    <a:lnTo>
                      <a:pt x="4196461" y="1196086"/>
                    </a:lnTo>
                    <a:lnTo>
                      <a:pt x="4154805" y="1198626"/>
                    </a:lnTo>
                    <a:lnTo>
                      <a:pt x="830834" y="1198626"/>
                    </a:lnTo>
                    <a:lnTo>
                      <a:pt x="780796" y="1196086"/>
                    </a:lnTo>
                    <a:lnTo>
                      <a:pt x="739648" y="1196086"/>
                    </a:lnTo>
                    <a:lnTo>
                      <a:pt x="656590" y="1192403"/>
                    </a:lnTo>
                    <a:lnTo>
                      <a:pt x="507238" y="1182624"/>
                    </a:lnTo>
                    <a:lnTo>
                      <a:pt x="365633" y="1162177"/>
                    </a:lnTo>
                    <a:lnTo>
                      <a:pt x="299339" y="1152652"/>
                    </a:lnTo>
                    <a:lnTo>
                      <a:pt x="183134" y="1124331"/>
                    </a:lnTo>
                    <a:lnTo>
                      <a:pt x="100203" y="1092581"/>
                    </a:lnTo>
                    <a:lnTo>
                      <a:pt x="58166" y="1074547"/>
                    </a:lnTo>
                    <a:lnTo>
                      <a:pt x="16891" y="1038733"/>
                    </a:lnTo>
                    <a:lnTo>
                      <a:pt x="0" y="1018794"/>
                    </a:lnTo>
                    <a:lnTo>
                      <a:pt x="0" y="177673"/>
                    </a:lnTo>
                    <a:lnTo>
                      <a:pt x="16891" y="157607"/>
                    </a:lnTo>
                    <a:lnTo>
                      <a:pt x="58166" y="122047"/>
                    </a:lnTo>
                    <a:lnTo>
                      <a:pt x="141605" y="87630"/>
                    </a:lnTo>
                    <a:lnTo>
                      <a:pt x="183134" y="71882"/>
                    </a:lnTo>
                    <a:lnTo>
                      <a:pt x="299339" y="43942"/>
                    </a:lnTo>
                    <a:lnTo>
                      <a:pt x="431927" y="24003"/>
                    </a:lnTo>
                    <a:lnTo>
                      <a:pt x="507238" y="14097"/>
                    </a:lnTo>
                    <a:lnTo>
                      <a:pt x="656590" y="4191"/>
                    </a:lnTo>
                    <a:lnTo>
                      <a:pt x="739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33217" y="165661"/>
                <a:ext cx="4265185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2100" smtClean="0">
                    <a:solidFill>
                      <a:srgbClr val="000000"/>
                    </a:solidFill>
                    <a:latin typeface="Arial - 28"/>
                  </a:rPr>
                  <a:t>Повторение</a:t>
                </a:r>
                <a:endParaRPr lang="ru-RU" sz="2100">
                  <a:solidFill>
                    <a:srgbClr val="000000"/>
                  </a:solidFill>
                  <a:latin typeface="Arial - 28"/>
                </a:endParaRPr>
              </a:p>
            </p:txBody>
          </p:sp>
        </p:grpSp>
        <p:pic>
          <p:nvPicPr>
            <p:cNvPr id="11" name="Рисунок 10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997" y="-284480"/>
              <a:ext cx="1508379" cy="152234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8455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143500" y="210185"/>
            <a:ext cx="4610101" cy="5895976"/>
            <a:chOff x="5143500" y="210185"/>
            <a:chExt cx="4610101" cy="5895976"/>
          </a:xfrm>
        </p:grpSpPr>
        <p:sp>
          <p:nvSpPr>
            <p:cNvPr id="2" name="TextBox 1"/>
            <p:cNvSpPr txBox="1"/>
            <p:nvPr/>
          </p:nvSpPr>
          <p:spPr>
            <a:xfrm>
              <a:off x="5143500" y="444500"/>
              <a:ext cx="4413453" cy="28153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1700" b="1" smtClean="0">
                  <a:solidFill>
                    <a:srgbClr val="000000"/>
                  </a:solidFill>
                  <a:latin typeface="Arial Black - 22"/>
                </a:rPr>
                <a:t>Правила</a:t>
              </a:r>
            </a:p>
            <a:p>
              <a:pPr algn="ctr"/>
              <a:r>
                <a:rPr lang="ru-RU" sz="1700" b="1" smtClean="0">
                  <a:solidFill>
                    <a:srgbClr val="000000"/>
                  </a:solidFill>
                  <a:latin typeface="Arial Black - 22"/>
                </a:rPr>
                <a:t>Ч</a:t>
              </a:r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тоб с компьютером дружить,</a:t>
              </a: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Н</a:t>
              </a:r>
              <a:r>
                <a:rPr lang="ru-RU" sz="1700" b="1" u="sng" smtClean="0">
                  <a:solidFill>
                    <a:srgbClr val="000000"/>
                  </a:solidFill>
                  <a:latin typeface="Times New Roman - 23"/>
                </a:rPr>
                <a:t>адо правила учить!</a:t>
              </a:r>
            </a:p>
            <a:p>
              <a:pPr algn="ctr"/>
              <a:r>
                <a:rPr lang="ru-RU" sz="1700" b="1" u="sng" smtClean="0">
                  <a:solidFill>
                    <a:srgbClr val="000000"/>
                  </a:solidFill>
                  <a:latin typeface="Times New Roman - 23"/>
                </a:rPr>
                <a:t>Н</a:t>
              </a:r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е шуметь и не ходить,</a:t>
              </a: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Только тихо говорить,</a:t>
              </a:r>
            </a:p>
            <a:p>
              <a:pPr algn="ctr"/>
              <a:endParaRPr lang="ru-RU" sz="1700" smtClean="0">
                <a:solidFill>
                  <a:srgbClr val="000000"/>
                </a:solidFill>
                <a:latin typeface="Times New Roman - 23"/>
              </a:endParaRP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Руки чистыми держать,</a:t>
              </a: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Сухо – сухо вытирать,</a:t>
              </a: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Никогда без разрешенья</a:t>
              </a:r>
            </a:p>
            <a:p>
              <a:pPr algn="ctr"/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Кнопки в нём не нажимать!</a:t>
              </a:r>
              <a:endParaRPr lang="ru-RU" sz="1700">
                <a:solidFill>
                  <a:srgbClr val="000000"/>
                </a:solidFill>
                <a:latin typeface="Times New Roman - 23"/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437251" y="210185"/>
              <a:ext cx="4316350" cy="5895976"/>
            </a:xfrm>
            <a:custGeom>
              <a:avLst/>
              <a:gdLst/>
              <a:ahLst/>
              <a:cxnLst/>
              <a:rect l="0" t="0" r="0" b="0"/>
              <a:pathLst>
                <a:path w="4316350" h="5895976">
                  <a:moveTo>
                    <a:pt x="719455" y="0"/>
                  </a:moveTo>
                  <a:lnTo>
                    <a:pt x="3668649" y="0"/>
                  </a:lnTo>
                  <a:lnTo>
                    <a:pt x="3740785" y="20066"/>
                  </a:lnTo>
                  <a:lnTo>
                    <a:pt x="3870071" y="68580"/>
                  </a:lnTo>
                  <a:lnTo>
                    <a:pt x="3992499" y="167259"/>
                  </a:lnTo>
                  <a:lnTo>
                    <a:pt x="4050030" y="215773"/>
                  </a:lnTo>
                  <a:lnTo>
                    <a:pt x="4150995" y="353695"/>
                  </a:lnTo>
                  <a:lnTo>
                    <a:pt x="4222623" y="511048"/>
                  </a:lnTo>
                  <a:lnTo>
                    <a:pt x="4258818" y="599694"/>
                  </a:lnTo>
                  <a:lnTo>
                    <a:pt x="4294886" y="776097"/>
                  </a:lnTo>
                  <a:lnTo>
                    <a:pt x="4308983" y="874776"/>
                  </a:lnTo>
                  <a:lnTo>
                    <a:pt x="4308983" y="923290"/>
                  </a:lnTo>
                  <a:lnTo>
                    <a:pt x="4316349" y="982726"/>
                  </a:lnTo>
                  <a:lnTo>
                    <a:pt x="4316349" y="4913249"/>
                  </a:lnTo>
                  <a:lnTo>
                    <a:pt x="4308983" y="4962652"/>
                  </a:lnTo>
                  <a:lnTo>
                    <a:pt x="4308983" y="5012055"/>
                  </a:lnTo>
                  <a:lnTo>
                    <a:pt x="4294886" y="5109845"/>
                  </a:lnTo>
                  <a:lnTo>
                    <a:pt x="4258818" y="5286248"/>
                  </a:lnTo>
                  <a:lnTo>
                    <a:pt x="4187190" y="5453507"/>
                  </a:lnTo>
                  <a:lnTo>
                    <a:pt x="4150995" y="5532120"/>
                  </a:lnTo>
                  <a:lnTo>
                    <a:pt x="4050030" y="5670169"/>
                  </a:lnTo>
                  <a:lnTo>
                    <a:pt x="3934968" y="5767959"/>
                  </a:lnTo>
                  <a:lnTo>
                    <a:pt x="3870071" y="5817362"/>
                  </a:lnTo>
                  <a:lnTo>
                    <a:pt x="3740785" y="5866765"/>
                  </a:lnTo>
                  <a:lnTo>
                    <a:pt x="3668649" y="5885942"/>
                  </a:lnTo>
                  <a:lnTo>
                    <a:pt x="3633089" y="5885942"/>
                  </a:lnTo>
                  <a:lnTo>
                    <a:pt x="3597021" y="5895975"/>
                  </a:lnTo>
                  <a:lnTo>
                    <a:pt x="719455" y="5895975"/>
                  </a:lnTo>
                  <a:lnTo>
                    <a:pt x="675894" y="5885942"/>
                  </a:lnTo>
                  <a:lnTo>
                    <a:pt x="640461" y="5885942"/>
                  </a:lnTo>
                  <a:lnTo>
                    <a:pt x="568198" y="5866765"/>
                  </a:lnTo>
                  <a:lnTo>
                    <a:pt x="439039" y="5817362"/>
                  </a:lnTo>
                  <a:lnTo>
                    <a:pt x="316484" y="5718683"/>
                  </a:lnTo>
                  <a:lnTo>
                    <a:pt x="258953" y="5670169"/>
                  </a:lnTo>
                  <a:lnTo>
                    <a:pt x="158623" y="5532120"/>
                  </a:lnTo>
                  <a:lnTo>
                    <a:pt x="86360" y="5374894"/>
                  </a:lnTo>
                  <a:lnTo>
                    <a:pt x="50165" y="5286248"/>
                  </a:lnTo>
                  <a:lnTo>
                    <a:pt x="14732" y="5109845"/>
                  </a:lnTo>
                  <a:lnTo>
                    <a:pt x="0" y="5012055"/>
                  </a:lnTo>
                  <a:lnTo>
                    <a:pt x="0" y="874776"/>
                  </a:lnTo>
                  <a:lnTo>
                    <a:pt x="14732" y="776097"/>
                  </a:lnTo>
                  <a:lnTo>
                    <a:pt x="50165" y="599694"/>
                  </a:lnTo>
                  <a:lnTo>
                    <a:pt x="122428" y="432308"/>
                  </a:lnTo>
                  <a:lnTo>
                    <a:pt x="158623" y="353695"/>
                  </a:lnTo>
                  <a:lnTo>
                    <a:pt x="258953" y="215773"/>
                  </a:lnTo>
                  <a:lnTo>
                    <a:pt x="374142" y="117983"/>
                  </a:lnTo>
                  <a:lnTo>
                    <a:pt x="439039" y="68580"/>
                  </a:lnTo>
                  <a:lnTo>
                    <a:pt x="568198" y="20066"/>
                  </a:lnTo>
                  <a:lnTo>
                    <a:pt x="640461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86817" y="194310"/>
            <a:ext cx="4974845" cy="5854955"/>
            <a:chOff x="186817" y="194310"/>
            <a:chExt cx="4974845" cy="5854955"/>
          </a:xfrm>
        </p:grpSpPr>
        <p:sp>
          <p:nvSpPr>
            <p:cNvPr id="5" name="TextBox 4"/>
            <p:cNvSpPr txBox="1"/>
            <p:nvPr/>
          </p:nvSpPr>
          <p:spPr>
            <a:xfrm>
              <a:off x="469900" y="711200"/>
              <a:ext cx="4615180" cy="263149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300" smtClean="0">
                  <a:solidFill>
                    <a:srgbClr val="000000"/>
                  </a:solidFill>
                  <a:latin typeface="Times New Roman - 31"/>
                </a:rPr>
                <a:t>            Правила</a:t>
              </a:r>
            </a:p>
            <a:p>
              <a:r>
                <a:rPr lang="ru-RU" sz="2300" smtClean="0">
                  <a:solidFill>
                    <a:srgbClr val="000000"/>
                  </a:solidFill>
                  <a:latin typeface="Times New Roman - 31"/>
                </a:rPr>
                <a:t>Ч</a:t>
              </a:r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тоб с компьютером дружить,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Надо правила учить!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     Не шуметь и не ходить,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       Только тихо говорить,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Руки чистыми держать,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   Сухо – сухо вытирать,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              Никогда без разрешенья</a:t>
              </a:r>
            </a:p>
            <a:p>
              <a:r>
                <a:rPr lang="ru-RU" sz="1700" smtClean="0">
                  <a:solidFill>
                    <a:srgbClr val="000000"/>
                  </a:solidFill>
                  <a:latin typeface="Times New Roman - 23"/>
                </a:rPr>
                <a:t>Кнопки в нём не нажимать!</a:t>
              </a:r>
              <a:endParaRPr lang="ru-RU" sz="1700">
                <a:solidFill>
                  <a:srgbClr val="000000"/>
                </a:solidFill>
                <a:latin typeface="Times New Roman - 23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86817" y="194310"/>
              <a:ext cx="4974845" cy="5854955"/>
            </a:xfrm>
            <a:custGeom>
              <a:avLst/>
              <a:gdLst/>
              <a:ahLst/>
              <a:cxnLst/>
              <a:rect l="0" t="0" r="0" b="0"/>
              <a:pathLst>
                <a:path w="4974845" h="5854955">
                  <a:moveTo>
                    <a:pt x="829183" y="0"/>
                  </a:moveTo>
                  <a:lnTo>
                    <a:pt x="4228211" y="0"/>
                  </a:lnTo>
                  <a:lnTo>
                    <a:pt x="4311523" y="19939"/>
                  </a:lnTo>
                  <a:lnTo>
                    <a:pt x="4460367" y="68072"/>
                  </a:lnTo>
                  <a:lnTo>
                    <a:pt x="4601591" y="166116"/>
                  </a:lnTo>
                  <a:lnTo>
                    <a:pt x="4667885" y="214249"/>
                  </a:lnTo>
                  <a:lnTo>
                    <a:pt x="4784344" y="351282"/>
                  </a:lnTo>
                  <a:lnTo>
                    <a:pt x="4866894" y="507365"/>
                  </a:lnTo>
                  <a:lnTo>
                    <a:pt x="4908423" y="595503"/>
                  </a:lnTo>
                  <a:lnTo>
                    <a:pt x="4950079" y="770636"/>
                  </a:lnTo>
                  <a:lnTo>
                    <a:pt x="4966335" y="868680"/>
                  </a:lnTo>
                  <a:lnTo>
                    <a:pt x="4966335" y="916813"/>
                  </a:lnTo>
                  <a:lnTo>
                    <a:pt x="4974844" y="975868"/>
                  </a:lnTo>
                  <a:lnTo>
                    <a:pt x="4974844" y="4879086"/>
                  </a:lnTo>
                  <a:lnTo>
                    <a:pt x="4966335" y="4928108"/>
                  </a:lnTo>
                  <a:lnTo>
                    <a:pt x="4966335" y="4977130"/>
                  </a:lnTo>
                  <a:lnTo>
                    <a:pt x="4950079" y="5074285"/>
                  </a:lnTo>
                  <a:lnTo>
                    <a:pt x="4908423" y="5249545"/>
                  </a:lnTo>
                  <a:lnTo>
                    <a:pt x="4825873" y="5415534"/>
                  </a:lnTo>
                  <a:lnTo>
                    <a:pt x="4784344" y="5493639"/>
                  </a:lnTo>
                  <a:lnTo>
                    <a:pt x="4667885" y="5630672"/>
                  </a:lnTo>
                  <a:lnTo>
                    <a:pt x="4535170" y="5727827"/>
                  </a:lnTo>
                  <a:lnTo>
                    <a:pt x="4460367" y="5776849"/>
                  </a:lnTo>
                  <a:lnTo>
                    <a:pt x="4311523" y="5825871"/>
                  </a:lnTo>
                  <a:lnTo>
                    <a:pt x="4228211" y="5844921"/>
                  </a:lnTo>
                  <a:lnTo>
                    <a:pt x="4187317" y="5844921"/>
                  </a:lnTo>
                  <a:lnTo>
                    <a:pt x="4145661" y="5854954"/>
                  </a:lnTo>
                  <a:lnTo>
                    <a:pt x="829183" y="5854954"/>
                  </a:lnTo>
                  <a:lnTo>
                    <a:pt x="779018" y="5844921"/>
                  </a:lnTo>
                  <a:lnTo>
                    <a:pt x="738124" y="5844921"/>
                  </a:lnTo>
                  <a:lnTo>
                    <a:pt x="654939" y="5825871"/>
                  </a:lnTo>
                  <a:lnTo>
                    <a:pt x="505968" y="5776849"/>
                  </a:lnTo>
                  <a:lnTo>
                    <a:pt x="364871" y="5678805"/>
                  </a:lnTo>
                  <a:lnTo>
                    <a:pt x="298577" y="5630672"/>
                  </a:lnTo>
                  <a:lnTo>
                    <a:pt x="182753" y="5493639"/>
                  </a:lnTo>
                  <a:lnTo>
                    <a:pt x="99568" y="5337556"/>
                  </a:lnTo>
                  <a:lnTo>
                    <a:pt x="57912" y="5249545"/>
                  </a:lnTo>
                  <a:lnTo>
                    <a:pt x="17018" y="5074285"/>
                  </a:lnTo>
                  <a:lnTo>
                    <a:pt x="0" y="4977130"/>
                  </a:lnTo>
                  <a:lnTo>
                    <a:pt x="0" y="868680"/>
                  </a:lnTo>
                  <a:lnTo>
                    <a:pt x="17018" y="770636"/>
                  </a:lnTo>
                  <a:lnTo>
                    <a:pt x="57912" y="595503"/>
                  </a:lnTo>
                  <a:lnTo>
                    <a:pt x="141224" y="429387"/>
                  </a:lnTo>
                  <a:lnTo>
                    <a:pt x="182753" y="351282"/>
                  </a:lnTo>
                  <a:lnTo>
                    <a:pt x="298577" y="214249"/>
                  </a:lnTo>
                  <a:lnTo>
                    <a:pt x="431165" y="117094"/>
                  </a:lnTo>
                  <a:lnTo>
                    <a:pt x="505968" y="68072"/>
                  </a:lnTo>
                  <a:lnTo>
                    <a:pt x="654939" y="19939"/>
                  </a:lnTo>
                  <a:lnTo>
                    <a:pt x="73812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819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323" y="3017912"/>
            <a:ext cx="562813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Arial - 36"/>
              </a:rPr>
              <a:t>Форматирование текста.  </a:t>
            </a:r>
            <a:endParaRPr lang="ru-RU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552" y="3737992"/>
            <a:ext cx="87055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0000"/>
                </a:solidFill>
                <a:latin typeface="Arial - 36"/>
              </a:rPr>
              <a:t>Изменение формы представления  информации</a:t>
            </a:r>
            <a:endParaRPr lang="ru-RU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638" y="5610200"/>
            <a:ext cx="254985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u="sng" dirty="0" smtClean="0">
                <a:solidFill>
                  <a:srgbClr val="000000"/>
                </a:solidFill>
                <a:latin typeface="Arial - 36"/>
              </a:rPr>
              <a:t>Цели урока</a:t>
            </a:r>
            <a:endParaRPr lang="ru-RU" sz="2700" u="sng" dirty="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39590" y="661099"/>
            <a:ext cx="4903217" cy="1244982"/>
            <a:chOff x="2115566" y="38608"/>
            <a:chExt cx="4903217" cy="124498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115566" y="38608"/>
              <a:ext cx="4903217" cy="1244982"/>
              <a:chOff x="2115566" y="38608"/>
              <a:chExt cx="4903217" cy="124498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2115566" y="38608"/>
                <a:ext cx="4903217" cy="1244982"/>
              </a:xfrm>
              <a:custGeom>
                <a:avLst/>
                <a:gdLst/>
                <a:ahLst/>
                <a:cxnLst/>
                <a:rect l="0" t="0" r="0" b="0"/>
                <a:pathLst>
                  <a:path w="4903217" h="1244982">
                    <a:moveTo>
                      <a:pt x="817245" y="0"/>
                    </a:moveTo>
                    <a:lnTo>
                      <a:pt x="4167378" y="0"/>
                    </a:lnTo>
                    <a:lnTo>
                      <a:pt x="4249420" y="4191"/>
                    </a:lnTo>
                    <a:lnTo>
                      <a:pt x="4396232" y="14478"/>
                    </a:lnTo>
                    <a:lnTo>
                      <a:pt x="4535297" y="35306"/>
                    </a:lnTo>
                    <a:lnTo>
                      <a:pt x="4600702" y="45593"/>
                    </a:lnTo>
                    <a:lnTo>
                      <a:pt x="4715383" y="74676"/>
                    </a:lnTo>
                    <a:lnTo>
                      <a:pt x="4796790" y="107950"/>
                    </a:lnTo>
                    <a:lnTo>
                      <a:pt x="4837811" y="126619"/>
                    </a:lnTo>
                    <a:lnTo>
                      <a:pt x="4878832" y="163830"/>
                    </a:lnTo>
                    <a:lnTo>
                      <a:pt x="4894834" y="184658"/>
                    </a:lnTo>
                    <a:lnTo>
                      <a:pt x="4894834" y="194945"/>
                    </a:lnTo>
                    <a:lnTo>
                      <a:pt x="4903216" y="207518"/>
                    </a:lnTo>
                    <a:lnTo>
                      <a:pt x="4903216" y="1037463"/>
                    </a:lnTo>
                    <a:lnTo>
                      <a:pt x="4894834" y="1047877"/>
                    </a:lnTo>
                    <a:lnTo>
                      <a:pt x="4894834" y="1058291"/>
                    </a:lnTo>
                    <a:lnTo>
                      <a:pt x="4878832" y="1078992"/>
                    </a:lnTo>
                    <a:lnTo>
                      <a:pt x="4837811" y="1116203"/>
                    </a:lnTo>
                    <a:lnTo>
                      <a:pt x="4756404" y="1151509"/>
                    </a:lnTo>
                    <a:lnTo>
                      <a:pt x="4715383" y="1168146"/>
                    </a:lnTo>
                    <a:lnTo>
                      <a:pt x="4600702" y="1197229"/>
                    </a:lnTo>
                    <a:lnTo>
                      <a:pt x="4469892" y="1217930"/>
                    </a:lnTo>
                    <a:lnTo>
                      <a:pt x="4396232" y="1228344"/>
                    </a:lnTo>
                    <a:lnTo>
                      <a:pt x="4249420" y="1238758"/>
                    </a:lnTo>
                    <a:lnTo>
                      <a:pt x="4167378" y="1242822"/>
                    </a:lnTo>
                    <a:lnTo>
                      <a:pt x="4126992" y="1242822"/>
                    </a:lnTo>
                    <a:lnTo>
                      <a:pt x="4085971" y="1244981"/>
                    </a:lnTo>
                    <a:lnTo>
                      <a:pt x="817245" y="1244981"/>
                    </a:lnTo>
                    <a:lnTo>
                      <a:pt x="767842" y="1242822"/>
                    </a:lnTo>
                    <a:lnTo>
                      <a:pt x="727456" y="1242822"/>
                    </a:lnTo>
                    <a:lnTo>
                      <a:pt x="645414" y="1238758"/>
                    </a:lnTo>
                    <a:lnTo>
                      <a:pt x="498729" y="1228344"/>
                    </a:lnTo>
                    <a:lnTo>
                      <a:pt x="359537" y="1207516"/>
                    </a:lnTo>
                    <a:lnTo>
                      <a:pt x="294132" y="1197229"/>
                    </a:lnTo>
                    <a:lnTo>
                      <a:pt x="180086" y="1168146"/>
                    </a:lnTo>
                    <a:lnTo>
                      <a:pt x="98044" y="1134999"/>
                    </a:lnTo>
                    <a:lnTo>
                      <a:pt x="57023" y="1116203"/>
                    </a:lnTo>
                    <a:lnTo>
                      <a:pt x="16637" y="1078992"/>
                    </a:lnTo>
                    <a:lnTo>
                      <a:pt x="0" y="1058291"/>
                    </a:lnTo>
                    <a:lnTo>
                      <a:pt x="0" y="184658"/>
                    </a:lnTo>
                    <a:lnTo>
                      <a:pt x="16637" y="163830"/>
                    </a:lnTo>
                    <a:lnTo>
                      <a:pt x="57023" y="126619"/>
                    </a:lnTo>
                    <a:lnTo>
                      <a:pt x="139065" y="91313"/>
                    </a:lnTo>
                    <a:lnTo>
                      <a:pt x="180086" y="74676"/>
                    </a:lnTo>
                    <a:lnTo>
                      <a:pt x="294132" y="45593"/>
                    </a:lnTo>
                    <a:lnTo>
                      <a:pt x="424942" y="24892"/>
                    </a:lnTo>
                    <a:lnTo>
                      <a:pt x="498729" y="14478"/>
                    </a:lnTo>
                    <a:lnTo>
                      <a:pt x="645414" y="4191"/>
                    </a:lnTo>
                    <a:lnTo>
                      <a:pt x="727456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44323" y="150656"/>
                <a:ext cx="4196669" cy="58477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000000"/>
                    </a:solidFill>
                    <a:latin typeface="Arial - 36"/>
                  </a:rPr>
                  <a:t>Новая тема</a:t>
                </a:r>
                <a:endParaRPr lang="ru-RU" sz="3200" dirty="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pic>
          <p:nvPicPr>
            <p:cNvPr id="8" name="Рисунок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209550"/>
              <a:ext cx="1430274" cy="90309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400846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41400"/>
            <a:ext cx="8737600" cy="135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Группа 4"/>
          <p:cNvGrpSpPr/>
          <p:nvPr/>
        </p:nvGrpSpPr>
        <p:grpSpPr>
          <a:xfrm>
            <a:off x="226949" y="3154553"/>
            <a:ext cx="1728852" cy="618110"/>
            <a:chOff x="226949" y="3154553"/>
            <a:chExt cx="1728852" cy="618110"/>
          </a:xfrm>
        </p:grpSpPr>
        <p:sp>
          <p:nvSpPr>
            <p:cNvPr id="3" name="Полилиния 2"/>
            <p:cNvSpPr/>
            <p:nvPr/>
          </p:nvSpPr>
          <p:spPr>
            <a:xfrm>
              <a:off x="226949" y="3154553"/>
              <a:ext cx="1728852" cy="618110"/>
            </a:xfrm>
            <a:custGeom>
              <a:avLst/>
              <a:gdLst/>
              <a:ahLst/>
              <a:cxnLst/>
              <a:rect l="0" t="0" r="0" b="0"/>
              <a:pathLst>
                <a:path w="1728852" h="618110">
                  <a:moveTo>
                    <a:pt x="0" y="0"/>
                  </a:moveTo>
                  <a:lnTo>
                    <a:pt x="1728851" y="0"/>
                  </a:lnTo>
                  <a:lnTo>
                    <a:pt x="1728851" y="618109"/>
                  </a:lnTo>
                  <a:lnTo>
                    <a:pt x="0" y="618109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892" y="3185458"/>
              <a:ext cx="1665677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Шрифт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81549" y="4322953"/>
            <a:ext cx="4095624" cy="685420"/>
            <a:chOff x="5281549" y="4322953"/>
            <a:chExt cx="4095624" cy="685420"/>
          </a:xfrm>
        </p:grpSpPr>
        <p:sp>
          <p:nvSpPr>
            <p:cNvPr id="6" name="Полилиния 5"/>
            <p:cNvSpPr/>
            <p:nvPr/>
          </p:nvSpPr>
          <p:spPr>
            <a:xfrm>
              <a:off x="5281549" y="4322953"/>
              <a:ext cx="4095624" cy="685420"/>
            </a:xfrm>
            <a:custGeom>
              <a:avLst/>
              <a:gdLst/>
              <a:ahLst/>
              <a:cxnLst/>
              <a:rect l="0" t="0" r="0" b="0"/>
              <a:pathLst>
                <a:path w="4095624" h="685420">
                  <a:moveTo>
                    <a:pt x="0" y="0"/>
                  </a:moveTo>
                  <a:lnTo>
                    <a:pt x="4095623" y="0"/>
                  </a:lnTo>
                  <a:lnTo>
                    <a:pt x="4095623" y="685419"/>
                  </a:lnTo>
                  <a:lnTo>
                    <a:pt x="0" y="685419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2830" y="4357224"/>
              <a:ext cx="3772104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Размер шрифта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700" y="4322953"/>
            <a:ext cx="4970273" cy="723520"/>
            <a:chOff x="12700" y="4322953"/>
            <a:chExt cx="4970273" cy="723520"/>
          </a:xfrm>
        </p:grpSpPr>
        <p:sp>
          <p:nvSpPr>
            <p:cNvPr id="9" name="Полилиния 8"/>
            <p:cNvSpPr/>
            <p:nvPr/>
          </p:nvSpPr>
          <p:spPr>
            <a:xfrm>
              <a:off x="12700" y="4322953"/>
              <a:ext cx="4970273" cy="723520"/>
            </a:xfrm>
            <a:custGeom>
              <a:avLst/>
              <a:gdLst/>
              <a:ahLst/>
              <a:cxnLst/>
              <a:rect l="0" t="0" r="0" b="0"/>
              <a:pathLst>
                <a:path w="4970273" h="723520">
                  <a:moveTo>
                    <a:pt x="0" y="0"/>
                  </a:moveTo>
                  <a:lnTo>
                    <a:pt x="4970272" y="0"/>
                  </a:lnTo>
                  <a:lnTo>
                    <a:pt x="4970272" y="723519"/>
                  </a:lnTo>
                  <a:lnTo>
                    <a:pt x="0" y="723519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714" y="4359129"/>
              <a:ext cx="455054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Начертание шрифта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99200" y="2671953"/>
            <a:ext cx="3591942" cy="1147827"/>
            <a:chOff x="6299200" y="2671953"/>
            <a:chExt cx="3591942" cy="1147827"/>
          </a:xfrm>
        </p:grpSpPr>
        <p:sp>
          <p:nvSpPr>
            <p:cNvPr id="12" name="Полилиния 11"/>
            <p:cNvSpPr/>
            <p:nvPr/>
          </p:nvSpPr>
          <p:spPr>
            <a:xfrm>
              <a:off x="6299200" y="2671953"/>
              <a:ext cx="3591942" cy="1147827"/>
            </a:xfrm>
            <a:custGeom>
              <a:avLst/>
              <a:gdLst/>
              <a:ahLst/>
              <a:cxnLst/>
              <a:rect l="0" t="0" r="0" b="0"/>
              <a:pathLst>
                <a:path w="3591942" h="1147827">
                  <a:moveTo>
                    <a:pt x="0" y="0"/>
                  </a:moveTo>
                  <a:lnTo>
                    <a:pt x="3591941" y="0"/>
                  </a:lnTo>
                  <a:lnTo>
                    <a:pt x="3591941" y="1147826"/>
                  </a:lnTo>
                  <a:lnTo>
                    <a:pt x="0" y="114782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5297" y="2729344"/>
              <a:ext cx="3323827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Выравнивание абзаца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2960116" y="1421892"/>
            <a:ext cx="1071500" cy="287021"/>
          </a:xfrm>
          <a:custGeom>
            <a:avLst/>
            <a:gdLst/>
            <a:ahLst/>
            <a:cxnLst/>
            <a:rect l="0" t="0" r="0" b="0"/>
            <a:pathLst>
              <a:path w="1071500" h="287021">
                <a:moveTo>
                  <a:pt x="0" y="0"/>
                </a:moveTo>
                <a:lnTo>
                  <a:pt x="1071499" y="0"/>
                </a:lnTo>
                <a:lnTo>
                  <a:pt x="1071499" y="287020"/>
                </a:lnTo>
                <a:lnTo>
                  <a:pt x="0" y="28702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>
                <a:alpha val="1961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947416" y="1779016"/>
            <a:ext cx="1052323" cy="296673"/>
          </a:xfrm>
          <a:custGeom>
            <a:avLst/>
            <a:gdLst/>
            <a:ahLst/>
            <a:cxnLst/>
            <a:rect l="0" t="0" r="0" b="0"/>
            <a:pathLst>
              <a:path w="1052323" h="296673">
                <a:moveTo>
                  <a:pt x="0" y="0"/>
                </a:moveTo>
                <a:lnTo>
                  <a:pt x="1052322" y="0"/>
                </a:lnTo>
                <a:lnTo>
                  <a:pt x="1052322" y="296672"/>
                </a:lnTo>
                <a:lnTo>
                  <a:pt x="0" y="296672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>
                <a:alpha val="1961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031615" y="1428242"/>
            <a:ext cx="727076" cy="296546"/>
          </a:xfrm>
          <a:custGeom>
            <a:avLst/>
            <a:gdLst/>
            <a:ahLst/>
            <a:cxnLst/>
            <a:rect l="0" t="0" r="0" b="0"/>
            <a:pathLst>
              <a:path w="727076" h="296546">
                <a:moveTo>
                  <a:pt x="0" y="0"/>
                </a:moveTo>
                <a:lnTo>
                  <a:pt x="727075" y="0"/>
                </a:lnTo>
                <a:lnTo>
                  <a:pt x="727075" y="296545"/>
                </a:lnTo>
                <a:lnTo>
                  <a:pt x="0" y="29654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>
                <a:alpha val="1961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337046" y="1756791"/>
            <a:ext cx="1272414" cy="363475"/>
          </a:xfrm>
          <a:custGeom>
            <a:avLst/>
            <a:gdLst/>
            <a:ahLst/>
            <a:cxnLst/>
            <a:rect l="0" t="0" r="0" b="0"/>
            <a:pathLst>
              <a:path w="1272414" h="363475">
                <a:moveTo>
                  <a:pt x="0" y="0"/>
                </a:moveTo>
                <a:lnTo>
                  <a:pt x="1272413" y="0"/>
                </a:lnTo>
                <a:lnTo>
                  <a:pt x="1272413" y="363474"/>
                </a:lnTo>
                <a:lnTo>
                  <a:pt x="0" y="36347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>
                <a:alpha val="1961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7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77800"/>
            <a:ext cx="4657852" cy="5930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700" y="419100"/>
            <a:ext cx="4989754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300" b="1" smtClean="0">
                <a:solidFill>
                  <a:srgbClr val="000099"/>
                </a:solidFill>
                <a:latin typeface="Arial - 44"/>
              </a:rPr>
              <a:t>ВИДЫ ШРИФТОВ</a:t>
            </a:r>
            <a:endParaRPr lang="ru-RU" sz="3300" b="1">
              <a:solidFill>
                <a:srgbClr val="000099"/>
              </a:solidFill>
              <a:latin typeface="Arial - 4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1562100"/>
            <a:ext cx="5669915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Times New Roman - 36"/>
              </a:rPr>
              <a:t>с засечками</a:t>
            </a:r>
          </a:p>
          <a:p>
            <a:r>
              <a:rPr lang="ru-RU" sz="2700" smtClean="0">
                <a:solidFill>
                  <a:srgbClr val="000000"/>
                </a:solidFill>
                <a:latin typeface="Times New Roman - 36"/>
              </a:rPr>
              <a:t>р</a:t>
            </a:r>
            <a:r>
              <a:rPr lang="ru-RU" sz="2700" smtClean="0">
                <a:solidFill>
                  <a:srgbClr val="000000"/>
                </a:solidFill>
                <a:latin typeface="Arial - 36"/>
              </a:rPr>
              <a:t>убленные</a:t>
            </a:r>
          </a:p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к</a:t>
            </a:r>
            <a:r>
              <a:rPr lang="ru-RU" sz="2700" smtClean="0">
                <a:solidFill>
                  <a:srgbClr val="000000"/>
                </a:solidFill>
                <a:latin typeface="Segoe Script - 36"/>
              </a:rPr>
              <a:t>аллиграфические </a:t>
            </a:r>
          </a:p>
          <a:p>
            <a:r>
              <a:rPr lang="ru-RU" sz="2700" smtClean="0">
                <a:solidFill>
                  <a:srgbClr val="000000"/>
                </a:solidFill>
                <a:latin typeface="Segoe Script - 36"/>
              </a:rPr>
              <a:t>д</a:t>
            </a:r>
            <a:r>
              <a:rPr lang="ru-RU" sz="2700" smtClean="0">
                <a:solidFill>
                  <a:srgbClr val="000000"/>
                </a:solidFill>
                <a:latin typeface="Mistral - 36"/>
              </a:rPr>
              <a:t>екоративные</a:t>
            </a:r>
            <a:endParaRPr lang="ru-RU" sz="2700">
              <a:solidFill>
                <a:srgbClr val="000000"/>
              </a:solidFill>
              <a:latin typeface="Mistral - 36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926453" y="497459"/>
            <a:ext cx="870586" cy="229617"/>
          </a:xfrm>
          <a:custGeom>
            <a:avLst/>
            <a:gdLst/>
            <a:ahLst/>
            <a:cxnLst/>
            <a:rect l="0" t="0" r="0" b="0"/>
            <a:pathLst>
              <a:path w="870586" h="229617">
                <a:moveTo>
                  <a:pt x="0" y="0"/>
                </a:moveTo>
                <a:lnTo>
                  <a:pt x="870585" y="0"/>
                </a:lnTo>
                <a:lnTo>
                  <a:pt x="870585" y="229616"/>
                </a:lnTo>
                <a:lnTo>
                  <a:pt x="0" y="22961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0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1300" y="952500"/>
            <a:ext cx="4081780" cy="1620520"/>
            <a:chOff x="241300" y="952500"/>
            <a:chExt cx="4081780" cy="1620520"/>
          </a:xfrm>
        </p:grpSpPr>
        <p:pic>
          <p:nvPicPr>
            <p:cNvPr id="2" name="Рисунок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0" y="952500"/>
              <a:ext cx="4081780" cy="16205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Рисунок 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6" y="1325372"/>
              <a:ext cx="1281430" cy="8610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5" name="TextBox 4"/>
          <p:cNvSpPr txBox="1"/>
          <p:nvPr/>
        </p:nvSpPr>
        <p:spPr>
          <a:xfrm>
            <a:off x="25400" y="88900"/>
            <a:ext cx="5071618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300" b="1" smtClean="0">
                <a:solidFill>
                  <a:srgbClr val="000099"/>
                </a:solidFill>
                <a:latin typeface="Arial - 44"/>
              </a:rPr>
              <a:t>РАЗМЕР ШРИФТА</a:t>
            </a:r>
            <a:endParaRPr lang="ru-RU" sz="3300" b="1">
              <a:solidFill>
                <a:srgbClr val="000099"/>
              </a:solidFill>
              <a:latin typeface="Arial - 44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685800"/>
            <a:ext cx="5792089" cy="4853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39700" y="2489200"/>
            <a:ext cx="4716119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100" smtClean="0">
                <a:solidFill>
                  <a:srgbClr val="00008B"/>
                </a:solidFill>
                <a:latin typeface="Arial - 28"/>
              </a:rPr>
              <a:t>Размер измеряется </a:t>
            </a:r>
          </a:p>
          <a:p>
            <a:r>
              <a:rPr lang="ru-RU" sz="2100" smtClean="0">
                <a:solidFill>
                  <a:srgbClr val="00008B"/>
                </a:solidFill>
                <a:latin typeface="Arial - 28"/>
              </a:rPr>
              <a:t>в пунктах (кеглях).</a:t>
            </a:r>
          </a:p>
          <a:p>
            <a:endParaRPr lang="ru-RU" sz="2100" smtClean="0">
              <a:solidFill>
                <a:srgbClr val="00008B"/>
              </a:solidFill>
              <a:latin typeface="Arial - 28"/>
            </a:endParaRPr>
          </a:p>
          <a:p>
            <a:r>
              <a:rPr lang="ru-RU" sz="2100" smtClean="0">
                <a:solidFill>
                  <a:srgbClr val="00008B"/>
                </a:solidFill>
                <a:latin typeface="Arial - 28"/>
              </a:rPr>
              <a:t>1 пункт=1/72 дюйма=0,3 мм</a:t>
            </a:r>
            <a:endParaRPr lang="ru-RU" sz="2100">
              <a:solidFill>
                <a:srgbClr val="00008B"/>
              </a:solidFill>
              <a:latin typeface="Arial - 28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39634" y="1081024"/>
            <a:ext cx="727076" cy="287021"/>
          </a:xfrm>
          <a:custGeom>
            <a:avLst/>
            <a:gdLst/>
            <a:ahLst/>
            <a:cxnLst/>
            <a:rect l="0" t="0" r="0" b="0"/>
            <a:pathLst>
              <a:path w="727076" h="287021">
                <a:moveTo>
                  <a:pt x="0" y="0"/>
                </a:moveTo>
                <a:lnTo>
                  <a:pt x="727075" y="0"/>
                </a:lnTo>
                <a:lnTo>
                  <a:pt x="727075" y="287020"/>
                </a:lnTo>
                <a:lnTo>
                  <a:pt x="0" y="28702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63500"/>
            <a:ext cx="6246876" cy="937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6000"/>
            <a:ext cx="812800" cy="81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387600"/>
            <a:ext cx="787400" cy="67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492500"/>
            <a:ext cx="787400" cy="71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879600" y="3644900"/>
            <a:ext cx="8013751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smtClean="0">
                <a:solidFill>
                  <a:srgbClr val="000066"/>
                </a:solidFill>
                <a:latin typeface="Arial - 26"/>
              </a:rPr>
              <a:t>Шрифт обычного начертания ничем не выделяется</a:t>
            </a:r>
            <a:endParaRPr lang="ru-RU" sz="1900">
              <a:solidFill>
                <a:srgbClr val="000066"/>
              </a:solidFill>
              <a:latin typeface="Arial - 2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2514600"/>
            <a:ext cx="8073086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b="1" smtClean="0">
                <a:solidFill>
                  <a:srgbClr val="000066"/>
                </a:solidFill>
                <a:latin typeface="Arial - 26"/>
              </a:rPr>
              <a:t>Полужирный шрифт темнее, он хорошо заметен</a:t>
            </a:r>
            <a:endParaRPr lang="ru-RU" sz="1900" b="1">
              <a:solidFill>
                <a:srgbClr val="000066"/>
              </a:solidFill>
              <a:latin typeface="Arial - 2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200" y="4749800"/>
            <a:ext cx="5385054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i="1" smtClean="0">
                <a:solidFill>
                  <a:srgbClr val="000066"/>
                </a:solidFill>
                <a:latin typeface="Arial - 26"/>
              </a:rPr>
              <a:t>Курсивный шрифт имеет наклон</a:t>
            </a:r>
            <a:endParaRPr lang="ru-RU" sz="1900" i="1">
              <a:solidFill>
                <a:srgbClr val="000066"/>
              </a:solidFill>
              <a:latin typeface="Arial - 2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7700" y="1193800"/>
            <a:ext cx="556336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u="sng" smtClean="0">
                <a:solidFill>
                  <a:srgbClr val="000066"/>
                </a:solidFill>
                <a:latin typeface="Arial - 26"/>
              </a:rPr>
              <a:t>А так выглядит подчеркнутый текст</a:t>
            </a:r>
            <a:endParaRPr lang="ru-RU" sz="1900" u="sng">
              <a:solidFill>
                <a:srgbClr val="000066"/>
              </a:solidFill>
              <a:latin typeface="Arial - 26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0" y="76200"/>
            <a:ext cx="3390900" cy="104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Полилиния 10"/>
          <p:cNvSpPr/>
          <p:nvPr/>
        </p:nvSpPr>
        <p:spPr>
          <a:xfrm>
            <a:off x="5520055" y="468757"/>
            <a:ext cx="1090677" cy="325248"/>
          </a:xfrm>
          <a:custGeom>
            <a:avLst/>
            <a:gdLst/>
            <a:ahLst/>
            <a:cxnLst/>
            <a:rect l="0" t="0" r="0" b="0"/>
            <a:pathLst>
              <a:path w="1090677" h="325248">
                <a:moveTo>
                  <a:pt x="0" y="0"/>
                </a:moveTo>
                <a:lnTo>
                  <a:pt x="1090676" y="0"/>
                </a:lnTo>
                <a:lnTo>
                  <a:pt x="1090676" y="325247"/>
                </a:lnTo>
                <a:lnTo>
                  <a:pt x="0" y="32524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48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437</Words>
  <Application>Microsoft Office PowerPoint</Application>
  <PresentationFormat>Произвольный</PresentationFormat>
  <Paragraphs>125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40" baseType="lpstr">
      <vt:lpstr>Arial</vt:lpstr>
      <vt:lpstr>Times New Roman - 23</vt:lpstr>
      <vt:lpstr>Times New Roman - 31</vt:lpstr>
      <vt:lpstr>Arial Rounded MT Bold - 27</vt:lpstr>
      <vt:lpstr>Arial - 36</vt:lpstr>
      <vt:lpstr>Arial - 26</vt:lpstr>
      <vt:lpstr>Arial Black - 22</vt:lpstr>
      <vt:lpstr>Arial - 34</vt:lpstr>
      <vt:lpstr>Arial - 24</vt:lpstr>
      <vt:lpstr>Calibri</vt:lpstr>
      <vt:lpstr>Arial Rounded MT Bold - 28</vt:lpstr>
      <vt:lpstr>Arial - 28</vt:lpstr>
      <vt:lpstr>Arial - 20</vt:lpstr>
      <vt:lpstr>Arial - 44</vt:lpstr>
      <vt:lpstr>Times New Roman - 36</vt:lpstr>
      <vt:lpstr>Segoe Script - 36</vt:lpstr>
      <vt:lpstr>Arial - 22</vt:lpstr>
      <vt:lpstr>Arial - 18</vt:lpstr>
      <vt:lpstr>Times New Roman - 14</vt:lpstr>
      <vt:lpstr>Times New Roman - 15</vt:lpstr>
      <vt:lpstr>Wingdings - 15</vt:lpstr>
      <vt:lpstr>Mistral - 36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2014-08-23T14:44:41Z</dcterms:created>
  <dcterms:modified xsi:type="dcterms:W3CDTF">2014-08-23T14:52:13Z</dcterms:modified>
</cp:coreProperties>
</file>