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9E775A-5BB0-474C-BE01-0DA8EA54A35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4163B6-B220-4E73-A2B7-F7E3C4545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229600" cy="20717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Исследовательская работа к уроку алгебры по теме «Решение логарифмических уравнений» для учащихся 11 класса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7415242" cy="221457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000" dirty="0" smtClean="0"/>
              <a:t>Харчевникова Галина,</a:t>
            </a:r>
          </a:p>
          <a:p>
            <a:pPr algn="r"/>
            <a:r>
              <a:rPr lang="ru-RU" sz="2000" dirty="0" smtClean="0"/>
              <a:t>Ученица 11 класса МБОУ Сарасинской СОШ</a:t>
            </a:r>
          </a:p>
          <a:p>
            <a:pPr algn="r"/>
            <a:r>
              <a:rPr lang="ru-RU" sz="2000" dirty="0" smtClean="0"/>
              <a:t>Алтайского района Алтайского края,</a:t>
            </a:r>
          </a:p>
          <a:p>
            <a:pPr algn="r"/>
            <a:r>
              <a:rPr lang="ru-RU" sz="2000" dirty="0" smtClean="0"/>
              <a:t>Руководитель: Мордовских Надежда Васильевна,</a:t>
            </a:r>
          </a:p>
          <a:p>
            <a:pPr algn="r"/>
            <a:r>
              <a:rPr lang="ru-RU" sz="2000" dirty="0" smtClean="0"/>
              <a:t>Учитель математики МБОУ Сарасинской СОШ</a:t>
            </a:r>
          </a:p>
          <a:p>
            <a:pPr algn="r"/>
            <a:r>
              <a:rPr lang="ru-RU" sz="2000" dirty="0" smtClean="0"/>
              <a:t>Алтайского района Алтайского края,</a:t>
            </a:r>
          </a:p>
          <a:p>
            <a:pPr algn="r"/>
            <a:r>
              <a:rPr lang="ru-RU" sz="2000" dirty="0" smtClean="0"/>
              <a:t>С. Сараса, Алтайский район, Алтайский край</a:t>
            </a:r>
          </a:p>
          <a:p>
            <a:pPr algn="r"/>
            <a:r>
              <a:rPr lang="ru-RU" sz="2000" dirty="0" smtClean="0"/>
              <a:t>Год создания: 2010</a:t>
            </a:r>
          </a:p>
          <a:p>
            <a:pPr algn="r"/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«Алгебра и начала анализа», автор: А.Н. Колмогоров и др. Просвещение, 2001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928670"/>
            <a:ext cx="8858312" cy="32861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96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en-US" sz="9600" baseline="30000" dirty="0" smtClean="0">
                <a:solidFill>
                  <a:srgbClr val="002060"/>
                </a:solidFill>
                <a:latin typeface="Monotype Corsiva" pitchFamily="66" charset="0"/>
              </a:rPr>
              <a:t>log</a:t>
            </a:r>
            <a:r>
              <a:rPr lang="en-US" sz="9600" baseline="-25000" dirty="0" smtClean="0">
                <a:solidFill>
                  <a:srgbClr val="002060"/>
                </a:solidFill>
                <a:latin typeface="Monotype Corsiva" pitchFamily="66" charset="0"/>
              </a:rPr>
              <a:t>3</a:t>
            </a:r>
            <a:r>
              <a:rPr lang="en-US" sz="9600" baseline="30000" dirty="0" smtClean="0">
                <a:solidFill>
                  <a:srgbClr val="002060"/>
                </a:solidFill>
                <a:latin typeface="Monotype Corsiva" pitchFamily="66" charset="0"/>
              </a:rPr>
              <a:t>x </a:t>
            </a:r>
            <a:r>
              <a:rPr lang="en-US" sz="9600" dirty="0" smtClean="0">
                <a:solidFill>
                  <a:srgbClr val="002060"/>
                </a:solidFill>
                <a:latin typeface="Monotype Corsiva" pitchFamily="66" charset="0"/>
              </a:rPr>
              <a:t>= 81 </a:t>
            </a:r>
            <a:endParaRPr lang="ru-RU" sz="9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500438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 smtClean="0">
                <a:solidFill>
                  <a:srgbClr val="92D050"/>
                </a:solidFill>
                <a:latin typeface="Monotype Corsiva" pitchFamily="66" charset="0"/>
              </a:rPr>
              <a:t>Цель:  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исследовать  данное уравнение и найти способ его решения. 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4800" u="sng" dirty="0" smtClean="0">
                <a:latin typeface="Comic Sans MS" pitchFamily="66" charset="0"/>
              </a:rPr>
              <a:t>1 способ</a:t>
            </a:r>
            <a:r>
              <a:rPr lang="ru-RU" sz="4800" dirty="0" smtClean="0">
                <a:latin typeface="Comic Sans MS" pitchFamily="66" charset="0"/>
              </a:rPr>
              <a:t/>
            </a:r>
            <a:br>
              <a:rPr lang="ru-RU" sz="4800" dirty="0" smtClean="0">
                <a:latin typeface="Comic Sans MS" pitchFamily="66" charset="0"/>
              </a:rPr>
            </a:br>
            <a:r>
              <a:rPr lang="ru-RU" sz="4800" dirty="0" smtClean="0">
                <a:latin typeface="Comic Sans MS" pitchFamily="66" charset="0"/>
              </a:rPr>
              <a:t>Используя </a:t>
            </a:r>
            <a:r>
              <a:rPr lang="ru-RU" sz="4800" dirty="0" smtClean="0">
                <a:latin typeface="Comic Sans MS" pitchFamily="66" charset="0"/>
              </a:rPr>
              <a:t>определение логарифма, </a:t>
            </a:r>
            <a:r>
              <a:rPr lang="ru-RU" sz="4800" dirty="0" smtClean="0">
                <a:latin typeface="Comic Sans MS" pitchFamily="66" charset="0"/>
              </a:rPr>
              <a:t>получим</a:t>
            </a:r>
            <a:r>
              <a:rPr lang="ru-RU" sz="4800" dirty="0" smtClean="0">
                <a:latin typeface="Comic Sans MS" pitchFamily="66" charset="0"/>
              </a:rPr>
              <a:t>: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643182"/>
            <a:ext cx="8229600" cy="3900502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solidFill>
                  <a:srgbClr val="0070C0"/>
                </a:solidFill>
              </a:rPr>
              <a:t>log</a:t>
            </a:r>
            <a:r>
              <a:rPr lang="en-US" sz="6000" baseline="-25000" dirty="0" smtClean="0">
                <a:solidFill>
                  <a:srgbClr val="0070C0"/>
                </a:solidFill>
              </a:rPr>
              <a:t>3</a:t>
            </a:r>
            <a:r>
              <a:rPr lang="en-US" sz="6000" dirty="0" smtClean="0">
                <a:solidFill>
                  <a:srgbClr val="0070C0"/>
                </a:solidFill>
              </a:rPr>
              <a:t>x = log</a:t>
            </a:r>
            <a:r>
              <a:rPr lang="en-US" sz="6000" baseline="-25000" dirty="0" smtClean="0">
                <a:solidFill>
                  <a:srgbClr val="0070C0"/>
                </a:solidFill>
              </a:rPr>
              <a:t>x</a:t>
            </a:r>
            <a:r>
              <a:rPr lang="en-US" sz="6000" dirty="0" smtClean="0">
                <a:solidFill>
                  <a:srgbClr val="0070C0"/>
                </a:solidFill>
              </a:rPr>
              <a:t>81</a:t>
            </a:r>
            <a:endParaRPr lang="ru-RU" sz="6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0070C0"/>
                </a:solidFill>
              </a:rPr>
              <a:t>log</a:t>
            </a:r>
            <a:r>
              <a:rPr lang="en-US" sz="6000" baseline="-25000" dirty="0" smtClean="0">
                <a:solidFill>
                  <a:srgbClr val="0070C0"/>
                </a:solidFill>
              </a:rPr>
              <a:t>3</a:t>
            </a:r>
            <a:r>
              <a:rPr lang="en-US" sz="6000" dirty="0" smtClean="0">
                <a:solidFill>
                  <a:srgbClr val="0070C0"/>
                </a:solidFill>
              </a:rPr>
              <a:t>x = 4log</a:t>
            </a:r>
            <a:r>
              <a:rPr lang="en-US" sz="6000" baseline="-25000" dirty="0" smtClean="0">
                <a:solidFill>
                  <a:srgbClr val="0070C0"/>
                </a:solidFill>
              </a:rPr>
              <a:t>x</a:t>
            </a:r>
            <a:r>
              <a:rPr lang="en-US" sz="6000" dirty="0" smtClean="0">
                <a:solidFill>
                  <a:srgbClr val="0070C0"/>
                </a:solidFill>
              </a:rPr>
              <a:t>3</a:t>
            </a:r>
            <a:endParaRPr lang="ru-RU" sz="6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57162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Используя формулу </a:t>
            </a:r>
            <a:r>
              <a:rPr lang="en-US" sz="4000" dirty="0" err="1" smtClean="0"/>
              <a:t>log</a:t>
            </a:r>
            <a:r>
              <a:rPr lang="en-US" sz="4000" baseline="-25000" dirty="0" err="1" smtClean="0"/>
              <a:t>a</a:t>
            </a:r>
            <a:r>
              <a:rPr lang="en-US" sz="4000" dirty="0" err="1" smtClean="0"/>
              <a:t>b</a:t>
            </a:r>
            <a:r>
              <a:rPr lang="en-US" sz="4000" dirty="0" smtClean="0"/>
              <a:t> =1/ </a:t>
            </a:r>
            <a:r>
              <a:rPr lang="en-US" sz="4000" dirty="0" err="1" smtClean="0"/>
              <a:t>log</a:t>
            </a:r>
            <a:r>
              <a:rPr lang="en-US" sz="4000" baseline="-25000" dirty="0" err="1" smtClean="0"/>
              <a:t>b</a:t>
            </a:r>
            <a:r>
              <a:rPr lang="en-US" sz="4000" dirty="0" err="1" smtClean="0"/>
              <a:t>a</a:t>
            </a:r>
            <a:r>
              <a:rPr lang="ru-RU" sz="4000" dirty="0" smtClean="0"/>
              <a:t>, имеем: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830680"/>
            <a:ext cx="835824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6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4 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×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/ log</a:t>
            </a:r>
            <a:r>
              <a:rPr lang="en-US" sz="6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</a:t>
            </a:r>
            <a:endParaRPr lang="ru-RU" sz="60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6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4/ log</a:t>
            </a:r>
            <a:r>
              <a:rPr lang="en-US" sz="6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</a:t>
            </a:r>
            <a:endParaRPr lang="ru-RU" sz="60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6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- 4/ log</a:t>
            </a:r>
            <a:r>
              <a:rPr lang="en-US" sz="6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0</a:t>
            </a:r>
            <a:endParaRPr lang="ru-RU" sz="6000" dirty="0" smtClean="0">
              <a:solidFill>
                <a:srgbClr val="00206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Делаем замену: 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6000" baseline="-300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a</a:t>
            </a:r>
            <a:endParaRPr lang="ru-RU" sz="60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Получается следующее выражение →</a:t>
            </a:r>
            <a:endParaRPr lang="ru-RU" sz="4000" dirty="0">
              <a:solidFill>
                <a:srgbClr val="00206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71480"/>
            <a:ext cx="83582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a – 4/a = 0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440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440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a = 0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aseline="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– 4 = 0            a≠0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aseline="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= 4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44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1.2 </a:t>
            </a:r>
            <a:r>
              <a:rPr lang="en-US" sz="44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= ±√4 = ±2 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643446"/>
            <a:ext cx="36433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4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2 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3</a:t>
            </a:r>
            <a:r>
              <a:rPr lang="en-US" sz="4000" baseline="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9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4643446"/>
            <a:ext cx="3571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4000" baseline="-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-2 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3</a:t>
            </a:r>
            <a:r>
              <a:rPr lang="en-US" sz="4000" baseline="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-2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x= (1/3)</a:t>
            </a:r>
            <a:r>
              <a:rPr lang="en-US" sz="4000" baseline="30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= 1/9</a:t>
            </a:r>
            <a:endParaRPr lang="en-US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C00000"/>
                </a:solidFill>
                <a:latin typeface="Monotype Corsiva" pitchFamily="66" charset="0"/>
              </a:rPr>
              <a:t>Ответ: 9, 1/9</a:t>
            </a:r>
            <a:endParaRPr lang="ru-RU" sz="8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latin typeface="Comic Sans MS" pitchFamily="66" charset="0"/>
              </a:rPr>
              <a:t>2 способ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Метод </a:t>
            </a:r>
            <a:r>
              <a:rPr lang="ru-RU" dirty="0" smtClean="0">
                <a:latin typeface="Comic Sans MS" pitchFamily="66" charset="0"/>
              </a:rPr>
              <a:t>логарифмирования: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928934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4000" baseline="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 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baseline="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= log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81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(log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) ×(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x) = 4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(log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x)</a:t>
            </a:r>
            <a:r>
              <a:rPr lang="en-US" sz="4000" baseline="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= 4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u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en-US" sz="4000" baseline="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= 4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= 2        u</a:t>
            </a:r>
            <a:r>
              <a:rPr lang="en-US" sz="4000" baseline="-30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=-2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85860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X</a:t>
            </a:r>
            <a:r>
              <a:rPr 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log</a:t>
            </a:r>
            <a:r>
              <a:rPr lang="en-US" sz="4000" baseline="-25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3</a:t>
            </a:r>
            <a:r>
              <a:rPr 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x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= 81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Используем свойство логарифмической функции: Область определения – множество всех положительных чисел, т.е.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х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&gt; 0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714488"/>
            <a:ext cx="3143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4000" baseline="-30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2 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3</a:t>
            </a:r>
            <a:r>
              <a:rPr 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9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71448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4000" baseline="-30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-2 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 = 3</a:t>
            </a:r>
            <a:r>
              <a:rPr 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-2</a:t>
            </a: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x= (1/3)</a:t>
            </a:r>
            <a:r>
              <a:rPr lang="en-US" sz="4000" baseline="30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= 1/9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857892"/>
            <a:ext cx="45720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  <a:latin typeface="Mistral" pitchFamily="66" charset="0"/>
              </a:rPr>
              <a:t>Ответ: 9, 1/9</a:t>
            </a:r>
            <a:endParaRPr lang="ru-RU" sz="4400" dirty="0">
              <a:solidFill>
                <a:srgbClr val="C0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решения данного уравнения можно использовать 2 способа:</a:t>
            </a:r>
          </a:p>
          <a:p>
            <a:r>
              <a:rPr lang="ru-RU" dirty="0" smtClean="0"/>
              <a:t>Определение логарифма,</a:t>
            </a:r>
          </a:p>
          <a:p>
            <a:r>
              <a:rPr lang="ru-RU" dirty="0" smtClean="0"/>
              <a:t>Метод логарифмирования.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296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Исследовательская работа к уроку алгебры по теме «Решение логарифмических уравнений» для учащихся 11 класса </vt:lpstr>
      <vt:lpstr>Слайд 2</vt:lpstr>
      <vt:lpstr>1 способ Используя определение логарифма, получим:</vt:lpstr>
      <vt:lpstr>Используя формулу logab =1/ logba, имеем: </vt:lpstr>
      <vt:lpstr>Слайд 5</vt:lpstr>
      <vt:lpstr>Слайд 6</vt:lpstr>
      <vt:lpstr>2 способ Метод логарифмирования:</vt:lpstr>
      <vt:lpstr>Слайд 8</vt:lpstr>
      <vt:lpstr>Вывод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24</cp:revision>
  <dcterms:created xsi:type="dcterms:W3CDTF">2010-02-03T12:52:11Z</dcterms:created>
  <dcterms:modified xsi:type="dcterms:W3CDTF">2014-08-23T17:10:48Z</dcterms:modified>
</cp:coreProperties>
</file>