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8" r:id="rId4"/>
    <p:sldId id="269" r:id="rId5"/>
    <p:sldId id="272" r:id="rId6"/>
    <p:sldId id="262" r:id="rId7"/>
    <p:sldId id="265" r:id="rId8"/>
    <p:sldId id="263" r:id="rId9"/>
    <p:sldId id="273" r:id="rId10"/>
    <p:sldId id="264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34B1-80DC-421F-8B7D-4A02ABD6B90A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69-6999-4D50-8A40-360E8590DEB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34B1-80DC-421F-8B7D-4A02ABD6B90A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69-6999-4D50-8A40-360E8590DE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34B1-80DC-421F-8B7D-4A02ABD6B90A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69-6999-4D50-8A40-360E8590DE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34B1-80DC-421F-8B7D-4A02ABD6B90A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69-6999-4D50-8A40-360E8590DE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34B1-80DC-421F-8B7D-4A02ABD6B90A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69-6999-4D50-8A40-360E8590DE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34B1-80DC-421F-8B7D-4A02ABD6B90A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69-6999-4D50-8A40-360E8590DE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34B1-80DC-421F-8B7D-4A02ABD6B90A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69-6999-4D50-8A40-360E8590DEB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34B1-80DC-421F-8B7D-4A02ABD6B90A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69-6999-4D50-8A40-360E8590DE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34B1-80DC-421F-8B7D-4A02ABD6B90A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69-6999-4D50-8A40-360E8590DE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34B1-80DC-421F-8B7D-4A02ABD6B90A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69-6999-4D50-8A40-360E8590DE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34B1-80DC-421F-8B7D-4A02ABD6B90A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69-6999-4D50-8A40-360E8590DEB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2334B1-80DC-421F-8B7D-4A02ABD6B90A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36DB69-6999-4D50-8A40-360E8590DE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43" y="188640"/>
            <a:ext cx="6400800" cy="792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Исследовательская работа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8283" y="908720"/>
            <a:ext cx="8568952" cy="1470025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3200" b="1" dirty="0">
                <a:solidFill>
                  <a:schemeClr val="tx1"/>
                </a:solidFill>
                <a:effectLst/>
              </a:rPr>
              <a:t>Изучение влияния фитонцидов на сохранность продуктов </a:t>
            </a:r>
            <a:r>
              <a:rPr lang="ru-RU" sz="3200" b="1" dirty="0" smtClean="0">
                <a:solidFill>
                  <a:schemeClr val="tx1"/>
                </a:solidFill>
                <a:effectLst/>
              </a:rPr>
              <a:t>питания</a:t>
            </a:r>
            <a:br>
              <a:rPr lang="ru-RU" sz="3200" b="1" dirty="0" smtClean="0">
                <a:solidFill>
                  <a:schemeClr val="tx1"/>
                </a:solidFill>
                <a:effectLst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</a:rPr>
              <a:t> (</a:t>
            </a:r>
            <a:r>
              <a:rPr lang="ru-RU" sz="3200" b="1" dirty="0">
                <a:solidFill>
                  <a:schemeClr val="tx1"/>
                </a:solidFill>
                <a:effectLst/>
              </a:rPr>
              <a:t>на примере куриного яйца)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59632" y="393305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259632" y="393305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5292079" y="2924944"/>
            <a:ext cx="36251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Купцов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Андрей Алексеевич,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обучающийся  4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«А» класса МБОУ «Шенкурская СОШ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5292078" y="4581128"/>
            <a:ext cx="374441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Варенцова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Надежда Владимировна, 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учитель биологии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МБОУ  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«Шенкурская    СОШ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4680520" cy="351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0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306543" y="74712"/>
            <a:ext cx="5309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  <a:tab pos="114300" algn="l"/>
                <a:tab pos="228600" algn="l"/>
                <a:tab pos="269875" algn="l"/>
                <a:tab pos="8001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258" y="228600"/>
            <a:ext cx="864122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  <a:tabLst>
                <a:tab pos="-90488" algn="l"/>
                <a:tab pos="114300" algn="l"/>
                <a:tab pos="228600" algn="l"/>
                <a:tab pos="269875" algn="l"/>
                <a:tab pos="800100" algn="l"/>
              </a:tabLst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Литература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-90488" algn="l"/>
                <a:tab pos="114300" algn="l"/>
                <a:tab pos="228600" algn="l"/>
                <a:tab pos="269875" algn="l"/>
                <a:tab pos="800100" algn="l"/>
              </a:tabLs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«Аргументы и Факты» АиФ Здоровье, выпуск 18 (558) от 5 мая 2005 г.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-90488" algn="l"/>
                <a:tab pos="114300" algn="l"/>
                <a:tab pos="228600" algn="l"/>
                <a:tab pos="269875" algn="l"/>
                <a:tab pos="800100" algn="l"/>
              </a:tabLs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Биология. Справочник школьника, Москва, 1995г.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-90488" algn="l"/>
                <a:tab pos="114300" algn="l"/>
                <a:tab pos="228600" algn="l"/>
                <a:tab pos="269875" algn="l"/>
                <a:tab pos="800100" algn="l"/>
              </a:tabLs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Биология 6 класс, 1996год В. В. Пасечник.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-90488" algn="l"/>
                <a:tab pos="114300" algn="l"/>
                <a:tab pos="228600" algn="l"/>
                <a:tab pos="269875" algn="l"/>
                <a:tab pos="800100" algn="l"/>
              </a:tabLs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Детская энциклопедия. Академия наук РСФСР, том 4,2-ое издание, издательство «Просвещение», Москва, 1965г.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-90488" algn="l"/>
                <a:tab pos="114300" algn="l"/>
                <a:tab pos="228600" algn="l"/>
                <a:tab pos="269875" algn="l"/>
                <a:tab pos="800100" algn="l"/>
              </a:tabLs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«Лекарственные растения в народной медицине» В.П. </a:t>
            </a:r>
            <a:r>
              <a:rPr lang="ru-RU" sz="20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Махлаюк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2007г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-90488" algn="l"/>
                <a:tab pos="114300" algn="l"/>
                <a:tab pos="228600" algn="l"/>
                <a:tab pos="269875" algn="l"/>
                <a:tab pos="800100" algn="l"/>
              </a:tabLs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Новая иллюстрированная энциклопедии, Москва ООО «Мир книги» научное издательство «Большая Российская Энциклопедия»,2005г.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-90488" algn="l"/>
                <a:tab pos="114300" algn="l"/>
                <a:tab pos="228600" algn="l"/>
                <a:tab pos="269875" algn="l"/>
                <a:tab pos="800100" algn="l"/>
              </a:tabLs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Энциклопедический словарь юного биолога, Москва 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«Педагогика», 1986г.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-90488" algn="l"/>
                <a:tab pos="114300" algn="l"/>
                <a:tab pos="228600" algn="l"/>
                <a:tab pos="269875" algn="l"/>
                <a:tab pos="800100" algn="l"/>
              </a:tabLs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«Энциклопедия живой природы», том 9, Москва, Экслибрис, 2007.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797152"/>
            <a:ext cx="1494253" cy="175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872" y="4797152"/>
            <a:ext cx="1561602" cy="176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11321"/>
            <a:ext cx="1750766" cy="175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354" y="4797152"/>
            <a:ext cx="1369895" cy="175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2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2" y="1916832"/>
            <a:ext cx="5724128" cy="422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151216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effectLst/>
              </a:rPr>
              <a:t>Спасибо за внимание!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Готов ответить на ваши вопросы.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941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6557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Фитонциды </a:t>
            </a:r>
            <a:r>
              <a:rPr lang="ru-RU" sz="2400" dirty="0"/>
              <a:t>— органические вещества самого различного химического состава,  образующиеся  в  растениях в процессе обмена веществ и обладающие мощным антибиотическим свойством, то есть свойством убивать микробов, плесневые грибы, инфузорий. </a:t>
            </a:r>
            <a:endParaRPr lang="ru-RU" sz="2400" dirty="0" smtClean="0"/>
          </a:p>
          <a:p>
            <a:endParaRPr lang="ru-RU" sz="2400" dirty="0" smtClean="0"/>
          </a:p>
        </p:txBody>
      </p:sp>
      <p:sp>
        <p:nvSpPr>
          <p:cNvPr id="3" name="AutoShape 2" descr="data:image/jpeg;base64,/9j/4AAQSkZJRgABAQAAAQABAAD/2wCEAAkGBxQQEhQUEhQUFRUUFBQVFBIWFBQUFBQVFBQWFhQUFRQYHCggGBolHBQUITEhJSkrLi4uFx8zODMsNygtLisBCgoKDg0OGhAQGy0kHyQsLCwsLywsLCwsLCwtLCwsLCwsLCwsLywsLCwsLCwsLCwsLCwsLCwsLCwsLCwsLCwsLP/AABEIALcBEwMBIgACEQEDEQH/xAAcAAEAAgMBAQEAAAAAAAAAAAAAAwUCBAYBBwj/xABAEAACAQIEBAIHBgMGBwEAAAAAAQIDEQQFITESQVFhBnETIjKBkaHBFEJysdHhI1KCBxUzYvDxF1SSk6Ky0hb/xAAaAQADAQEBAQAAAAAAAAAAAAAAAgMEAQUG/8QAKBEAAwACAQMEAQQDAAAAAAAAAAECAxESBCExEyJBUWEycYGRQqHw/9oADAMBAAIRAxEAPwD7iAAAAAAAAAAAAAAAAAAAAAAAAAAAAAAAAAAjq1ox3djRqZp/KhauZ8secdV4RZAqVipPmeOvLqyfrSP6DLcFZSxUlu377G5TxKe/x5DzkTFrHSJwEwOTAAAAAAAAAAAAAAAAAAAAANTHYd1LcE3CcdU136rmisqZxUw7UcRTuuVSGz93USrU+fBxvXkvga2Cx9Osr05KXVc15rdEuIlJRbgk2vut2v2vyY3JNbR0kBXYbOKcnwybpz5wn6r9z2ZYnJpV4OJ7BHRrRndxadm07cmt0eU8RGTavquT0ZQY/iwtf0kfYqe0uV+Zyq0tnG9HSAjw9ZTipR2Zji63BCUuifx5Db7bGNGGNlUxHo4exTTc3/NJ6KPkvoWhUeHMPwwlN7zk37lovqcn4tzitRxUlZuK4bKMnGyte+mpC83pxyr5K9PheZ6R9DB8rwXiXX16lRPo5TcUr2txb37F3gvFShLScpxdtJXfD/U9bEl1sb7o030FpdjuTUx2MVPRayfLp3ZTLxC6tlTtG7tf2t+SbSVzCCbbbvfm3e41dSn2gSOma72S1Krer1b5sgdydRIKplvb7mudeDONQmpzK70ljZpVRJsao7G7e5LTi0Q0nc24mmfsy29CnWcfLp+hvwkmrorK5hgsZwys9n8u5aMunpkqxcltFwADSZgAAAAAAAAAAAAAABsAKvOIT0nT9qOzXNc4vqjRhnsKqcKkbPaUZK8X9UdC0VGa5FCr6y9WXKS+vUnUvzIrT+DmcfgnRnx03JQ3UovWPZte0u5aYHxBUilx2qR/mW/vK+cqmGk4zXqva+sZfoyOVJP1qT4Xzg/Zfl0MPeH7ez+iXdeDpp18Piladu19GvKRrSwmIw2tGXpaf8ktWl2/Y5+FW7s04T+T/U38PmNWlz0+Mf2O+qq70u/2vJ1Un5LKObUq2kr0qi/m018zHMMVxU3CfrdJL6mFerSxEf4tNxlynHR/MrqWDte05NdLW+J2s1T+f9f2i84MteEe5Nm7oT4Jarl0kuTXcvc7xcZYeTi73X5O5RvLoO103Z3WtrP3G19mjbha0e6u/wBQjM0nPwUXSZEtdi+yiqp0YNdPnzRUeJsBia04xoxw/A46zqwUpRlfldPl0RnlaVBNQ2bvZttJ9UWf25/y38n9C6ubjVMaIyYmnpMqcm8JUqMJKr/GnOPDJtWilvaEfu6899EcPjcpqUsUqLTeuk7e3T5TfLs31Po2MzVxXqw16vb4I5PN8XXqbVHF2a0jHrfoYuqrCpUyvB6HS+tVOqfn/vgkxFSNCmklJ2d5SUb+9a3XmbWU5nCvdxnxNWUk2m1yWxyk8dXw74nKVWNm5KVrR10adtt766FjkWNpyqzq+i9G/RqU5J3Tbk1Fbb3j8jNFPkmaLxe1nWysVuMxCWxR47xM7tR2NF5pxbsteaWtI5HT0u7LeWOW1/3JqGM6nO+ms9LGzRqO9+vPoZPUaNHppnYYGtdrUuInL5e9C8pV9NT0MGT29zzeox9+xt1VdalPidGWE6vUr8U7idRXbaOYFpl5lWJ44d46P6M3Tm8lrcNRLk9P0OkPQ6fJzhMx9Rj4X2AALkAAAAAAAAAAAeSimrPVPdHoADmMwyatRlx4WpPh3dLi2/Cno12/MiwfiWrF8NSMZNaP7kr+R1hqY3Lqdb24pvlJaSXvRmrA0943r8fAjjXg01j6GIXDLS/Ka+uxU5h4flFXoPS9+Fu69z5GWOyWpT1heUfizVy/FVFLhTa69O90Tu/8ckgt0+LRFSpTk+CpC1t7rReT6+Ru0aKjpG77t3N5U3N6+8znQsjLSf8Aib8WLHj892abVgqltrHtTv8AA1pO5kvI5NsrZsKrf/Whk2iGCJPLUacraBpImg10MlJ+S+JFG6JeRpm9ok0YVoaasqq1FSLOpDr8DWnDnzJ5FyLYnornBQvxaqzvfa1tTisRmfBH0UdLO8/xPVr3Xt7jt83l/BqPpCf/AKs+PU6snK7d7u9+4mPFvZvwLl3ZfSrXJqUn+xV0upZUK1t/iLc6LtG/QlcsqZTwWt1+xc5RhZ1asYQtbhc5ytxabcO6s7tPmQ4OnpEslKJ5MussfJlzTnbcrZYb0UuFvldN8zYniFbX4mmK4LTMWT3va+SatitPyZq1KxBVq37mMZGXJmdPQ84kkb1KXrJrt8jrqc+JJ9Un8TjsMtTrMD7EfI9joG+LPO65eCcAHoHngAAAAAAAAAAAAAAAACpxzUqllbTS/Us68+GLfRFJQlq2ZuorxP2aME+aN+jCyMazMozNXGVuSJtpSPKbo0cXVSNWMjHEyPKT6nk5Hyo9KZ1JPFE0H0NdSJlOwq7CUjZWh7FEVF82Z8d2aYZFozcbmtiIm6iGvErS7HJruU2YQvCUX96LXxVj43h1a6e60fu0Z9ozNW+B8fzyHo8RUttJ8a/r1fzuTw173J7HSP27PFUsbeGroquM6Hwz4frYx8SXDTv/AIjW9t1Fc/PZfIrcLRoyVMrbNnL6Mqsoxhz37Lm32R2vhKPFXlNR/hw4oU3bVqL4eL48SvzsbeWeEYRjwNeq/b3vPtKXNdtPdd36X7NGCfCkkkkrC48D/UeJ1fWTftkjzLKo1oprSS9mX69UUUspqu0Wkreeuu60Z1tJ6GTRbL0kZO/j7MWLqrxrRySyGfVfNGM8qqR+7fysdbYwlAi+gheCq67J8nL0INPVW7bHTZdK9OJhUpJ7ojwVFwm/WfDL7r5Pt8jV069N6J58vqSWIANxjAAAAAAAGFWoopyk7JK7b2SW7MzxoANfB5hSrf4VSE7b8MlK3mlsbJzuN8JUnP0lCUqFTfih7N/w8vdY0cZiMxo6Jelt96NNXfmiLyVP6l/QnJryv6OwB89qZ9mPOlNeVF/oRf8A6jGxfrRa/FSa+gj6qV8MX1V9M73Mn6nmUMatnY1skz2pi+ONRJcKTVk1vdP6GeJVmZeoyckrk9To9VJZQraGnXqmrCtoRVapB5uSNKxcWeTmYelNatWIJVbGa60WS2WkayRNCfUqKVbqbca5F0d4liqhs0SspVDfoy0L4K2yWSdI3osjq/kFM08dieFfNmu7UztkIhutGhmVZXfuPlXjOFpwkuacX7ndfmzucbjL3d92cpicD9sq06S2405PpCz4vfy95g6fJvLzfg9vFj4Y2T+A/Cn2t+lrJ+hT9WOzqNdf8q+Z9fwWCjBJJJJKyS0UUuSRFlOCjRpxjFJKKSSXJckWlOOx6czye2eJ1fUvJX4M4RsjypHSxmDWl20eeeQ5mZiuZ7cZAzIxaPUwd0cI5IwlElaI2RtDJktGdyQ1ouzubJfFW0LS0AAUFAAAAAAAAq8yzpUXwqlXqS/yUpuP/Va3wKWvn2Nn/hYSce8otP5kqyzP5/YV0kdcQ18VCHtyjHzaRxdSjmdbdOC/HFfUxpeE68tajUu0qrt/4r6k3mt/pl/yG6fhF/ic9w8nwRmnKTsrL6mpiFdGOF8LSg00qEWtU+BzafW8tSbGU3GTT5Ecitrdm7pG12ZV1NDXq1CxrUtCjxk7XPPqeB6K9xr165B6XiNPEVbsxVYzt7ZbjpFl6axLRrFXTq9SaNcnR1IuqdYscJXOeo1zaoYqwsXxZ2o2jopV7LyObzzH8r6s9xeZaf61OXxuM4rsrVvM9LwNgwcXtkOa46yLf+zjD+kqOb93lH9zhMyxTbZ9Q/s1pcMP6V9DX6aiZX2y3U3xxVo76ijZhzIqKJY7HpQj5ijJHp4gVQgMbnpjLYSjqM0zIjTM7jSzjDI5EjZHI5Z1GKJ6TujXJcO9xML92jtLsTAA1kgAAAAAABDi4SlFqEuGW8Xurp3s10ez8yYAwOfl4qp05cGIp1KMu8eKD7xlH2l3sWFLO8PJXVaFu7s/g9Tcr0YzXDOMZLpJJr4Mp8R4Zwmr+zwv2ul8EyTWReGmLqvgizTxZRpK0ZRk+t9PhuymyzPvtM5qTu7Jp2tpdpq3K1vmaeO8LKpU9WKhHlGKSt3KWOP9BKtGaklTXFOUUr036TgcpNu7g5NL48jJkrK33NnT49VybO1q7FJmlDiWhlleaqrFX0k4KTjzV/8AY2Ju5CkrR6K3LOSxUeE1O50+MwakVFbAMy1iaNE5EzRVQkjI9eEZLSwzZJyUTRnSqM2U9DGjhrL6synoSeLY3NfBoY2bZQZhVsrF7jaqsc1j5Grp50y00VXA5S+b9x9f/s9fqv8ACvlY+d5Zl7UXJrWUWors1a53/gWdrd1b4ovnfuj9zPnpXjtI+g0yWOxBT2JoM3wfPUZI9PD0qhAjC25kjx7nGdMIuxJFmE0eQlYn4Z1rZIeSPQ0McIZEuH3ZjNGVDd+QkLVo6/BOADYSAAAAAAAAAAPGYyiZnlgAi9Ej5942wksNWlVjZxrwlCzs1eVlUpuNr8Mrpp7KW9tz6NY8nTUlZpNdGroS45Ieb4s/O9XM3hKkbU1GSSlwx44Kra6XHGTfBKPNLR79jv8AKMwhiaanCcW9OJbNO2t47ovfFXhunWcJWaXE+NxUG4pp+tHiT4VyfLW72bOeyvwnDBVU4OpClOy9I5RlebbspKMmrPryut9zJWFpm6M6aN6UkRzpXLPFZU1rxcVuT0+S0KnEVHHRpkbhz5LxarwY/Z1z1I52XI8+1Iiq4lNEHSLKWY1aliuxVcxxuMS5pe8osVmsdo6/kQ41T7F5Wu7JsbiLGGX4BSfFU25R693+hpUq13d6v8ixo1zXihT5FyZHrUlnVN7w3X4J276fmvqillWMsLiuCV/c/oxuojlHbyiOF6en8n2PDVeKKa5mzCRzHhzMOKNm/wDf9zpIO4+DJznZ5+fE4pomCZjFnpqTMx6eSPTxgB7IhkybkQy5CWNJKpHtyOCJLnUzjMZGdBbnhLCNlYbHPu2K32MgAaBAAAAAAAAAAAAAAAAANeuVuIhGzTjGz3VlZ+fUt5xuadegcaHllJiKtlYocxfFc6fE4S5VYnAEall4tI4bG0pr2ZSXkyoxKrP78vjY72vllzRq5T2M9Yd/BrnPo+f1MJJ73fm7mKoWO2rZV2K7EZXbkI8bKrOmc7FGzTkbFXBtEfoRNND8kzONQ8rVbIcFiCrG42+wIu/Dmd8ElGT8n17eZ9SyrMFUSs9bfE+GSpl9kXiOdBpTbt/Nz9/6mbTiuU/yh8sLLOn5PtMZXJIy6nM5P4ip1UnxLzT0/Yv6dZS6G3HlmjysmGofc2QRpmVy2yOj1EU3uScWhrSn3+YlsaUSUmStmvF21MsDU9I22pK2ycJR992tTsS32Cvs3YRsZAGpLRAAA6AAAAAAAAAAAAAAAAAA8cT0ABBOgma1TCFgeWA7spqmC7GrUwB0TgRyoI5obkctVy7saNfLOx2csKa9TBnOKGVnz/F5V2KurlbXI+kVsvvyNCtlnYm8aZWcrR86rYFrka0sGd7iMr7GjUynsSrEXnOcXLCEUsGdnLKuxG8p7E3iKLOcbChODvBuL6ptFngvEeKoezLi/Enr8GXryfsYSyO/IV4B/XWtMwpf2kYiPtUIS/qcfoSf8UK3/Kw/7sv/AJIJ5B2MF4ffQZRSJU8T+DoMB40lP1q1L0cLa2mpy4ntw00uKS7llis9p29Vuf4U0ktL3k9Fuc5gPDrvojs8pyrgSvuUnC35IXcrwiLJI1a0G5t04zu4qN1NJ7XctnvyOjo0+FJK+itq7vTqzylTsSmiIUozXewABxAAAAAAAAAAAAAAAAAAAAAAAAAAAAAAAeWPQAGLgRyw6YABs16mCTIJZegDgyZh/dqPP7tQAaG2ZLLEZrLF0PAGg2zNZZHoZRyyPRABoXkzYp4SK5E0Y2AOi7MgAAAAABT/AN4Ym8rYRWSvF/aIXnrba2mmupjTzHF31wdl2xFNu/LktL2vz3snswACyw1WcopzhwS1vFTUktXb1rK91Z+89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xQQEhQUEhQUFRUUFBQVFBIWFBQUFBQVFBQWFhQUFRQYHCggGBolHBQUITEhJSkrLi4uFx8zODMsNygtLisBCgoKDg0OGhAQGy0kHyQsLCwsLywsLCwsLCwtLCwsLCwsLCwsLywsLCwsLCwsLCwsLCwsLCwsLCwsLCwsLCwsLP/AABEIALcBEwMBIgACEQEDEQH/xAAcAAEAAgMBAQEAAAAAAAAAAAAAAwUCBAYBBwj/xABAEAACAQIEBAIHBgMGBwEAAAAAAQIDEQQFITESQVFhBnETIjKBkaHBFEJysdHhI1KCBxUzYvDxF1SSk6Ky0hb/xAAaAQADAQEBAQAAAAAAAAAAAAAAAgMEAQUG/8QAKBEAAwACAQMEAQQDAAAAAAAAAAECAxESBCExEyJBUWEycYGRQqHw/9oADAMBAAIRAxEAPwD7iAAAAAAAAAAAAAAAAAAAAAAAAAAAAAAAAAAjq1ox3djRqZp/KhauZ8secdV4RZAqVipPmeOvLqyfrSP6DLcFZSxUlu377G5TxKe/x5DzkTFrHSJwEwOTAAAAAAAAAAAAAAAAAAAAANTHYd1LcE3CcdU136rmisqZxUw7UcRTuuVSGz93USrU+fBxvXkvga2Cx9Osr05KXVc15rdEuIlJRbgk2vut2v2vyY3JNbR0kBXYbOKcnwybpz5wn6r9z2ZYnJpV4OJ7BHRrRndxadm07cmt0eU8RGTavquT0ZQY/iwtf0kfYqe0uV+Zyq0tnG9HSAjw9ZTipR2Zji63BCUuifx5Db7bGNGGNlUxHo4exTTc3/NJ6KPkvoWhUeHMPwwlN7zk37lovqcn4tzitRxUlZuK4bKMnGyte+mpC83pxyr5K9PheZ6R9DB8rwXiXX16lRPo5TcUr2txb37F3gvFShLScpxdtJXfD/U9bEl1sb7o030FpdjuTUx2MVPRayfLp3ZTLxC6tlTtG7tf2t+SbSVzCCbbbvfm3e41dSn2gSOma72S1Krer1b5sgdydRIKplvb7mudeDONQmpzK70ljZpVRJsao7G7e5LTi0Q0nc24mmfsy29CnWcfLp+hvwkmrorK5hgsZwys9n8u5aMunpkqxcltFwADSZgAAAAAAAAAAAAAABsAKvOIT0nT9qOzXNc4vqjRhnsKqcKkbPaUZK8X9UdC0VGa5FCr6y9WXKS+vUnUvzIrT+DmcfgnRnx03JQ3UovWPZte0u5aYHxBUilx2qR/mW/vK+cqmGk4zXqva+sZfoyOVJP1qT4Xzg/Zfl0MPeH7ez+iXdeDpp18Piladu19GvKRrSwmIw2tGXpaf8ktWl2/Y5+FW7s04T+T/U38PmNWlz0+Mf2O+qq70u/2vJ1Un5LKObUq2kr0qi/m018zHMMVxU3CfrdJL6mFerSxEf4tNxlynHR/MrqWDte05NdLW+J2s1T+f9f2i84MteEe5Nm7oT4Jarl0kuTXcvc7xcZYeTi73X5O5RvLoO103Z3WtrP3G19mjbha0e6u/wBQjM0nPwUXSZEtdi+yiqp0YNdPnzRUeJsBia04xoxw/A46zqwUpRlfldPl0RnlaVBNQ2bvZttJ9UWf25/y38n9C6ubjVMaIyYmnpMqcm8JUqMJKr/GnOPDJtWilvaEfu6899EcPjcpqUsUqLTeuk7e3T5TfLs31Po2MzVxXqw16vb4I5PN8XXqbVHF2a0jHrfoYuqrCpUyvB6HS+tVOqfn/vgkxFSNCmklJ2d5SUb+9a3XmbWU5nCvdxnxNWUk2m1yWxyk8dXw74nKVWNm5KVrR10adtt766FjkWNpyqzq+i9G/RqU5J3Tbk1Fbb3j8jNFPkmaLxe1nWysVuMxCWxR47xM7tR2NF5pxbsteaWtI5HT0u7LeWOW1/3JqGM6nO+ms9LGzRqO9+vPoZPUaNHppnYYGtdrUuInL5e9C8pV9NT0MGT29zzeox9+xt1VdalPidGWE6vUr8U7idRXbaOYFpl5lWJ44d46P6M3Tm8lrcNRLk9P0OkPQ6fJzhMx9Rj4X2AALkAAAAAAAAAAAeSimrPVPdHoADmMwyatRlx4WpPh3dLi2/Cno12/MiwfiWrF8NSMZNaP7kr+R1hqY3Lqdb24pvlJaSXvRmrA0943r8fAjjXg01j6GIXDLS/Ka+uxU5h4flFXoPS9+Fu69z5GWOyWpT1heUfizVy/FVFLhTa69O90Tu/8ckgt0+LRFSpTk+CpC1t7rReT6+Ru0aKjpG77t3N5U3N6+8znQsjLSf8Aib8WLHj892abVgqltrHtTv8AA1pO5kvI5NsrZsKrf/Whk2iGCJPLUacraBpImg10MlJ+S+JFG6JeRpm9ok0YVoaasqq1FSLOpDr8DWnDnzJ5FyLYnornBQvxaqzvfa1tTisRmfBH0UdLO8/xPVr3Xt7jt83l/BqPpCf/AKs+PU6snK7d7u9+4mPFvZvwLl3ZfSrXJqUn+xV0upZUK1t/iLc6LtG/QlcsqZTwWt1+xc5RhZ1asYQtbhc5ytxabcO6s7tPmQ4OnpEslKJ5MussfJlzTnbcrZYb0UuFvldN8zYniFbX4mmK4LTMWT3va+SatitPyZq1KxBVq37mMZGXJmdPQ84kkb1KXrJrt8jrqc+JJ9Un8TjsMtTrMD7EfI9joG+LPO65eCcAHoHngAAAAAAAAAAAAAAAACpxzUqllbTS/Us68+GLfRFJQlq2ZuorxP2aME+aN+jCyMazMozNXGVuSJtpSPKbo0cXVSNWMjHEyPKT6nk5Hyo9KZ1JPFE0H0NdSJlOwq7CUjZWh7FEVF82Z8d2aYZFozcbmtiIm6iGvErS7HJruU2YQvCUX96LXxVj43h1a6e60fu0Z9ozNW+B8fzyHo8RUttJ8a/r1fzuTw173J7HSP27PFUsbeGroquM6Hwz4frYx8SXDTv/AIjW9t1Fc/PZfIrcLRoyVMrbNnL6Mqsoxhz37Lm32R2vhKPFXlNR/hw4oU3bVqL4eL48SvzsbeWeEYRjwNeq/b3vPtKXNdtPdd36X7NGCfCkkkkrC48D/UeJ1fWTftkjzLKo1oprSS9mX69UUUspqu0Wkreeuu60Z1tJ6GTRbL0kZO/j7MWLqrxrRySyGfVfNGM8qqR+7fysdbYwlAi+gheCq67J8nL0INPVW7bHTZdK9OJhUpJ7ojwVFwm/WfDL7r5Pt8jV069N6J58vqSWIANxjAAAAAAAGFWoopyk7JK7b2SW7MzxoANfB5hSrf4VSE7b8MlK3mlsbJzuN8JUnP0lCUqFTfih7N/w8vdY0cZiMxo6Jelt96NNXfmiLyVP6l/QnJryv6OwB89qZ9mPOlNeVF/oRf8A6jGxfrRa/FSa+gj6qV8MX1V9M73Mn6nmUMatnY1skz2pi+ONRJcKTVk1vdP6GeJVmZeoyckrk9To9VJZQraGnXqmrCtoRVapB5uSNKxcWeTmYelNatWIJVbGa60WS2WkayRNCfUqKVbqbca5F0d4liqhs0SspVDfoy0L4K2yWSdI3osjq/kFM08dieFfNmu7UztkIhutGhmVZXfuPlXjOFpwkuacX7ndfmzucbjL3d92cpicD9sq06S2405PpCz4vfy95g6fJvLzfg9vFj4Y2T+A/Cn2t+lrJ+hT9WOzqNdf8q+Z9fwWCjBJJJJKyS0UUuSRFlOCjRpxjFJKKSSXJckWlOOx6czye2eJ1fUvJX4M4RsjypHSxmDWl20eeeQ5mZiuZ7cZAzIxaPUwd0cI5IwlElaI2RtDJktGdyQ1ouzubJfFW0LS0AAUFAAAAAAAAq8yzpUXwqlXqS/yUpuP/Va3wKWvn2Nn/hYSce8otP5kqyzP5/YV0kdcQ18VCHtyjHzaRxdSjmdbdOC/HFfUxpeE68tajUu0qrt/4r6k3mt/pl/yG6fhF/ic9w8nwRmnKTsrL6mpiFdGOF8LSg00qEWtU+BzafW8tSbGU3GTT5Ecitrdm7pG12ZV1NDXq1CxrUtCjxk7XPPqeB6K9xr165B6XiNPEVbsxVYzt7ZbjpFl6axLRrFXTq9SaNcnR1IuqdYscJXOeo1zaoYqwsXxZ2o2jopV7LyObzzH8r6s9xeZaf61OXxuM4rsrVvM9LwNgwcXtkOa46yLf+zjD+kqOb93lH9zhMyxTbZ9Q/s1pcMP6V9DX6aiZX2y3U3xxVo76ijZhzIqKJY7HpQj5ijJHp4gVQgMbnpjLYSjqM0zIjTM7jSzjDI5EjZHI5Z1GKJ6TujXJcO9xML92jtLsTAA1kgAAAAAABDi4SlFqEuGW8Xurp3s10ez8yYAwOfl4qp05cGIp1KMu8eKD7xlH2l3sWFLO8PJXVaFu7s/g9Tcr0YzXDOMZLpJJr4Mp8R4Zwmr+zwv2ul8EyTWReGmLqvgizTxZRpK0ZRk+t9PhuymyzPvtM5qTu7Jp2tpdpq3K1vmaeO8LKpU9WKhHlGKSt3KWOP9BKtGaklTXFOUUr036TgcpNu7g5NL48jJkrK33NnT49VybO1q7FJmlDiWhlleaqrFX0k4KTjzV/8AY2Ju5CkrR6K3LOSxUeE1O50+MwakVFbAMy1iaNE5EzRVQkjI9eEZLSwzZJyUTRnSqM2U9DGjhrL6synoSeLY3NfBoY2bZQZhVsrF7jaqsc1j5Grp50y00VXA5S+b9x9f/s9fqv8ACvlY+d5Zl7UXJrWUWors1a53/gWdrd1b4ovnfuj9zPnpXjtI+g0yWOxBT2JoM3wfPUZI9PD0qhAjC25kjx7nGdMIuxJFmE0eQlYn4Z1rZIeSPQ0McIZEuH3ZjNGVDd+QkLVo6/BOADYSAAAAAAAAAAPGYyiZnlgAi9Ej5942wksNWlVjZxrwlCzs1eVlUpuNr8Mrpp7KW9tz6NY8nTUlZpNdGroS45Ieb4s/O9XM3hKkbU1GSSlwx44Kra6XHGTfBKPNLR79jv8AKMwhiaanCcW9OJbNO2t47ovfFXhunWcJWaXE+NxUG4pp+tHiT4VyfLW72bOeyvwnDBVU4OpClOy9I5RlebbspKMmrPryut9zJWFpm6M6aN6UkRzpXLPFZU1rxcVuT0+S0KnEVHHRpkbhz5LxarwY/Z1z1I52XI8+1Iiq4lNEHSLKWY1aliuxVcxxuMS5pe8osVmsdo6/kQ41T7F5Wu7JsbiLGGX4BSfFU25R693+hpUq13d6v8ixo1zXihT5FyZHrUlnVN7w3X4J276fmvqillWMsLiuCV/c/oxuojlHbyiOF6en8n2PDVeKKa5mzCRzHhzMOKNm/wDf9zpIO4+DJznZ5+fE4pomCZjFnpqTMx6eSPTxgB7IhkybkQy5CWNJKpHtyOCJLnUzjMZGdBbnhLCNlYbHPu2K32MgAaBAAAAAAAAAAAAAAAAANeuVuIhGzTjGz3VlZ+fUt5xuadegcaHllJiKtlYocxfFc6fE4S5VYnAEall4tI4bG0pr2ZSXkyoxKrP78vjY72vllzRq5T2M9Yd/BrnPo+f1MJJ73fm7mKoWO2rZV2K7EZXbkI8bKrOmc7FGzTkbFXBtEfoRNND8kzONQ8rVbIcFiCrG42+wIu/Dmd8ElGT8n17eZ9SyrMFUSs9bfE+GSpl9kXiOdBpTbt/Nz9/6mbTiuU/yh8sLLOn5PtMZXJIy6nM5P4ip1UnxLzT0/Yv6dZS6G3HlmjysmGofc2QRpmVy2yOj1EU3uScWhrSn3+YlsaUSUmStmvF21MsDU9I22pK2ycJR992tTsS32Cvs3YRsZAGpLRAAA6AAAAAAAAAAAAAAAAAA8cT0ABBOgma1TCFgeWA7spqmC7GrUwB0TgRyoI5obkctVy7saNfLOx2csKa9TBnOKGVnz/F5V2KurlbXI+kVsvvyNCtlnYm8aZWcrR86rYFrka0sGd7iMr7GjUynsSrEXnOcXLCEUsGdnLKuxG8p7E3iKLOcbChODvBuL6ptFngvEeKoezLi/Enr8GXryfsYSyO/IV4B/XWtMwpf2kYiPtUIS/qcfoSf8UK3/Kw/7sv/AJIJ5B2MF4ffQZRSJU8T+DoMB40lP1q1L0cLa2mpy4ntw00uKS7llis9p29Vuf4U0ktL3k9Fuc5gPDrvojs8pyrgSvuUnC35IXcrwiLJI1a0G5t04zu4qN1NJ7XctnvyOjo0+FJK+itq7vTqzylTsSmiIUozXewABxAAAAAAAAAAAAAAAAAAAAAAAAAAAAAAAeWPQAGLgRyw6YABs16mCTIJZegDgyZh/dqPP7tQAaG2ZLLEZrLF0PAGg2zNZZHoZRyyPRABoXkzYp4SK5E0Y2AOi7MgAAAAABT/AN4Ym8rYRWSvF/aIXnrba2mmupjTzHF31wdl2xFNu/LktL2vz3snswACyw1WcopzhwS1vFTUktXb1rK91Z+89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QQEhQUEhQUFRUUFBQVFBIWFBQUFBQVFBQWFhQUFRQYHCggGBolHBQUITEhJSkrLi4uFx8zODMsNygtLisBCgoKDg0OGhAQGy0kHyQsLCwsLywsLCwsLCwtLCwsLCwsLCwsLywsLCwsLCwsLCwsLCwsLCwsLCwsLCwsLCwsLP/AABEIALcBEwMBIgACEQEDEQH/xAAcAAEAAgMBAQEAAAAAAAAAAAAAAwUCBAYBBwj/xABAEAACAQIEBAIHBgMGBwEAAAAAAQIDEQQFITESQVFhBnETIjKBkaHBFEJysdHhI1KCBxUzYvDxF1SSk6Ky0hb/xAAaAQADAQEBAQAAAAAAAAAAAAAAAgMEAQUG/8QAKBEAAwACAQMEAQQDAAAAAAAAAAECAxESBCExEyJBUWEycYGRQqHw/9oADAMBAAIRAxEAPwD7iAAAAAAAAAAAAAAAAAAAAAAAAAAAAAAAAAAjq1ox3djRqZp/KhauZ8secdV4RZAqVipPmeOvLqyfrSP6DLcFZSxUlu377G5TxKe/x5DzkTFrHSJwEwOTAAAAAAAAAAAAAAAAAAAAANTHYd1LcE3CcdU136rmisqZxUw7UcRTuuVSGz93USrU+fBxvXkvga2Cx9Osr05KXVc15rdEuIlJRbgk2vut2v2vyY3JNbR0kBXYbOKcnwybpz5wn6r9z2ZYnJpV4OJ7BHRrRndxadm07cmt0eU8RGTavquT0ZQY/iwtf0kfYqe0uV+Zyq0tnG9HSAjw9ZTipR2Zji63BCUuifx5Db7bGNGGNlUxHo4exTTc3/NJ6KPkvoWhUeHMPwwlN7zk37lovqcn4tzitRxUlZuK4bKMnGyte+mpC83pxyr5K9PheZ6R9DB8rwXiXX16lRPo5TcUr2txb37F3gvFShLScpxdtJXfD/U9bEl1sb7o030FpdjuTUx2MVPRayfLp3ZTLxC6tlTtG7tf2t+SbSVzCCbbbvfm3e41dSn2gSOma72S1Krer1b5sgdydRIKplvb7mudeDONQmpzK70ljZpVRJsao7G7e5LTi0Q0nc24mmfsy29CnWcfLp+hvwkmrorK5hgsZwys9n8u5aMunpkqxcltFwADSZgAAAAAAAAAAAAAABsAKvOIT0nT9qOzXNc4vqjRhnsKqcKkbPaUZK8X9UdC0VGa5FCr6y9WXKS+vUnUvzIrT+DmcfgnRnx03JQ3UovWPZte0u5aYHxBUilx2qR/mW/vK+cqmGk4zXqva+sZfoyOVJP1qT4Xzg/Zfl0MPeH7ez+iXdeDpp18Piladu19GvKRrSwmIw2tGXpaf8ktWl2/Y5+FW7s04T+T/U38PmNWlz0+Mf2O+qq70u/2vJ1Un5LKObUq2kr0qi/m018zHMMVxU3CfrdJL6mFerSxEf4tNxlynHR/MrqWDte05NdLW+J2s1T+f9f2i84MteEe5Nm7oT4Jarl0kuTXcvc7xcZYeTi73X5O5RvLoO103Z3WtrP3G19mjbha0e6u/wBQjM0nPwUXSZEtdi+yiqp0YNdPnzRUeJsBia04xoxw/A46zqwUpRlfldPl0RnlaVBNQ2bvZttJ9UWf25/y38n9C6ubjVMaIyYmnpMqcm8JUqMJKr/GnOPDJtWilvaEfu6899EcPjcpqUsUqLTeuk7e3T5TfLs31Po2MzVxXqw16vb4I5PN8XXqbVHF2a0jHrfoYuqrCpUyvB6HS+tVOqfn/vgkxFSNCmklJ2d5SUb+9a3XmbWU5nCvdxnxNWUk2m1yWxyk8dXw74nKVWNm5KVrR10adtt766FjkWNpyqzq+i9G/RqU5J3Tbk1Fbb3j8jNFPkmaLxe1nWysVuMxCWxR47xM7tR2NF5pxbsteaWtI5HT0u7LeWOW1/3JqGM6nO+ms9LGzRqO9+vPoZPUaNHppnYYGtdrUuInL5e9C8pV9NT0MGT29zzeox9+xt1VdalPidGWE6vUr8U7idRXbaOYFpl5lWJ44d46P6M3Tm8lrcNRLk9P0OkPQ6fJzhMx9Rj4X2AALkAAAAAAAAAAAeSimrPVPdHoADmMwyatRlx4WpPh3dLi2/Cno12/MiwfiWrF8NSMZNaP7kr+R1hqY3Lqdb24pvlJaSXvRmrA0943r8fAjjXg01j6GIXDLS/Ka+uxU5h4flFXoPS9+Fu69z5GWOyWpT1heUfizVy/FVFLhTa69O90Tu/8ckgt0+LRFSpTk+CpC1t7rReT6+Ru0aKjpG77t3N5U3N6+8znQsjLSf8Aib8WLHj892abVgqltrHtTv8AA1pO5kvI5NsrZsKrf/Whk2iGCJPLUacraBpImg10MlJ+S+JFG6JeRpm9ok0YVoaasqq1FSLOpDr8DWnDnzJ5FyLYnornBQvxaqzvfa1tTisRmfBH0UdLO8/xPVr3Xt7jt83l/BqPpCf/AKs+PU6snK7d7u9+4mPFvZvwLl3ZfSrXJqUn+xV0upZUK1t/iLc6LtG/QlcsqZTwWt1+xc5RhZ1asYQtbhc5ytxabcO6s7tPmQ4OnpEslKJ5MussfJlzTnbcrZYb0UuFvldN8zYniFbX4mmK4LTMWT3va+SatitPyZq1KxBVq37mMZGXJmdPQ84kkb1KXrJrt8jrqc+JJ9Un8TjsMtTrMD7EfI9joG+LPO65eCcAHoHngAAAAAAAAAAAAAAAACpxzUqllbTS/Us68+GLfRFJQlq2ZuorxP2aME+aN+jCyMazMozNXGVuSJtpSPKbo0cXVSNWMjHEyPKT6nk5Hyo9KZ1JPFE0H0NdSJlOwq7CUjZWh7FEVF82Z8d2aYZFozcbmtiIm6iGvErS7HJruU2YQvCUX96LXxVj43h1a6e60fu0Z9ozNW+B8fzyHo8RUttJ8a/r1fzuTw173J7HSP27PFUsbeGroquM6Hwz4frYx8SXDTv/AIjW9t1Fc/PZfIrcLRoyVMrbNnL6Mqsoxhz37Lm32R2vhKPFXlNR/hw4oU3bVqL4eL48SvzsbeWeEYRjwNeq/b3vPtKXNdtPdd36X7NGCfCkkkkrC48D/UeJ1fWTftkjzLKo1oprSS9mX69UUUspqu0Wkreeuu60Z1tJ6GTRbL0kZO/j7MWLqrxrRySyGfVfNGM8qqR+7fysdbYwlAi+gheCq67J8nL0INPVW7bHTZdK9OJhUpJ7ojwVFwm/WfDL7r5Pt8jV069N6J58vqSWIANxjAAAAAAAGFWoopyk7JK7b2SW7MzxoANfB5hSrf4VSE7b8MlK3mlsbJzuN8JUnP0lCUqFTfih7N/w8vdY0cZiMxo6Jelt96NNXfmiLyVP6l/QnJryv6OwB89qZ9mPOlNeVF/oRf8A6jGxfrRa/FSa+gj6qV8MX1V9M73Mn6nmUMatnY1skz2pi+ONRJcKTVk1vdP6GeJVmZeoyckrk9To9VJZQraGnXqmrCtoRVapB5uSNKxcWeTmYelNatWIJVbGa60WS2WkayRNCfUqKVbqbca5F0d4liqhs0SspVDfoy0L4K2yWSdI3osjq/kFM08dieFfNmu7UztkIhutGhmVZXfuPlXjOFpwkuacX7ndfmzucbjL3d92cpicD9sq06S2405PpCz4vfy95g6fJvLzfg9vFj4Y2T+A/Cn2t+lrJ+hT9WOzqNdf8q+Z9fwWCjBJJJJKyS0UUuSRFlOCjRpxjFJKKSSXJckWlOOx6czye2eJ1fUvJX4M4RsjypHSxmDWl20eeeQ5mZiuZ7cZAzIxaPUwd0cI5IwlElaI2RtDJktGdyQ1ouzubJfFW0LS0AAUFAAAAAAAAq8yzpUXwqlXqS/yUpuP/Va3wKWvn2Nn/hYSce8otP5kqyzP5/YV0kdcQ18VCHtyjHzaRxdSjmdbdOC/HFfUxpeE68tajUu0qrt/4r6k3mt/pl/yG6fhF/ic9w8nwRmnKTsrL6mpiFdGOF8LSg00qEWtU+BzafW8tSbGU3GTT5Ecitrdm7pG12ZV1NDXq1CxrUtCjxk7XPPqeB6K9xr165B6XiNPEVbsxVYzt7ZbjpFl6axLRrFXTq9SaNcnR1IuqdYscJXOeo1zaoYqwsXxZ2o2jopV7LyObzzH8r6s9xeZaf61OXxuM4rsrVvM9LwNgwcXtkOa46yLf+zjD+kqOb93lH9zhMyxTbZ9Q/s1pcMP6V9DX6aiZX2y3U3xxVo76ijZhzIqKJY7HpQj5ijJHp4gVQgMbnpjLYSjqM0zIjTM7jSzjDI5EjZHI5Z1GKJ6TujXJcO9xML92jtLsTAA1kgAAAAAABDi4SlFqEuGW8Xurp3s10ez8yYAwOfl4qp05cGIp1KMu8eKD7xlH2l3sWFLO8PJXVaFu7s/g9Tcr0YzXDOMZLpJJr4Mp8R4Zwmr+zwv2ul8EyTWReGmLqvgizTxZRpK0ZRk+t9PhuymyzPvtM5qTu7Jp2tpdpq3K1vmaeO8LKpU9WKhHlGKSt3KWOP9BKtGaklTXFOUUr036TgcpNu7g5NL48jJkrK33NnT49VybO1q7FJmlDiWhlleaqrFX0k4KTjzV/8AY2Ju5CkrR6K3LOSxUeE1O50+MwakVFbAMy1iaNE5EzRVQkjI9eEZLSwzZJyUTRnSqM2U9DGjhrL6synoSeLY3NfBoY2bZQZhVsrF7jaqsc1j5Grp50y00VXA5S+b9x9f/s9fqv8ACvlY+d5Zl7UXJrWUWors1a53/gWdrd1b4ovnfuj9zPnpXjtI+g0yWOxBT2JoM3wfPUZI9PD0qhAjC25kjx7nGdMIuxJFmE0eQlYn4Z1rZIeSPQ0McIZEuH3ZjNGVDd+QkLVo6/BOADYSAAAAAAAAAAPGYyiZnlgAi9Ej5942wksNWlVjZxrwlCzs1eVlUpuNr8Mrpp7KW9tz6NY8nTUlZpNdGroS45Ieb4s/O9XM3hKkbU1GSSlwx44Kra6XHGTfBKPNLR79jv8AKMwhiaanCcW9OJbNO2t47ovfFXhunWcJWaXE+NxUG4pp+tHiT4VyfLW72bOeyvwnDBVU4OpClOy9I5RlebbspKMmrPryut9zJWFpm6M6aN6UkRzpXLPFZU1rxcVuT0+S0KnEVHHRpkbhz5LxarwY/Z1z1I52XI8+1Iiq4lNEHSLKWY1aliuxVcxxuMS5pe8osVmsdo6/kQ41T7F5Wu7JsbiLGGX4BSfFU25R693+hpUq13d6v8ixo1zXihT5FyZHrUlnVN7w3X4J276fmvqillWMsLiuCV/c/oxuojlHbyiOF6en8n2PDVeKKa5mzCRzHhzMOKNm/wDf9zpIO4+DJznZ5+fE4pomCZjFnpqTMx6eSPTxgB7IhkybkQy5CWNJKpHtyOCJLnUzjMZGdBbnhLCNlYbHPu2K32MgAaBAAAAAAAAAAAAAAAAANeuVuIhGzTjGz3VlZ+fUt5xuadegcaHllJiKtlYocxfFc6fE4S5VYnAEall4tI4bG0pr2ZSXkyoxKrP78vjY72vllzRq5T2M9Yd/BrnPo+f1MJJ73fm7mKoWO2rZV2K7EZXbkI8bKrOmc7FGzTkbFXBtEfoRNND8kzONQ8rVbIcFiCrG42+wIu/Dmd8ElGT8n17eZ9SyrMFUSs9bfE+GSpl9kXiOdBpTbt/Nz9/6mbTiuU/yh8sLLOn5PtMZXJIy6nM5P4ip1UnxLzT0/Yv6dZS6G3HlmjysmGofc2QRpmVy2yOj1EU3uScWhrSn3+YlsaUSUmStmvF21MsDU9I22pK2ycJR992tTsS32Cvs3YRsZAGpLRAAA6AAAAAAAAAAAAAAAAAA8cT0ABBOgma1TCFgeWA7spqmC7GrUwB0TgRyoI5obkctVy7saNfLOx2csKa9TBnOKGVnz/F5V2KurlbXI+kVsvvyNCtlnYm8aZWcrR86rYFrka0sGd7iMr7GjUynsSrEXnOcXLCEUsGdnLKuxG8p7E3iKLOcbChODvBuL6ptFngvEeKoezLi/Enr8GXryfsYSyO/IV4B/XWtMwpf2kYiPtUIS/qcfoSf8UK3/Kw/7sv/AJIJ5B2MF4ffQZRSJU8T+DoMB40lP1q1L0cLa2mpy4ntw00uKS7llis9p29Vuf4U0ktL3k9Fuc5gPDrvojs8pyrgSvuUnC35IXcrwiLJI1a0G5t04zu4qN1NJ7XctnvyOjo0+FJK+itq7vTqzylTsSmiIUozXewABxAAAAAAAAAAAAAAAAAAAAAAAAAAAAAAAeWPQAGLgRyw6YABs16mCTIJZegDgyZh/dqPP7tQAaG2ZLLEZrLF0PAGg2zNZZHoZRyyPRABoXkzYp4SK5E0Y2AOi7MgAAAAABT/AN4Ym8rYRWSvF/aIXnrba2mmupjTzHF31wdl2xFNu/LktL2vz3snswACyw1WcopzhwS1vFTUktXb1rK91Z+89AA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686" y="2816861"/>
            <a:ext cx="2457053" cy="163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31649"/>
            <a:ext cx="2330826" cy="163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92400"/>
            <a:ext cx="2401247" cy="178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686" y="4616606"/>
            <a:ext cx="2468031" cy="165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71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9910" y="563960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Объект</a:t>
            </a:r>
            <a:r>
              <a:rPr lang="ru-RU" sz="2400" i="1" dirty="0" smtClean="0"/>
              <a:t> </a:t>
            </a:r>
            <a:r>
              <a:rPr lang="ru-RU" sz="2400" dirty="0" smtClean="0"/>
              <a:t>исследования: </a:t>
            </a:r>
          </a:p>
          <a:p>
            <a:pPr algn="just"/>
            <a:r>
              <a:rPr lang="ru-RU" sz="2400" dirty="0" smtClean="0"/>
              <a:t>варёное куриное яйцо.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27983" y="3933056"/>
            <a:ext cx="4368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Предмет</a:t>
            </a:r>
            <a:r>
              <a:rPr lang="ru-RU" sz="2400" dirty="0" smtClean="0"/>
              <a:t> исследования: </a:t>
            </a:r>
          </a:p>
          <a:p>
            <a:pPr algn="just"/>
            <a:r>
              <a:rPr lang="ru-RU" sz="2400" dirty="0" smtClean="0"/>
              <a:t>фитонциды и куриное яйцо.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001414"/>
            <a:ext cx="8400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Гипотеза:</a:t>
            </a:r>
            <a:r>
              <a:rPr lang="ru-RU" sz="2400" dirty="0" smtClean="0"/>
              <a:t> если </a:t>
            </a:r>
            <a:r>
              <a:rPr lang="ru-RU" sz="2400" dirty="0"/>
              <a:t>фитонциды создают противомикробную зону, значит, они могут влиять на сохранность  продуктов питания.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5714"/>
            <a:ext cx="40324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542036" cy="26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20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9447" y="3717032"/>
            <a:ext cx="59046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Задачи:</a:t>
            </a:r>
            <a:r>
              <a:rPr lang="ru-RU" sz="2400" dirty="0" smtClean="0"/>
              <a:t>   </a:t>
            </a:r>
          </a:p>
          <a:p>
            <a:pPr algn="just"/>
            <a:r>
              <a:rPr lang="ru-RU" sz="2400" dirty="0" smtClean="0"/>
              <a:t>  1.Изучить литературу по данной теме;</a:t>
            </a:r>
          </a:p>
          <a:p>
            <a:pPr algn="just"/>
            <a:r>
              <a:rPr lang="ru-RU" sz="2400" dirty="0" smtClean="0"/>
              <a:t>  2.Доказать опытным путём, что при помощи фитонцидов можно губительно воздействовать на микроорганизмы;</a:t>
            </a:r>
          </a:p>
          <a:p>
            <a:r>
              <a:rPr lang="ru-RU" sz="2400" dirty="0" smtClean="0"/>
              <a:t>   3.Определить растения, обладающие наибольшей </a:t>
            </a:r>
            <a:r>
              <a:rPr lang="ru-RU" sz="2400" dirty="0" err="1" smtClean="0"/>
              <a:t>фитонцидной</a:t>
            </a:r>
            <a:r>
              <a:rPr lang="ru-RU" sz="2400" dirty="0" smtClean="0"/>
              <a:t> активностью.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73668"/>
            <a:ext cx="42452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Цель:</a:t>
            </a:r>
            <a:r>
              <a:rPr lang="ru-RU" sz="2400" dirty="0"/>
              <a:t> изучить влияние фитонцидов на увеличение срока сохранности пищевых продуктов на примере куриного яйца.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99676"/>
            <a:ext cx="2489676" cy="25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1187"/>
            <a:ext cx="1781095" cy="234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662" y="1052736"/>
            <a:ext cx="19431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7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32017"/>
            <a:ext cx="396044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Исследовательская работа</a:t>
            </a:r>
            <a:r>
              <a:rPr lang="ru-RU" sz="2400" dirty="0" smtClean="0"/>
              <a:t> включала в себя ряд этапов:</a:t>
            </a:r>
          </a:p>
          <a:p>
            <a:pPr lvl="0"/>
            <a:r>
              <a:rPr lang="ru-RU" sz="2400" dirty="0" smtClean="0"/>
              <a:t>1.Изучение научно-популярной литературы;</a:t>
            </a:r>
          </a:p>
          <a:p>
            <a:pPr lvl="0"/>
            <a:r>
              <a:rPr lang="ru-RU" sz="2400" dirty="0" smtClean="0"/>
              <a:t>2.Проведение экспериментов по выявлению влияния фитонцидов на увеличение срока хранения пищевых продуктов;</a:t>
            </a:r>
          </a:p>
          <a:p>
            <a:pPr lvl="0"/>
            <a:r>
              <a:rPr lang="ru-RU" sz="2400" dirty="0" smtClean="0"/>
              <a:t>3.Статистическая обработка полученного материала;</a:t>
            </a:r>
          </a:p>
          <a:p>
            <a:pPr lvl="0"/>
            <a:r>
              <a:rPr lang="ru-RU" sz="2400" dirty="0" smtClean="0"/>
              <a:t>4.Анализ полученных данных.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184" y="414236"/>
            <a:ext cx="2948061" cy="221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234" y="2420888"/>
            <a:ext cx="2920588" cy="219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75" y="4430960"/>
            <a:ext cx="288032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3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171" y="1556792"/>
            <a:ext cx="57606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Метод </a:t>
            </a:r>
            <a:r>
              <a:rPr lang="ru-RU" sz="2400" b="1" dirty="0"/>
              <a:t>работы: </a:t>
            </a:r>
            <a:r>
              <a:rPr lang="ru-RU" sz="2400" dirty="0"/>
              <a:t>исследовательский,</a:t>
            </a:r>
            <a:r>
              <a:rPr lang="ru-RU" sz="2400" b="1" dirty="0"/>
              <a:t> </a:t>
            </a:r>
            <a:r>
              <a:rPr lang="ru-RU" sz="2400" dirty="0" err="1"/>
              <a:t>эпирмический</a:t>
            </a:r>
            <a:r>
              <a:rPr lang="ru-RU" sz="2400" dirty="0"/>
              <a:t> (наблюдения, обработка статистических данных, сравнение), экспериментальный.</a:t>
            </a:r>
          </a:p>
          <a:p>
            <a:r>
              <a:rPr lang="ru-RU" sz="2400" dirty="0" smtClean="0"/>
              <a:t>Влияние фитонцидов на сохранность куриного яйца проводилось согласно схеме опыта:</a:t>
            </a:r>
          </a:p>
          <a:p>
            <a:r>
              <a:rPr lang="ru-RU" sz="2400" dirty="0" smtClean="0"/>
              <a:t>1.Белок (без летучих веществ) </a:t>
            </a:r>
          </a:p>
          <a:p>
            <a:r>
              <a:rPr lang="ru-RU" sz="2400" dirty="0" smtClean="0"/>
              <a:t>– контроль.</a:t>
            </a:r>
          </a:p>
          <a:p>
            <a:r>
              <a:rPr lang="ru-RU" sz="2400" dirty="0" smtClean="0"/>
              <a:t>2.Белок </a:t>
            </a:r>
            <a:r>
              <a:rPr lang="ru-RU" sz="2400" dirty="0"/>
              <a:t>+ чеснок</a:t>
            </a:r>
          </a:p>
          <a:p>
            <a:r>
              <a:rPr lang="ru-RU" sz="2400" dirty="0"/>
              <a:t>3.Белок + лук</a:t>
            </a:r>
          </a:p>
          <a:p>
            <a:r>
              <a:rPr lang="ru-RU" sz="2400" dirty="0"/>
              <a:t>4.Белок + лимон</a:t>
            </a:r>
          </a:p>
          <a:p>
            <a:r>
              <a:rPr lang="ru-RU" sz="2400" dirty="0"/>
              <a:t>5. Белок + горчица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60648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Исследование проводилось в марте 2013 года в квартире по адресу </a:t>
            </a:r>
            <a:r>
              <a:rPr lang="ru-RU" sz="2400" dirty="0" smtClean="0"/>
              <a:t>г. Шенкурск ул. </a:t>
            </a:r>
            <a:r>
              <a:rPr lang="ru-RU" sz="2400" dirty="0"/>
              <a:t>Ломоносова дом 2 «а» квартира </a:t>
            </a:r>
            <a:r>
              <a:rPr lang="ru-RU" sz="2400" dirty="0" smtClean="0"/>
              <a:t>12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525" y="4581128"/>
            <a:ext cx="4655334" cy="209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3029718" cy="207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64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16632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148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Таблица «Изменения, происходящие на поверхности белка и желтка, наблюдаемые в процессе эксперимента».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298606"/>
              </p:ext>
            </p:extLst>
          </p:nvPr>
        </p:nvGraphicFramePr>
        <p:xfrm>
          <a:off x="107504" y="639852"/>
          <a:ext cx="8856984" cy="59218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731982"/>
                <a:gridCol w="1644282"/>
                <a:gridCol w="1512168"/>
                <a:gridCol w="1381839"/>
                <a:gridCol w="2049550"/>
                <a:gridCol w="1537163"/>
              </a:tblGrid>
              <a:tr h="171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Дата 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Контрольная 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Чеснок 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Горчица 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Лимон 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Лук 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1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01.03.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2013.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          – 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    –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     –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     –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  –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02.03.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2013.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100" spc="100" dirty="0">
                          <a:effectLst/>
                        </a:rPr>
                        <a:t>Белок покрылся жёлто-коричневыми, а желток – розоватыми пятнами</a:t>
                      </a:r>
                      <a:endParaRPr lang="ru-RU" sz="11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 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 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 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 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03.03.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2013.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Прогресс начавшихся процессов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-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-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    На желтке появились розоватые пятна.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b="0" spc="100" dirty="0">
                          <a:effectLst/>
                        </a:rPr>
                        <a:t>  Появились едва заметные коричневатые пятна.</a:t>
                      </a:r>
                      <a:endParaRPr lang="ru-RU" sz="1200" b="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04.03.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2013.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Появление плесени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-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Появились едва заметные коричневатые пятна.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    На желтке появилась слизь, белок начал покрываться жёлто-коричневыми пятнами.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b="0" spc="100" dirty="0">
                          <a:effectLst/>
                        </a:rPr>
                        <a:t>Появились коричневатые пятна.</a:t>
                      </a:r>
                      <a:endParaRPr lang="ru-RU" sz="1200" b="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05.03.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2013.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Увеличение количества плесени.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Белок покрылся жёлто-коричневыми пятнами. 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Белок покрылся жёлто-коричневыми пятнами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Появление плесени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b="0" spc="100" dirty="0">
                          <a:effectLst/>
                        </a:rPr>
                        <a:t>Белок полностью покрылся жёлто-коричневыми пятнами</a:t>
                      </a:r>
                      <a:endParaRPr lang="ru-RU" sz="1200" b="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06.03.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2013.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Образование и созревание спор.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Прогресса не наблюдается.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Прогресса не наблюдается.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Созревание спор плесени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b="0" spc="100" dirty="0">
                          <a:effectLst/>
                        </a:rPr>
                        <a:t>Появление плесени.</a:t>
                      </a:r>
                      <a:endParaRPr lang="ru-RU" sz="1200" b="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07.03.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2013.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Полное разложение яйца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Прогресса не наблюдается.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Прогресса не наблюдается.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Созревание спор плесени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b="0" spc="100" dirty="0">
                          <a:effectLst/>
                        </a:rPr>
                        <a:t>Созревание спор плесени</a:t>
                      </a:r>
                      <a:endParaRPr lang="ru-RU" sz="1200" b="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08.03.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spc="100" dirty="0">
                          <a:effectLst/>
                        </a:rPr>
                        <a:t>2013.</a:t>
                      </a:r>
                      <a:endParaRPr lang="ru-RU" sz="120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b="0" spc="100" dirty="0">
                          <a:effectLst/>
                        </a:rPr>
                        <a:t>Открытие банки – характерный запах испорченного.</a:t>
                      </a:r>
                      <a:endParaRPr lang="ru-RU" sz="1200" b="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b="0" spc="100" dirty="0">
                          <a:effectLst/>
                        </a:rPr>
                        <a:t>Открытие банки – характерный запах чеснока</a:t>
                      </a:r>
                      <a:endParaRPr lang="ru-RU" sz="1200" b="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b="0" spc="100" dirty="0">
                          <a:effectLst/>
                        </a:rPr>
                        <a:t>Открытие банки – характерный запах горчицы.</a:t>
                      </a:r>
                      <a:endParaRPr lang="ru-RU" sz="1200" b="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b="0" spc="100" dirty="0">
                          <a:effectLst/>
                        </a:rPr>
                        <a:t>Открытие банки – характерный запах испорченного с запашком лимона</a:t>
                      </a:r>
                      <a:endParaRPr lang="ru-RU" sz="1200" b="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200" b="0" spc="100" dirty="0">
                          <a:effectLst/>
                        </a:rPr>
                        <a:t>Открытие банки – характерный запах лука.  </a:t>
                      </a:r>
                      <a:endParaRPr lang="ru-RU" sz="1200" b="0" spc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31" marR="2793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8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2809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 </a:t>
            </a:r>
            <a:r>
              <a:rPr lang="ru-RU" sz="2400" dirty="0"/>
              <a:t> </a:t>
            </a:r>
            <a:r>
              <a:rPr lang="ru-RU" sz="2400" b="1" dirty="0" smtClean="0"/>
              <a:t>Результаты</a:t>
            </a:r>
            <a:r>
              <a:rPr lang="ru-RU" sz="2400" dirty="0"/>
              <a:t>, полученные в ходе работы, позволяют сделать </a:t>
            </a:r>
            <a:r>
              <a:rPr lang="ru-RU" sz="2400" b="1" dirty="0"/>
              <a:t>следующие выводы</a:t>
            </a:r>
            <a:r>
              <a:rPr lang="ru-RU" sz="2400" dirty="0"/>
              <a:t>:</a:t>
            </a:r>
          </a:p>
          <a:p>
            <a:r>
              <a:rPr lang="ru-RU" sz="2400" dirty="0"/>
              <a:t> </a:t>
            </a:r>
            <a:r>
              <a:rPr lang="ru-RU" sz="2400" dirty="0" smtClean="0"/>
              <a:t>1</a:t>
            </a:r>
            <a:r>
              <a:rPr lang="ru-RU" sz="2400" dirty="0"/>
              <a:t>. Фитонциды — органические вещества самого различного химического состава,  образующиеся  в  растениях в процессе обмена веществ и обладающие мощным антибиотическим свойством, то есть свойством убивать микробов, плесневые грибы, инфузорий. </a:t>
            </a:r>
          </a:p>
          <a:p>
            <a:r>
              <a:rPr lang="ru-RU" sz="2400" dirty="0"/>
              <a:t>2.Вареное куриное яйцо, находившийся в парах фитонцидов, сохраняется дольше, чем яйцо в контроле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692868"/>
            <a:ext cx="2736304" cy="221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92868"/>
            <a:ext cx="2952328" cy="221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92868"/>
            <a:ext cx="2736304" cy="221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71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328" y="515719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Наша гипотеза</a:t>
            </a:r>
            <a:r>
              <a:rPr lang="ru-RU" sz="2400" dirty="0"/>
              <a:t>, что фитонциды создают противомикробную зону  и этим могут влиять на сохранность  продуктов питания, подтвердилась.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76672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3. Наибольшим эффектом, способствующим увеличением срока сохранности куриного яйца, обладает чеснок. </a:t>
            </a:r>
          </a:p>
          <a:p>
            <a:r>
              <a:rPr lang="ru-RU" sz="2400" dirty="0"/>
              <a:t>4. Растения, выделяющие фитонциды, можно использовать при хранении мяса, рыбы, фруктов и других продуктов.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57" y="2976803"/>
            <a:ext cx="828496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31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200</TotalTime>
  <Words>645</Words>
  <Application>Microsoft Office PowerPoint</Application>
  <PresentationFormat>Экран (4:3)</PresentationFormat>
  <Paragraphs>113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Изучение влияния фитонцидов на сохранность продуктов питания  (на примере куриного яйца)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Готов ответить на ваши вопросы.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влияния фитонцидов на сохранность продуктов питания (на примере куриного яйца)</dc:title>
  <dc:creator>Пользователь Windows</dc:creator>
  <cp:lastModifiedBy>Пользователь Windows</cp:lastModifiedBy>
  <cp:revision>16</cp:revision>
  <dcterms:created xsi:type="dcterms:W3CDTF">2013-03-17T06:19:56Z</dcterms:created>
  <dcterms:modified xsi:type="dcterms:W3CDTF">2013-03-18T18:23:21Z</dcterms:modified>
</cp:coreProperties>
</file>