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79" r:id="rId2"/>
    <p:sldId id="281" r:id="rId3"/>
    <p:sldId id="273" r:id="rId4"/>
    <p:sldId id="277" r:id="rId5"/>
    <p:sldId id="278" r:id="rId6"/>
    <p:sldId id="274" r:id="rId7"/>
    <p:sldId id="272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82" r:id="rId24"/>
    <p:sldId id="283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7078A7-FB36-449D-85BC-8F0492A10EB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423B3E-FA58-4A5E-AC70-CF614E957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7078A7-FB36-449D-85BC-8F0492A10EB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23B3E-FA58-4A5E-AC70-CF614E957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7078A7-FB36-449D-85BC-8F0492A10EB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23B3E-FA58-4A5E-AC70-CF614E957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7078A7-FB36-449D-85BC-8F0492A10EB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23B3E-FA58-4A5E-AC70-CF614E957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7078A7-FB36-449D-85BC-8F0492A10EB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23B3E-FA58-4A5E-AC70-CF614E957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7078A7-FB36-449D-85BC-8F0492A10EB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23B3E-FA58-4A5E-AC70-CF614E957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7078A7-FB36-449D-85BC-8F0492A10EB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23B3E-FA58-4A5E-AC70-CF614E957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7078A7-FB36-449D-85BC-8F0492A10EB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23B3E-FA58-4A5E-AC70-CF614E957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7078A7-FB36-449D-85BC-8F0492A10EB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23B3E-FA58-4A5E-AC70-CF614E957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27078A7-FB36-449D-85BC-8F0492A10EB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423B3E-FA58-4A5E-AC70-CF614E957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7078A7-FB36-449D-85BC-8F0492A10EB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423B3E-FA58-4A5E-AC70-CF614E957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27078A7-FB36-449D-85BC-8F0492A10EB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F423B3E-FA58-4A5E-AC70-CF614E957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357693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«ЛИК»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571480"/>
            <a:ext cx="5786478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Лидер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интеллектуального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клуба</a:t>
            </a:r>
          </a:p>
          <a:p>
            <a:pPr algn="ctr"/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4500570"/>
            <a:ext cx="45720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Занятие  разработала</a:t>
            </a:r>
          </a:p>
          <a:p>
            <a:pPr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10000"/>
                  </a:schemeClr>
                </a:solidFill>
              </a:rPr>
              <a:t>Ганжала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 Любовь Александровна,</a:t>
            </a:r>
          </a:p>
          <a:p>
            <a:pPr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учитель начальных классов</a:t>
            </a:r>
          </a:p>
          <a:p>
            <a:pPr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МБОУ «Школа № 44» </a:t>
            </a:r>
          </a:p>
          <a:p>
            <a:pPr>
              <a:spcBef>
                <a:spcPct val="50000"/>
              </a:spcBef>
              <a:defRPr/>
            </a:pP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г. Полысаево, Кемеровской области</a:t>
            </a:r>
            <a:endParaRPr lang="ru-RU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71435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«ЛИК»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685800"/>
            <a:ext cx="8229600" cy="1066800"/>
          </a:xfrm>
          <a:noFill/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 какого полотна не сошьешь рубаху? 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2667000" y="2057400"/>
          <a:ext cx="3962400" cy="3740150"/>
        </p:xfrm>
        <a:graphic>
          <a:graphicData uri="http://schemas.openxmlformats.org/presentationml/2006/ole">
            <p:oleObj spid="_x0000_s2050" name="CorelDRAW" r:id="rId3" imgW="2332440" imgH="2201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8229600" cy="6858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Елочное украшение лба. </a:t>
            </a:r>
          </a:p>
        </p:txBody>
      </p:sp>
      <p:graphicFrame>
        <p:nvGraphicFramePr>
          <p:cNvPr id="5122" name="Object 16"/>
          <p:cNvGraphicFramePr>
            <a:graphicFrameLocks noChangeAspect="1"/>
          </p:cNvGraphicFramePr>
          <p:nvPr/>
        </p:nvGraphicFramePr>
        <p:xfrm>
          <a:off x="2362200" y="1447800"/>
          <a:ext cx="4189413" cy="4808538"/>
        </p:xfrm>
        <a:graphic>
          <a:graphicData uri="http://schemas.openxmlformats.org/presentationml/2006/ole">
            <p:oleObj spid="_x0000_s3074" name="CorelDRAW" r:id="rId3" imgW="5340600" imgH="6129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9144000" cy="16764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Трое школьников отправились в сад снимать яблоки. По дороге они встретили двоих. Сколько ребят пришло в сад? </a:t>
            </a:r>
          </a:p>
        </p:txBody>
      </p:sp>
      <p:pic>
        <p:nvPicPr>
          <p:cNvPr id="41987" name="Picture 4" descr="49C1C2A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571744"/>
            <a:ext cx="495300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пословицы, в которых упоминаются любые числа.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295400" y="2286000"/>
            <a:ext cx="6477000" cy="3581400"/>
            <a:chOff x="768" y="1200"/>
            <a:chExt cx="4675" cy="2688"/>
          </a:xfrm>
        </p:grpSpPr>
        <p:sp>
          <p:nvSpPr>
            <p:cNvPr id="61445" name="WordArt 4"/>
            <p:cNvSpPr>
              <a:spLocks noChangeArrowheads="1" noChangeShapeType="1" noTextEdit="1"/>
            </p:cNvSpPr>
            <p:nvPr/>
          </p:nvSpPr>
          <p:spPr bwMode="auto">
            <a:xfrm>
              <a:off x="960" y="2496"/>
              <a:ext cx="432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82"/>
                      </a:gs>
                      <a:gs pos="13000">
                        <a:srgbClr val="0047FF"/>
                      </a:gs>
                      <a:gs pos="28000">
                        <a:srgbClr val="000082"/>
                      </a:gs>
                      <a:gs pos="42999">
                        <a:srgbClr val="0047FF"/>
                      </a:gs>
                      <a:gs pos="58000">
                        <a:srgbClr val="000082"/>
                      </a:gs>
                      <a:gs pos="72000">
                        <a:srgbClr val="0047FF"/>
                      </a:gs>
                      <a:gs pos="87000">
                        <a:srgbClr val="000082"/>
                      </a:gs>
                      <a:gs pos="100000">
                        <a:srgbClr val="0047FF"/>
                      </a:gs>
                    </a:gsLst>
                    <a:lin ang="2700000" scaled="1"/>
                  </a:gradFill>
                  <a:effectLst>
                    <a:outerShdw dist="107763" dir="189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61446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512" y="2832"/>
              <a:ext cx="432" cy="81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6600"/>
                  </a:solidFill>
                  <a:effectLst>
                    <a:outerShdw dist="107763" dir="189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6</a:t>
              </a:r>
            </a:p>
          </p:txBody>
        </p:sp>
        <p:sp>
          <p:nvSpPr>
            <p:cNvPr id="61447" name="WordArt 6" descr="Крупная клетка"/>
            <p:cNvSpPr>
              <a:spLocks noChangeArrowheads="1" noChangeShapeType="1" noTextEdit="1"/>
            </p:cNvSpPr>
            <p:nvPr/>
          </p:nvSpPr>
          <p:spPr bwMode="auto">
            <a:xfrm rot="-1850270">
              <a:off x="2016" y="2592"/>
              <a:ext cx="336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pattFill prst="lgCheck">
                    <a:fgClr>
                      <a:srgbClr val="FF3300"/>
                    </a:fgClr>
                    <a:bgClr>
                      <a:srgbClr val="FFFFFF"/>
                    </a:bgClr>
                  </a:pattFill>
                  <a:effectLst>
                    <a:outerShdw dist="107763" dir="189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7</a:t>
              </a:r>
            </a:p>
          </p:txBody>
        </p:sp>
        <p:sp>
          <p:nvSpPr>
            <p:cNvPr id="61448" name="WordArt 7" descr="Орех"/>
            <p:cNvSpPr>
              <a:spLocks noChangeArrowheads="1" noChangeShapeType="1" noTextEdit="1"/>
            </p:cNvSpPr>
            <p:nvPr/>
          </p:nvSpPr>
          <p:spPr bwMode="auto">
            <a:xfrm>
              <a:off x="3552" y="1968"/>
              <a:ext cx="672" cy="7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2"/>
                    <a:srcRect/>
                    <a:tile tx="0" ty="0" sx="100000" sy="100000" flip="none" algn="tl"/>
                  </a:blipFill>
                  <a:effectLst>
                    <a:outerShdw dist="107763" dir="189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6144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544" y="2160"/>
              <a:ext cx="624" cy="6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1"/>
                  </a:gradFill>
                  <a:effectLst>
                    <a:outerShdw dist="107763" dir="18900000" algn="ctr" rotWithShape="0">
                      <a:srgbClr val="868686">
                        <a:alpha val="50000"/>
                      </a:srgbClr>
                    </a:outerShdw>
                  </a:effectLst>
                  <a:latin typeface="Comic Sans MS"/>
                </a:rPr>
                <a:t>5</a:t>
              </a:r>
            </a:p>
          </p:txBody>
        </p:sp>
        <p:sp>
          <p:nvSpPr>
            <p:cNvPr id="61450" name="WordArt 9"/>
            <p:cNvSpPr>
              <a:spLocks noChangeArrowheads="1" noChangeShapeType="1" noTextEdit="1"/>
            </p:cNvSpPr>
            <p:nvPr/>
          </p:nvSpPr>
          <p:spPr bwMode="auto">
            <a:xfrm>
              <a:off x="768" y="1248"/>
              <a:ext cx="624" cy="9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107763" dir="189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61451" name="WordArt 10" descr="Плетенка"/>
            <p:cNvSpPr>
              <a:spLocks noChangeArrowheads="1" noChangeShapeType="1" noTextEdit="1"/>
            </p:cNvSpPr>
            <p:nvPr/>
          </p:nvSpPr>
          <p:spPr bwMode="auto">
            <a:xfrm rot="-2485095">
              <a:off x="1824" y="1344"/>
              <a:ext cx="816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pattFill prst="weave">
                    <a:fgClr>
                      <a:schemeClr val="tx1"/>
                    </a:fgClr>
                    <a:bgClr>
                      <a:srgbClr val="FFFFFF"/>
                    </a:bgClr>
                  </a:pattFill>
                  <a:effectLst>
                    <a:outerShdw dist="107763" dir="189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777</a:t>
              </a:r>
            </a:p>
          </p:txBody>
        </p:sp>
        <p:sp>
          <p:nvSpPr>
            <p:cNvPr id="61452" name="WordArt 11"/>
            <p:cNvSpPr>
              <a:spLocks noChangeArrowheads="1" noChangeShapeType="1" noTextEdit="1"/>
            </p:cNvSpPr>
            <p:nvPr/>
          </p:nvSpPr>
          <p:spPr bwMode="auto">
            <a:xfrm rot="-1815386">
              <a:off x="2592" y="3120"/>
              <a:ext cx="690" cy="6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1"/>
                  </a:gradFill>
                  <a:effectLst>
                    <a:outerShdw dist="107763" dir="189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8</a:t>
              </a:r>
            </a:p>
          </p:txBody>
        </p:sp>
        <p:sp>
          <p:nvSpPr>
            <p:cNvPr id="61453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744" y="3216"/>
              <a:ext cx="480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107763" dir="189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9</a:t>
              </a:r>
            </a:p>
          </p:txBody>
        </p:sp>
        <p:sp>
          <p:nvSpPr>
            <p:cNvPr id="61454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008" y="3456"/>
              <a:ext cx="1008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5400000" scaled="1"/>
                  </a:gradFill>
                  <a:effectLst>
                    <a:outerShdw dist="107763" dir="189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100</a:t>
              </a:r>
            </a:p>
          </p:txBody>
        </p:sp>
        <p:sp>
          <p:nvSpPr>
            <p:cNvPr id="61455" name="WordArt 14" descr="Циновка"/>
            <p:cNvSpPr>
              <a:spLocks noChangeArrowheads="1" noChangeShapeType="1" noTextEdit="1"/>
            </p:cNvSpPr>
            <p:nvPr/>
          </p:nvSpPr>
          <p:spPr bwMode="auto">
            <a:xfrm rot="1836384">
              <a:off x="2928" y="1200"/>
              <a:ext cx="67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3"/>
                    <a:srcRect/>
                    <a:tile tx="0" ty="0" sx="100000" sy="100000" flip="none" algn="tl"/>
                  </a:blipFill>
                  <a:effectLst>
                    <a:outerShdw dist="107763" dir="189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61456" name="WordArt 15" descr="Зеленый мрамор"/>
            <p:cNvSpPr>
              <a:spLocks noChangeArrowheads="1" noChangeShapeType="1" noTextEdit="1"/>
            </p:cNvSpPr>
            <p:nvPr/>
          </p:nvSpPr>
          <p:spPr bwMode="auto">
            <a:xfrm rot="1854263">
              <a:off x="4195" y="1375"/>
              <a:ext cx="1248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4"/>
                    <a:srcRect/>
                    <a:tile tx="0" ty="0" sx="100000" sy="100000" flip="none" algn="tl"/>
                  </a:blipFill>
                  <a:effectLst>
                    <a:outerShdw dist="107763" dir="189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2323232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57200"/>
            <a:ext cx="8229600" cy="9144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 кого уши на ногах? </a:t>
            </a: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2895600" y="1447800"/>
          <a:ext cx="3833813" cy="4365625"/>
        </p:xfrm>
        <a:graphic>
          <a:graphicData uri="http://schemas.openxmlformats.org/presentationml/2006/ole">
            <p:oleObj spid="_x0000_s4098" name="CorelDRAW" r:id="rId3" imgW="4527360" imgH="5156280" progId="">
              <p:embed/>
            </p:oleObj>
          </a:graphicData>
        </a:graphic>
      </p:graphicFrame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2286000" y="4267200"/>
          <a:ext cx="1177925" cy="1438275"/>
        </p:xfrm>
        <a:graphic>
          <a:graphicData uri="http://schemas.openxmlformats.org/presentationml/2006/ole">
            <p:oleObj spid="_x0000_s4099" name="CorelDRAW" r:id="rId4" imgW="2865600" imgH="3499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8229600" cy="13716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Какая рыба называется именем человека? 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1981200" y="1981200"/>
          <a:ext cx="5791200" cy="3732213"/>
        </p:xfrm>
        <a:graphic>
          <a:graphicData uri="http://schemas.openxmlformats.org/presentationml/2006/ole">
            <p:oleObj spid="_x0000_s5122" name="CorelDRAW" r:id="rId3" imgW="1808640" imgH="11653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8229600" cy="12954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Какая из наших птиц быстрее всех летает? 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2209800" y="1676400"/>
          <a:ext cx="5410200" cy="4386263"/>
        </p:xfrm>
        <a:graphic>
          <a:graphicData uri="http://schemas.openxmlformats.org/presentationml/2006/ole">
            <p:oleObj spid="_x0000_s6146" name="CorelDRAW" r:id="rId3" imgW="1855080" imgH="15044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28604"/>
            <a:ext cx="8229600" cy="13716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Слепыми или зрячими родятся зайчата? 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2286000" y="2162175"/>
          <a:ext cx="4267200" cy="3951288"/>
        </p:xfrm>
        <a:graphic>
          <a:graphicData uri="http://schemas.openxmlformats.org/presentationml/2006/ole">
            <p:oleObj spid="_x0000_s7170" name="CorelDRAW" r:id="rId3" imgW="3036600" imgH="2812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357166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Кто автор сказки « Три Толстяка »? </a:t>
            </a:r>
          </a:p>
        </p:txBody>
      </p:sp>
      <p:pic>
        <p:nvPicPr>
          <p:cNvPr id="52227" name="Picture 4" descr="78C6E872"/>
          <p:cNvPicPr>
            <a:picLocks noChangeAspect="1" noChangeArrowheads="1"/>
          </p:cNvPicPr>
          <p:nvPr/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 bwMode="auto">
          <a:xfrm>
            <a:off x="2743200" y="1219200"/>
            <a:ext cx="36607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067800" cy="1371600"/>
          </a:xfrm>
        </p:spPr>
        <p:txBody>
          <a:bodyPr>
            <a:normAutofit/>
          </a:bodyPr>
          <a:lstStyle/>
          <a:p>
            <a:pPr marL="0" indent="15875" algn="ctr" eaLnBrk="1" hangingPunct="1"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Назовите сказку, герой которой рыбак, и которому очень не повезло с женой? </a:t>
            </a:r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3124200" y="2286000"/>
          <a:ext cx="3381375" cy="3505200"/>
        </p:xfrm>
        <a:graphic>
          <a:graphicData uri="http://schemas.openxmlformats.org/presentationml/2006/ole">
            <p:oleObj spid="_x0000_s8194" name="CorelDRAW" r:id="rId3" imgW="4022280" imgH="41684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8686800" cy="6007291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Президент: 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Актив клуба: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9144000" cy="2514600"/>
          </a:xfrm>
        </p:spPr>
        <p:txBody>
          <a:bodyPr>
            <a:normAutofit/>
          </a:bodyPr>
          <a:lstStyle/>
          <a:p>
            <a:pPr marL="0" indent="15875" algn="ctr" eaLnBrk="1" hangingPunct="1">
              <a:buFontTx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называется сказочная повесть,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которой есть принц Лимон, профессор Груша, барон Апельсин и другие фрукты и овощи? </a:t>
            </a:r>
          </a:p>
        </p:txBody>
      </p:sp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2667000" y="2438400"/>
          <a:ext cx="3886200" cy="3732213"/>
        </p:xfrm>
        <a:graphic>
          <a:graphicData uri="http://schemas.openxmlformats.org/presentationml/2006/ole">
            <p:oleObj spid="_x0000_s9218" name="CorelDRAW" r:id="rId3" imgW="1854000" imgH="1780560" progId="">
              <p:embed/>
            </p:oleObj>
          </a:graphicData>
        </a:graphic>
      </p:graphicFrame>
      <p:graphicFrame>
        <p:nvGraphicFramePr>
          <p:cNvPr id="25603" name="Object 5"/>
          <p:cNvGraphicFramePr>
            <a:graphicFrameLocks noChangeAspect="1"/>
          </p:cNvGraphicFramePr>
          <p:nvPr/>
        </p:nvGraphicFramePr>
        <p:xfrm>
          <a:off x="1447800" y="4953000"/>
          <a:ext cx="1676400" cy="1258888"/>
        </p:xfrm>
        <a:graphic>
          <a:graphicData uri="http://schemas.openxmlformats.org/presentationml/2006/ole">
            <p:oleObj spid="_x0000_s9219" name="CorelDRAW" r:id="rId4" imgW="2728080" imgH="2048760" progId="">
              <p:embed/>
            </p:oleObj>
          </a:graphicData>
        </a:graphic>
      </p:graphicFrame>
      <p:graphicFrame>
        <p:nvGraphicFramePr>
          <p:cNvPr id="25604" name="Object 6"/>
          <p:cNvGraphicFramePr>
            <a:graphicFrameLocks noChangeAspect="1"/>
          </p:cNvGraphicFramePr>
          <p:nvPr/>
        </p:nvGraphicFramePr>
        <p:xfrm>
          <a:off x="5562600" y="4191000"/>
          <a:ext cx="1466850" cy="2124075"/>
        </p:xfrm>
        <a:graphic>
          <a:graphicData uri="http://schemas.openxmlformats.org/presentationml/2006/ole">
            <p:oleObj spid="_x0000_s9220" name="CorelDRAW" r:id="rId5" imgW="1732680" imgH="25081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571480"/>
            <a:ext cx="8229600" cy="19050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называлось транспортное средство сказочной героини, представительницы пожилого возраста? </a:t>
            </a:r>
          </a:p>
        </p:txBody>
      </p:sp>
      <p:graphicFrame>
        <p:nvGraphicFramePr>
          <p:cNvPr id="26626" name="Object 4"/>
          <p:cNvGraphicFramePr>
            <a:graphicFrameLocks noChangeAspect="1"/>
          </p:cNvGraphicFramePr>
          <p:nvPr/>
        </p:nvGraphicFramePr>
        <p:xfrm>
          <a:off x="2895600" y="3200400"/>
          <a:ext cx="2667000" cy="1714500"/>
        </p:xfrm>
        <a:graphic>
          <a:graphicData uri="http://schemas.openxmlformats.org/presentationml/2006/ole">
            <p:oleObj spid="_x0000_s10242" name="CorelDRAW" r:id="rId3" imgW="4599360" imgH="2958840" progId="">
              <p:embed/>
            </p:oleObj>
          </a:graphicData>
        </a:graphic>
      </p:graphicFrame>
      <p:graphicFrame>
        <p:nvGraphicFramePr>
          <p:cNvPr id="26627" name="Object 6"/>
          <p:cNvGraphicFramePr>
            <a:graphicFrameLocks noChangeAspect="1"/>
          </p:cNvGraphicFramePr>
          <p:nvPr/>
        </p:nvGraphicFramePr>
        <p:xfrm>
          <a:off x="500034" y="2500306"/>
          <a:ext cx="1981200" cy="1544649"/>
        </p:xfrm>
        <a:graphic>
          <a:graphicData uri="http://schemas.openxmlformats.org/presentationml/2006/ole">
            <p:oleObj spid="_x0000_s10243" name="CorelDRAW" r:id="rId4" imgW="4605840" imgH="3477240" progId="">
              <p:embed/>
            </p:oleObj>
          </a:graphicData>
        </a:graphic>
      </p:graphicFrame>
      <p:graphicFrame>
        <p:nvGraphicFramePr>
          <p:cNvPr id="26628" name="Object 7"/>
          <p:cNvGraphicFramePr>
            <a:graphicFrameLocks noChangeAspect="1"/>
          </p:cNvGraphicFramePr>
          <p:nvPr/>
        </p:nvGraphicFramePr>
        <p:xfrm>
          <a:off x="5867400" y="4876800"/>
          <a:ext cx="2343150" cy="962025"/>
        </p:xfrm>
        <a:graphic>
          <a:graphicData uri="http://schemas.openxmlformats.org/presentationml/2006/ole">
            <p:oleObj spid="_x0000_s10244" name="CorelDRAW" r:id="rId5" imgW="2766600" imgH="1135440" progId="">
              <p:embed/>
            </p:oleObj>
          </a:graphicData>
        </a:graphic>
      </p:graphicFrame>
      <p:graphicFrame>
        <p:nvGraphicFramePr>
          <p:cNvPr id="26629" name="Object 8"/>
          <p:cNvGraphicFramePr>
            <a:graphicFrameLocks noChangeAspect="1"/>
          </p:cNvGraphicFramePr>
          <p:nvPr/>
        </p:nvGraphicFramePr>
        <p:xfrm>
          <a:off x="1219200" y="5029200"/>
          <a:ext cx="2971800" cy="1138238"/>
        </p:xfrm>
        <a:graphic>
          <a:graphicData uri="http://schemas.openxmlformats.org/presentationml/2006/ole">
            <p:oleObj spid="_x0000_s10245" name="CorelDRAW" r:id="rId6" imgW="4603320" imgH="1763280" progId="">
              <p:embed/>
            </p:oleObj>
          </a:graphicData>
        </a:graphic>
      </p:graphicFrame>
      <p:graphicFrame>
        <p:nvGraphicFramePr>
          <p:cNvPr id="26630" name="Object 9"/>
          <p:cNvGraphicFramePr>
            <a:graphicFrameLocks noChangeAspect="1"/>
          </p:cNvGraphicFramePr>
          <p:nvPr/>
        </p:nvGraphicFramePr>
        <p:xfrm>
          <a:off x="6096000" y="2286000"/>
          <a:ext cx="2346325" cy="2162175"/>
        </p:xfrm>
        <a:graphic>
          <a:graphicData uri="http://schemas.openxmlformats.org/presentationml/2006/ole">
            <p:oleObj spid="_x0000_s10246" name="CorelDRAW" r:id="rId7" imgW="2770560" imgH="25538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4800"/>
            <a:ext cx="8229600" cy="17526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Какое хлебобулочное изделие умело самостоятельно передвигаться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говорить? </a:t>
            </a:r>
          </a:p>
        </p:txBody>
      </p:sp>
      <p:graphicFrame>
        <p:nvGraphicFramePr>
          <p:cNvPr id="27650" name="Object 5"/>
          <p:cNvGraphicFramePr>
            <a:graphicFrameLocks noChangeAspect="1"/>
          </p:cNvGraphicFramePr>
          <p:nvPr/>
        </p:nvGraphicFramePr>
        <p:xfrm>
          <a:off x="1905000" y="2438400"/>
          <a:ext cx="5989638" cy="2668588"/>
        </p:xfrm>
        <a:graphic>
          <a:graphicData uri="http://schemas.openxmlformats.org/presentationml/2006/ole">
            <p:oleObj spid="_x0000_s11266" name="CorelDRAW" r:id="rId3" imgW="4608360" imgH="2053440" progId="">
              <p:embed/>
            </p:oleObj>
          </a:graphicData>
        </a:graphic>
      </p:graphicFrame>
      <p:sp>
        <p:nvSpPr>
          <p:cNvPr id="27652" name="Freeform 10"/>
          <p:cNvSpPr>
            <a:spLocks/>
          </p:cNvSpPr>
          <p:nvPr/>
        </p:nvSpPr>
        <p:spPr bwMode="auto">
          <a:xfrm>
            <a:off x="2041525" y="4408488"/>
            <a:ext cx="620713" cy="1470025"/>
          </a:xfrm>
          <a:custGeom>
            <a:avLst/>
            <a:gdLst>
              <a:gd name="T0" fmla="*/ 985382770 w 391"/>
              <a:gd name="T1" fmla="*/ 0 h 926"/>
              <a:gd name="T2" fmla="*/ 725805556 w 391"/>
              <a:gd name="T3" fmla="*/ 569555361 h 926"/>
              <a:gd name="T4" fmla="*/ 622479893 w 391"/>
              <a:gd name="T5" fmla="*/ 778729068 h 926"/>
              <a:gd name="T6" fmla="*/ 569555792 w 391"/>
              <a:gd name="T7" fmla="*/ 856853296 h 926"/>
              <a:gd name="T8" fmla="*/ 466230128 w 391"/>
              <a:gd name="T9" fmla="*/ 1088707610 h 926"/>
              <a:gd name="T10" fmla="*/ 413305928 w 391"/>
              <a:gd name="T11" fmla="*/ 1295360368 h 926"/>
              <a:gd name="T12" fmla="*/ 309980265 w 391"/>
              <a:gd name="T13" fmla="*/ 1373485985 h 926"/>
              <a:gd name="T14" fmla="*/ 259577115 w 391"/>
              <a:gd name="T15" fmla="*/ 1554937187 h 926"/>
              <a:gd name="T16" fmla="*/ 153730450 w 391"/>
              <a:gd name="T17" fmla="*/ 1814512815 h 926"/>
              <a:gd name="T18" fmla="*/ 153730450 w 391"/>
              <a:gd name="T19" fmla="*/ 1814512815 h 926"/>
              <a:gd name="T20" fmla="*/ 0 w 391"/>
              <a:gd name="T21" fmla="*/ 2099291190 h 926"/>
              <a:gd name="T22" fmla="*/ 25201581 w 391"/>
              <a:gd name="T23" fmla="*/ 2147483647 h 926"/>
              <a:gd name="T24" fmla="*/ 181451389 w 391"/>
              <a:gd name="T25" fmla="*/ 2147483647 h 926"/>
              <a:gd name="T26" fmla="*/ 516633278 w 391"/>
              <a:gd name="T27" fmla="*/ 2147483647 h 926"/>
              <a:gd name="T28" fmla="*/ 672883043 w 391"/>
              <a:gd name="T29" fmla="*/ 2147483647 h 9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91"/>
              <a:gd name="T46" fmla="*/ 0 h 926"/>
              <a:gd name="T47" fmla="*/ 391 w 391"/>
              <a:gd name="T48" fmla="*/ 926 h 9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91" h="926">
                <a:moveTo>
                  <a:pt x="391" y="0"/>
                </a:moveTo>
                <a:cubicBezTo>
                  <a:pt x="331" y="74"/>
                  <a:pt x="322" y="139"/>
                  <a:pt x="288" y="226"/>
                </a:cubicBezTo>
                <a:cubicBezTo>
                  <a:pt x="277" y="255"/>
                  <a:pt x="264" y="283"/>
                  <a:pt x="247" y="309"/>
                </a:cubicBezTo>
                <a:cubicBezTo>
                  <a:pt x="240" y="319"/>
                  <a:pt x="231" y="329"/>
                  <a:pt x="226" y="340"/>
                </a:cubicBezTo>
                <a:cubicBezTo>
                  <a:pt x="173" y="456"/>
                  <a:pt x="233" y="358"/>
                  <a:pt x="185" y="432"/>
                </a:cubicBezTo>
                <a:cubicBezTo>
                  <a:pt x="178" y="459"/>
                  <a:pt x="178" y="489"/>
                  <a:pt x="164" y="514"/>
                </a:cubicBezTo>
                <a:cubicBezTo>
                  <a:pt x="156" y="529"/>
                  <a:pt x="132" y="530"/>
                  <a:pt x="123" y="545"/>
                </a:cubicBezTo>
                <a:cubicBezTo>
                  <a:pt x="110" y="566"/>
                  <a:pt x="111" y="594"/>
                  <a:pt x="103" y="617"/>
                </a:cubicBezTo>
                <a:cubicBezTo>
                  <a:pt x="91" y="652"/>
                  <a:pt x="75" y="686"/>
                  <a:pt x="61" y="720"/>
                </a:cubicBezTo>
                <a:cubicBezTo>
                  <a:pt x="38" y="756"/>
                  <a:pt x="0" y="833"/>
                  <a:pt x="0" y="833"/>
                </a:cubicBezTo>
                <a:cubicBezTo>
                  <a:pt x="3" y="843"/>
                  <a:pt x="1" y="859"/>
                  <a:pt x="10" y="864"/>
                </a:cubicBezTo>
                <a:cubicBezTo>
                  <a:pt x="28" y="874"/>
                  <a:pt x="52" y="869"/>
                  <a:pt x="72" y="874"/>
                </a:cubicBezTo>
                <a:cubicBezTo>
                  <a:pt x="117" y="884"/>
                  <a:pt x="158" y="897"/>
                  <a:pt x="205" y="905"/>
                </a:cubicBezTo>
                <a:cubicBezTo>
                  <a:pt x="226" y="912"/>
                  <a:pt x="267" y="926"/>
                  <a:pt x="267" y="926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3" name="Freeform 11"/>
          <p:cNvSpPr>
            <a:spLocks/>
          </p:cNvSpPr>
          <p:nvPr/>
        </p:nvSpPr>
        <p:spPr bwMode="auto">
          <a:xfrm>
            <a:off x="3787775" y="4719638"/>
            <a:ext cx="849313" cy="1273175"/>
          </a:xfrm>
          <a:custGeom>
            <a:avLst/>
            <a:gdLst>
              <a:gd name="T0" fmla="*/ 0 w 535"/>
              <a:gd name="T1" fmla="*/ 0 h 802"/>
              <a:gd name="T2" fmla="*/ 181451324 w 535"/>
              <a:gd name="T3" fmla="*/ 388104044 h 802"/>
              <a:gd name="T4" fmla="*/ 337701081 w 535"/>
              <a:gd name="T5" fmla="*/ 801409642 h 802"/>
              <a:gd name="T6" fmla="*/ 362902647 w 535"/>
              <a:gd name="T7" fmla="*/ 982861035 h 802"/>
              <a:gd name="T8" fmla="*/ 466229960 w 535"/>
              <a:gd name="T9" fmla="*/ 1192033147 h 802"/>
              <a:gd name="T10" fmla="*/ 544354020 w 535"/>
              <a:gd name="T11" fmla="*/ 1633061150 h 802"/>
              <a:gd name="T12" fmla="*/ 675402163 w 535"/>
              <a:gd name="T13" fmla="*/ 1786791825 h 802"/>
              <a:gd name="T14" fmla="*/ 803930942 w 535"/>
              <a:gd name="T15" fmla="*/ 2021165491 h 802"/>
              <a:gd name="T16" fmla="*/ 1348284963 w 535"/>
              <a:gd name="T17" fmla="*/ 1814512741 h 80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5"/>
              <a:gd name="T28" fmla="*/ 0 h 802"/>
              <a:gd name="T29" fmla="*/ 535 w 535"/>
              <a:gd name="T30" fmla="*/ 802 h 80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5" h="802">
                <a:moveTo>
                  <a:pt x="0" y="0"/>
                </a:moveTo>
                <a:cubicBezTo>
                  <a:pt x="30" y="73"/>
                  <a:pt x="21" y="89"/>
                  <a:pt x="72" y="154"/>
                </a:cubicBezTo>
                <a:cubicBezTo>
                  <a:pt x="82" y="221"/>
                  <a:pt x="85" y="270"/>
                  <a:pt x="134" y="318"/>
                </a:cubicBezTo>
                <a:cubicBezTo>
                  <a:pt x="137" y="342"/>
                  <a:pt x="136" y="367"/>
                  <a:pt x="144" y="390"/>
                </a:cubicBezTo>
                <a:cubicBezTo>
                  <a:pt x="154" y="419"/>
                  <a:pt x="185" y="473"/>
                  <a:pt x="185" y="473"/>
                </a:cubicBezTo>
                <a:cubicBezTo>
                  <a:pt x="197" y="529"/>
                  <a:pt x="200" y="595"/>
                  <a:pt x="216" y="648"/>
                </a:cubicBezTo>
                <a:cubicBezTo>
                  <a:pt x="221" y="666"/>
                  <a:pt x="257" y="698"/>
                  <a:pt x="268" y="709"/>
                </a:cubicBezTo>
                <a:cubicBezTo>
                  <a:pt x="280" y="747"/>
                  <a:pt x="307" y="764"/>
                  <a:pt x="319" y="802"/>
                </a:cubicBezTo>
                <a:cubicBezTo>
                  <a:pt x="392" y="753"/>
                  <a:pt x="444" y="720"/>
                  <a:pt x="535" y="72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4" name="Oval 12"/>
          <p:cNvSpPr>
            <a:spLocks noChangeArrowheads="1"/>
          </p:cNvSpPr>
          <p:nvPr/>
        </p:nvSpPr>
        <p:spPr bwMode="auto">
          <a:xfrm>
            <a:off x="4114800" y="33528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Oval 13"/>
          <p:cNvSpPr>
            <a:spLocks noChangeArrowheads="1"/>
          </p:cNvSpPr>
          <p:nvPr/>
        </p:nvSpPr>
        <p:spPr bwMode="auto">
          <a:xfrm>
            <a:off x="5105400" y="30480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6" name="Freeform 14"/>
          <p:cNvSpPr>
            <a:spLocks/>
          </p:cNvSpPr>
          <p:nvPr/>
        </p:nvSpPr>
        <p:spPr bwMode="auto">
          <a:xfrm>
            <a:off x="4473575" y="3616325"/>
            <a:ext cx="977900" cy="384175"/>
          </a:xfrm>
          <a:custGeom>
            <a:avLst/>
            <a:gdLst>
              <a:gd name="T0" fmla="*/ 1504533876 w 616"/>
              <a:gd name="T1" fmla="*/ 40322502 h 242"/>
              <a:gd name="T2" fmla="*/ 1348284250 w 616"/>
              <a:gd name="T3" fmla="*/ 168851270 h 242"/>
              <a:gd name="T4" fmla="*/ 1297881145 w 616"/>
              <a:gd name="T5" fmla="*/ 246975349 h 242"/>
              <a:gd name="T6" fmla="*/ 1088707465 w 616"/>
              <a:gd name="T7" fmla="*/ 350302523 h 242"/>
              <a:gd name="T8" fmla="*/ 829130482 w 616"/>
              <a:gd name="T9" fmla="*/ 531753827 h 242"/>
              <a:gd name="T10" fmla="*/ 572074647 w 616"/>
              <a:gd name="T11" fmla="*/ 609877857 h 242"/>
              <a:gd name="T12" fmla="*/ 103325596 w 616"/>
              <a:gd name="T13" fmla="*/ 556955383 h 242"/>
              <a:gd name="T14" fmla="*/ 0 w 616"/>
              <a:gd name="T15" fmla="*/ 506552271 h 2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16"/>
              <a:gd name="T25" fmla="*/ 0 h 242"/>
              <a:gd name="T26" fmla="*/ 616 w 616"/>
              <a:gd name="T27" fmla="*/ 242 h 2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16" h="242">
                <a:moveTo>
                  <a:pt x="597" y="16"/>
                </a:moveTo>
                <a:cubicBezTo>
                  <a:pt x="544" y="94"/>
                  <a:pt x="616" y="0"/>
                  <a:pt x="535" y="67"/>
                </a:cubicBezTo>
                <a:cubicBezTo>
                  <a:pt x="526" y="75"/>
                  <a:pt x="524" y="89"/>
                  <a:pt x="515" y="98"/>
                </a:cubicBezTo>
                <a:cubicBezTo>
                  <a:pt x="480" y="133"/>
                  <a:pt x="475" y="129"/>
                  <a:pt x="432" y="139"/>
                </a:cubicBezTo>
                <a:cubicBezTo>
                  <a:pt x="379" y="218"/>
                  <a:pt x="415" y="197"/>
                  <a:pt x="329" y="211"/>
                </a:cubicBezTo>
                <a:cubicBezTo>
                  <a:pt x="255" y="237"/>
                  <a:pt x="289" y="227"/>
                  <a:pt x="227" y="242"/>
                </a:cubicBezTo>
                <a:cubicBezTo>
                  <a:pt x="165" y="235"/>
                  <a:pt x="102" y="232"/>
                  <a:pt x="41" y="221"/>
                </a:cubicBezTo>
                <a:cubicBezTo>
                  <a:pt x="26" y="218"/>
                  <a:pt x="0" y="201"/>
                  <a:pt x="0" y="20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Freeform 15"/>
          <p:cNvSpPr>
            <a:spLocks/>
          </p:cNvSpPr>
          <p:nvPr/>
        </p:nvSpPr>
        <p:spPr bwMode="auto">
          <a:xfrm>
            <a:off x="4735513" y="3281363"/>
            <a:ext cx="327025" cy="446087"/>
          </a:xfrm>
          <a:custGeom>
            <a:avLst/>
            <a:gdLst>
              <a:gd name="T0" fmla="*/ 0 w 206"/>
              <a:gd name="T1" fmla="*/ 0 h 281"/>
              <a:gd name="T2" fmla="*/ 206652801 w 206"/>
              <a:gd name="T3" fmla="*/ 234373472 h 281"/>
              <a:gd name="T4" fmla="*/ 362902492 w 206"/>
              <a:gd name="T5" fmla="*/ 337700512 h 281"/>
              <a:gd name="T6" fmla="*/ 441028205 w 206"/>
              <a:gd name="T7" fmla="*/ 415824440 h 281"/>
              <a:gd name="T8" fmla="*/ 519152232 w 206"/>
              <a:gd name="T9" fmla="*/ 441026063 h 281"/>
              <a:gd name="T10" fmla="*/ 78124052 w 206"/>
              <a:gd name="T11" fmla="*/ 622477030 h 2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"/>
              <a:gd name="T19" fmla="*/ 0 h 281"/>
              <a:gd name="T20" fmla="*/ 206 w 206"/>
              <a:gd name="T21" fmla="*/ 281 h 2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" h="281">
                <a:moveTo>
                  <a:pt x="0" y="0"/>
                </a:moveTo>
                <a:cubicBezTo>
                  <a:pt x="60" y="21"/>
                  <a:pt x="61" y="28"/>
                  <a:pt x="82" y="93"/>
                </a:cubicBezTo>
                <a:cubicBezTo>
                  <a:pt x="90" y="117"/>
                  <a:pt x="126" y="116"/>
                  <a:pt x="144" y="134"/>
                </a:cubicBezTo>
                <a:cubicBezTo>
                  <a:pt x="154" y="144"/>
                  <a:pt x="163" y="157"/>
                  <a:pt x="175" y="165"/>
                </a:cubicBezTo>
                <a:cubicBezTo>
                  <a:pt x="184" y="171"/>
                  <a:pt x="196" y="172"/>
                  <a:pt x="206" y="175"/>
                </a:cubicBezTo>
                <a:cubicBezTo>
                  <a:pt x="170" y="281"/>
                  <a:pt x="159" y="247"/>
                  <a:pt x="31" y="2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4011618"/>
          </a:xfrm>
        </p:spPr>
        <p:txBody>
          <a:bodyPr>
            <a:normAutofit/>
          </a:bodyPr>
          <a:lstStyle/>
          <a:p>
            <a:pPr lvl="0" algn="ctr"/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Домашнее задание. </a:t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Написать мини-сочинение в прозе или  стихах, можно с рисунками о первом впечатлении из клуба.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422593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Тема следующего заседания клуба</a:t>
            </a:r>
            <a:b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«Животный </a:t>
            </a:r>
            <a:b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растительный мир Кемеровской области». </a:t>
            </a:r>
            <a:b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172480" cy="3668327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9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 работу!</a:t>
            </a:r>
            <a:endParaRPr lang="ru-RU" sz="9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6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Девиз клуба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«ЛИК» прославлен будет нами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мы не подведём нас всех.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личности – раскроемся делами,</a:t>
            </a: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будем мы иметь успех!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 песня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рядом, а значит мы в пути!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Недаром «</a:t>
            </a:r>
            <a:r>
              <a:rPr lang="ru-RU" sz="36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ЛИКом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нас назвали,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Преграды разные бывали,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мы смогли их обойти.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вместе, а значит – впереди! – 2 р.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3786190"/>
            <a:ext cx="6929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Друзья, давайте будем вместе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не стояли мы на месте,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Вперед со временем идти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Открытий много впереди! – 2р.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1846" y="1"/>
            <a:ext cx="79250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Заветы клуба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Помогай товарищу: если умеешь что-то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делать, научи его.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3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Умей принять помощь, советы и замечания от других ребят.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071942"/>
            <a:ext cx="9001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Делись с товарищами: если у тебя есть интересная идея, поделись с другими ребятами.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571613"/>
            <a:ext cx="742955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8000" b="1" dirty="0" smtClean="0">
                <a:solidFill>
                  <a:srgbClr val="FF0000"/>
                </a:solidFill>
                <a:latin typeface="ShellyAllegroC" pitchFamily="2" charset="0"/>
                <a:cs typeface="Times New Roman" pitchFamily="18" charset="0"/>
              </a:rPr>
              <a:t>Интеллектуальная </a:t>
            </a:r>
          </a:p>
          <a:p>
            <a:pPr algn="ctr">
              <a:lnSpc>
                <a:spcPct val="90000"/>
              </a:lnSpc>
            </a:pPr>
            <a:r>
              <a:rPr lang="ru-RU" sz="8000" b="1" dirty="0" smtClean="0">
                <a:solidFill>
                  <a:srgbClr val="FF0000"/>
                </a:solidFill>
                <a:latin typeface="ShellyAllegroC" pitchFamily="2" charset="0"/>
                <a:cs typeface="Times New Roman" pitchFamily="18" charset="0"/>
              </a:rPr>
              <a:t>разминка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57200"/>
            <a:ext cx="8229600" cy="8382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Может ли петух назвать себя птицей? 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438400" y="1752600"/>
          <a:ext cx="4205288" cy="4343400"/>
        </p:xfrm>
        <a:graphic>
          <a:graphicData uri="http://schemas.openxmlformats.org/presentationml/2006/ole">
            <p:oleObj spid="_x0000_s1026" name="CorelDRAW" r:id="rId3" imgW="4015080" imgH="4145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8229600" cy="12954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записать «сухая трава» четырьмя буквами? </a:t>
            </a:r>
          </a:p>
        </p:txBody>
      </p:sp>
      <p:pic>
        <p:nvPicPr>
          <p:cNvPr id="44035" name="Picture 4" descr="j01498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981200"/>
            <a:ext cx="487680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186</TotalTime>
  <Words>320</Words>
  <Application>Microsoft Office PowerPoint</Application>
  <PresentationFormat>Экран (4:3)</PresentationFormat>
  <Paragraphs>73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Открытая</vt:lpstr>
      <vt:lpstr>CorelDRAW</vt:lpstr>
      <vt:lpstr>«ЛИК»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Домашнее задание.  Написать мини-сочинение в прозе или  стихах, можно с рисунками о первом впечатлении из клуба.  </vt:lpstr>
      <vt:lpstr> Тема следующего заседания клуба   «Животный  и растительный мир Кемеровской области». 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</dc:creator>
  <cp:lastModifiedBy>люба</cp:lastModifiedBy>
  <cp:revision>23</cp:revision>
  <dcterms:created xsi:type="dcterms:W3CDTF">2011-10-29T17:16:17Z</dcterms:created>
  <dcterms:modified xsi:type="dcterms:W3CDTF">2014-08-31T16:44:53Z</dcterms:modified>
</cp:coreProperties>
</file>